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Title &amp; Subtitle">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Title Text</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Quote">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“Type a quote here.” </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Photo">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Photo - Horizontal">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Title Text</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xfrm>
            <a:off x="6311798" y="9245600"/>
            <a:ext cx="368504" cy="3810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Title - Center">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Title Text</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Photo - Vertical">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Title Text</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Body Level One</a:t>
            </a:r>
          </a:p>
          <a:p>
            <a:pPr lvl="1"/>
            <a:r>
              <a:t>Body Level Two</a:t>
            </a:r>
          </a:p>
          <a:p>
            <a:pPr lvl="2"/>
            <a:r>
              <a:t>Body Level Three</a:t>
            </a:r>
          </a:p>
          <a:p>
            <a:pPr lvl="3"/>
            <a:r>
              <a:t>Body Level Four</a:t>
            </a:r>
          </a:p>
          <a:p>
            <a:pPr lvl="4"/>
            <a:r>
              <a:t>Body Level Five</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Title - Top">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Title Text</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amp; Bullets">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Title Text</a:t>
            </a:r>
          </a:p>
        </p:txBody>
      </p:sp>
      <p:sp>
        <p:nvSpPr>
          <p:cNvPr id="57" name="Shape 57"/>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Title, Bullets &amp; Photo">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Title Text</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Body Level One</a:t>
            </a:r>
          </a:p>
          <a:p>
            <a:pPr lvl="1"/>
            <a:r>
              <a:t>Body Level Two</a:t>
            </a:r>
          </a:p>
          <a:p>
            <a:pPr lvl="2"/>
            <a:r>
              <a:t>Body Level Three</a:t>
            </a:r>
          </a:p>
          <a:p>
            <a:pPr lvl="3"/>
            <a:r>
              <a:t>Body Level Four</a:t>
            </a:r>
          </a:p>
          <a:p>
            <a:pPr lvl="4"/>
            <a:r>
              <a:t>Body Level Five</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Bullets">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hoto - 3 Up">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Title Text</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hape 4"/>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4.png"/><Relationship Id="rId3" Type="http://schemas.openxmlformats.org/officeDocument/2006/relationships/image" Target="../media/image5.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6.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7.png"/><Relationship Id="rId3" Type="http://schemas.openxmlformats.org/officeDocument/2006/relationships/image" Target="../media/image8.png"/></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9.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0.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1.png"/><Relationship Id="rId3" Type="http://schemas.openxmlformats.org/officeDocument/2006/relationships/image" Target="../media/image12.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3.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4.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5.png"/></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6.png"/><Relationship Id="rId3" Type="http://schemas.openxmlformats.org/officeDocument/2006/relationships/hyperlink" Target="http://www.joedayz.pe" TargetMode="External"/></Relationships>

</file>

<file path=ppt/slides/_rels/slide37.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7.png"/><Relationship Id="rId3" Type="http://schemas.openxmlformats.org/officeDocument/2006/relationships/image" Target="../media/image18.png"/></Relationships>

</file>

<file path=ppt/slides/_rels/slide3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joedayz.pe/namespaces/ejemplos/noEjemplo" TargetMode="External"/></Relationships>

</file>

<file path=ppt/slides/_rels/slide3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9.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www.joedayz.pe/namespaces/ejemplos/nol" TargetMode="External"/></Relationships>

</file>

<file path=ppt/slides/_rels/slide41.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www.joedayz.pe/namespaces/ejemplos/nol" TargetMode="External"/></Relationships>

</file>

<file path=ppt/slides/_rels/slide43.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4.xml.rels><?xml version="1.0" encoding="UTF-8" standalone="yes"?><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hyperlink" Target="http://www.joedayz.pe/namespaces/ejemplos/nol" TargetMode="External"/></Relationships>

</file>

<file path=ppt/slides/_rels/slide45.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prstGeom prst="rect">
            <a:avLst/>
          </a:prstGeom>
        </p:spPr>
        <p:txBody>
          <a:bodyPr/>
          <a:lstStyle/>
          <a:p>
            <a:pPr/>
            <a:r>
              <a:t>XML</a:t>
            </a:r>
          </a:p>
        </p:txBody>
      </p:sp>
      <p:sp>
        <p:nvSpPr>
          <p:cNvPr id="120" name="Shape 120"/>
          <p:cNvSpPr/>
          <p:nvPr>
            <p:ph type="subTitle" sz="quarter" idx="1"/>
          </p:nvPr>
        </p:nvSpPr>
        <p:spPr>
          <a:prstGeom prst="rect">
            <a:avLst/>
          </a:prstGeom>
        </p:spPr>
        <p:txBody>
          <a:bodyPr/>
          <a:lstStyle/>
          <a:p>
            <a:pPr/>
            <a:r>
              <a:t>@JOEDAYZ</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prstGeom prst="rect">
            <a:avLst/>
          </a:prstGeom>
        </p:spPr>
        <p:txBody>
          <a:bodyPr/>
          <a:lstStyle/>
          <a:p>
            <a:pPr/>
            <a:r>
              <a:t>Comentarios</a:t>
            </a:r>
          </a:p>
        </p:txBody>
      </p:sp>
      <p:sp>
        <p:nvSpPr>
          <p:cNvPr id="147" name="Shape 147"/>
          <p:cNvSpPr/>
          <p:nvPr>
            <p:ph type="body" idx="1"/>
          </p:nvPr>
        </p:nvSpPr>
        <p:spPr>
          <a:prstGeom prst="rect">
            <a:avLst/>
          </a:prstGeom>
        </p:spPr>
        <p:txBody>
          <a:bodyPr/>
          <a:lstStyle/>
          <a:p>
            <a:pPr/>
            <a:r>
              <a:t>Para usar comentarios abrimos con la expresión “&lt;!–” y cerramos con los caracteres “–&gt;” . Todo el texto que este comprendido entre estos símbolos será ignorado por el Parser. Veamos un ejemplo:</a:t>
            </a:r>
          </a:p>
          <a:p>
            <a:pPr/>
          </a:p>
          <a:p>
            <a:pPr/>
            <a:r>
              <a:t>Los comentarios son mensajes destinados al entendimiento del código por parte del programador. Solo tiene fin informativo, así que serán pasados por alto a la hora del análisis XML.</a:t>
            </a:r>
          </a:p>
        </p:txBody>
      </p:sp>
      <p:pic>
        <p:nvPicPr>
          <p:cNvPr id="148" name="Screen Shot 2016-07-16 at 1.15.58 PM.png"/>
          <p:cNvPicPr>
            <a:picLocks noChangeAspect="1"/>
          </p:cNvPicPr>
          <p:nvPr/>
        </p:nvPicPr>
        <p:blipFill>
          <a:blip r:embed="rId2">
            <a:extLst/>
          </a:blip>
          <a:stretch>
            <a:fillRect/>
          </a:stretch>
        </p:blipFill>
        <p:spPr>
          <a:xfrm>
            <a:off x="2057400" y="5187950"/>
            <a:ext cx="8128000" cy="1117600"/>
          </a:xfrm>
          <a:prstGeom prst="rect">
            <a:avLst/>
          </a:prstGeom>
          <a:ln w="12700">
            <a:miter lim="400000"/>
          </a:ln>
        </p:spPr>
      </p:pic>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0" name="Shape 150"/>
          <p:cNvSpPr/>
          <p:nvPr>
            <p:ph type="title"/>
          </p:nvPr>
        </p:nvSpPr>
        <p:spPr>
          <a:prstGeom prst="rect">
            <a:avLst/>
          </a:prstGeom>
        </p:spPr>
        <p:txBody>
          <a:bodyPr/>
          <a:lstStyle/>
          <a:p>
            <a:pPr/>
            <a:r>
              <a:t>Elementos</a:t>
            </a:r>
          </a:p>
        </p:txBody>
      </p:sp>
      <p:sp>
        <p:nvSpPr>
          <p:cNvPr id="151" name="Shape 151"/>
          <p:cNvSpPr/>
          <p:nvPr>
            <p:ph type="body" idx="1"/>
          </p:nvPr>
        </p:nvSpPr>
        <p:spPr>
          <a:prstGeom prst="rect">
            <a:avLst/>
          </a:prstGeom>
        </p:spPr>
        <p:txBody>
          <a:bodyPr/>
          <a:lstStyle/>
          <a:p>
            <a:pPr marL="404495" indent="-404495" defTabSz="531622">
              <a:spcBef>
                <a:spcPts val="3800"/>
              </a:spcBef>
              <a:defRPr sz="3276"/>
            </a:pPr>
            <a:r>
              <a:t>También llamados Building Blocks. Son la base de un documento XML, ya que al fin y al cabo ellos representan nuestra información. Al igual que en HTML, un elemento será descrito por una etiqueta inicial envuelta en paréntesis angulares &lt;elemento&gt; y una etiqueta de cierre con una barra inclinada antecedida al nombre del elemento &lt;/elemento&gt;.</a:t>
            </a:r>
          </a:p>
          <a:p>
            <a:pPr marL="404495" indent="-404495" defTabSz="531622">
              <a:spcBef>
                <a:spcPts val="3800"/>
              </a:spcBef>
              <a:defRPr sz="3276"/>
            </a:pPr>
            <a:r>
              <a:t>Y al texto que se encuentra en el interior del elemento se le llama contenido.</a:t>
            </a:r>
          </a:p>
          <a:p>
            <a:pPr marL="404495" indent="-404495" defTabSz="531622">
              <a:spcBef>
                <a:spcPts val="3800"/>
              </a:spcBef>
              <a:defRPr sz="3276"/>
            </a:pPr>
            <a:r>
              <a:t>Por ejemplo, declaremos un elemento llamado tabla:</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53" name="Screen Shot 2016-07-16 at 1.16.41 PM.png"/>
          <p:cNvPicPr>
            <a:picLocks noChangeAspect="1"/>
          </p:cNvPicPr>
          <p:nvPr/>
        </p:nvPicPr>
        <p:blipFill>
          <a:blip r:embed="rId2">
            <a:extLst/>
          </a:blip>
          <a:stretch>
            <a:fillRect/>
          </a:stretch>
        </p:blipFill>
        <p:spPr>
          <a:xfrm>
            <a:off x="571500" y="533400"/>
            <a:ext cx="11861800" cy="1371600"/>
          </a:xfrm>
          <a:prstGeom prst="rect">
            <a:avLst/>
          </a:prstGeom>
          <a:ln w="12700">
            <a:miter lim="400000"/>
          </a:ln>
        </p:spPr>
      </p:pic>
      <p:sp>
        <p:nvSpPr>
          <p:cNvPr id="154" name="Shape 154"/>
          <p:cNvSpPr/>
          <p:nvPr/>
        </p:nvSpPr>
        <p:spPr>
          <a:xfrm>
            <a:off x="473532" y="2159000"/>
            <a:ext cx="12057736" cy="228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 casos donde el elemento no describe algún contenido podemos abreviar la etiqueta de la siguiente forma:</a:t>
            </a:r>
          </a:p>
          <a:p>
            <a:pPr/>
          </a:p>
        </p:txBody>
      </p:sp>
      <p:pic>
        <p:nvPicPr>
          <p:cNvPr id="155" name="Screen Shot 2016-07-16 at 1.17.01 PM.png"/>
          <p:cNvPicPr>
            <a:picLocks noChangeAspect="1"/>
          </p:cNvPicPr>
          <p:nvPr/>
        </p:nvPicPr>
        <p:blipFill>
          <a:blip r:embed="rId3">
            <a:extLst/>
          </a:blip>
          <a:stretch>
            <a:fillRect/>
          </a:stretch>
        </p:blipFill>
        <p:spPr>
          <a:xfrm>
            <a:off x="596900" y="3416300"/>
            <a:ext cx="11811000" cy="1346200"/>
          </a:xfrm>
          <a:prstGeom prst="rect">
            <a:avLst/>
          </a:prstGeom>
          <a:ln w="12700">
            <a:miter lim="400000"/>
          </a:ln>
        </p:spPr>
      </p:pic>
      <p:sp>
        <p:nvSpPr>
          <p:cNvPr id="156" name="Shape 156"/>
          <p:cNvSpPr/>
          <p:nvPr/>
        </p:nvSpPr>
        <p:spPr>
          <a:xfrm>
            <a:off x="672871" y="5194300"/>
            <a:ext cx="11659058"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 esta disposición reducimos a una sola expresión la apertura y cierre de un bloque de construcción XML.</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8" name="Shape 158"/>
          <p:cNvSpPr/>
          <p:nvPr>
            <p:ph type="title"/>
          </p:nvPr>
        </p:nvSpPr>
        <p:spPr>
          <a:prstGeom prst="rect">
            <a:avLst/>
          </a:prstGeom>
        </p:spPr>
        <p:txBody>
          <a:bodyPr/>
          <a:lstStyle>
            <a:lvl1pPr defTabSz="432308">
              <a:defRPr sz="5920"/>
            </a:lvl1pPr>
          </a:lstStyle>
          <a:p>
            <a:pPr/>
            <a:r>
              <a:t>¿Qué debo tener en cuenta para nombrar un elemento XML?</a:t>
            </a:r>
          </a:p>
        </p:txBody>
      </p:sp>
      <p:sp>
        <p:nvSpPr>
          <p:cNvPr id="159" name="Shape 159"/>
          <p:cNvSpPr/>
          <p:nvPr>
            <p:ph type="body" idx="1"/>
          </p:nvPr>
        </p:nvSpPr>
        <p:spPr>
          <a:prstGeom prst="rect">
            <a:avLst/>
          </a:prstGeom>
        </p:spPr>
        <p:txBody>
          <a:bodyPr/>
          <a:lstStyle/>
          <a:p>
            <a:pPr/>
            <a:r>
              <a:t>Como en todas las gramáticas de los lenguajes computacionales hay restricciones para declarar etiquetas de elementos, en XML no es la excepción. Estas son las reglas que debes tener en cuenta cuando vayas a declarar el nombre de un elemento:</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1" name="Shape 161"/>
          <p:cNvSpPr/>
          <p:nvPr>
            <p:ph type="body" idx="1"/>
          </p:nvPr>
        </p:nvSpPr>
        <p:spPr>
          <a:prstGeom prst="rect">
            <a:avLst/>
          </a:prstGeom>
        </p:spPr>
        <p:txBody>
          <a:bodyPr/>
          <a:lstStyle/>
          <a:p>
            <a:pPr marL="391159" indent="-391159" defTabSz="514095">
              <a:spcBef>
                <a:spcPts val="3600"/>
              </a:spcBef>
              <a:defRPr sz="3168"/>
            </a:pPr>
            <a:r>
              <a:t>Puede comenzar con un guión bajo “_”, una letra mayúscula o una letra minúscula del código.</a:t>
            </a:r>
          </a:p>
          <a:p>
            <a:pPr marL="391159" indent="-391159" defTabSz="514095">
              <a:spcBef>
                <a:spcPts val="3600"/>
              </a:spcBef>
              <a:defRPr sz="3168"/>
            </a:pPr>
            <a:r>
              <a:t>Puedes usar guiones ‘-‘ dentro del nombre de un elemento. Además puedes incluir dígitos dentro de tu nombre.</a:t>
            </a:r>
          </a:p>
          <a:p>
            <a:pPr marL="391159" indent="-391159" defTabSz="514095">
              <a:spcBef>
                <a:spcPts val="3600"/>
              </a:spcBef>
              <a:defRPr sz="3168"/>
            </a:pPr>
            <a:r>
              <a:t>Las etiquetas son sensibles a mayúsculas y minúsculas. Procura abrir y cerrar un elemento con el mismo nombre.</a:t>
            </a:r>
          </a:p>
          <a:p>
            <a:pPr marL="391159" indent="-391159" defTabSz="514095">
              <a:spcBef>
                <a:spcPts val="3600"/>
              </a:spcBef>
              <a:defRPr sz="3168"/>
            </a:pPr>
            <a:r>
              <a:t>Nunca, por lo que más quieras uses espacios los nombres, esto producirá un error de Parsing.</a:t>
            </a:r>
          </a:p>
          <a:p>
            <a:pPr marL="391159" indent="-391159" defTabSz="514095">
              <a:spcBef>
                <a:spcPts val="3600"/>
              </a:spcBef>
              <a:defRPr sz="3168"/>
            </a:pPr>
            <a:r>
              <a:t>La palabra xml no puede ser usada en el inicio del nombre del elemento, ya que está reservada.</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nvSpPr>
        <p:spPr>
          <a:xfrm>
            <a:off x="1545691" y="488950"/>
            <a:ext cx="950701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Algunos ejemplos de buenos nombres serian:</a:t>
            </a:r>
          </a:p>
        </p:txBody>
      </p:sp>
      <p:pic>
        <p:nvPicPr>
          <p:cNvPr id="164" name="Screen Shot 2016-07-16 at 1.17.58 PM.png"/>
          <p:cNvPicPr>
            <a:picLocks noChangeAspect="1"/>
          </p:cNvPicPr>
          <p:nvPr/>
        </p:nvPicPr>
        <p:blipFill>
          <a:blip r:embed="rId2">
            <a:extLst/>
          </a:blip>
          <a:stretch>
            <a:fillRect/>
          </a:stretch>
        </p:blipFill>
        <p:spPr>
          <a:xfrm>
            <a:off x="762000" y="3530600"/>
            <a:ext cx="11887200" cy="1422400"/>
          </a:xfrm>
          <a:prstGeom prst="rect">
            <a:avLst/>
          </a:prstGeom>
          <a:ln w="12700">
            <a:miter lim="400000"/>
          </a:ln>
        </p:spPr>
      </p:pic>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6" name="Shape 166"/>
          <p:cNvSpPr/>
          <p:nvPr>
            <p:ph type="title"/>
          </p:nvPr>
        </p:nvSpPr>
        <p:spPr>
          <a:prstGeom prst="rect">
            <a:avLst/>
          </a:prstGeom>
        </p:spPr>
        <p:txBody>
          <a:bodyPr/>
          <a:lstStyle/>
          <a:p>
            <a:pPr/>
            <a:r>
              <a:t>El elemento Raíz</a:t>
            </a:r>
          </a:p>
        </p:txBody>
      </p:sp>
      <p:sp>
        <p:nvSpPr>
          <p:cNvPr id="167" name="Shape 167"/>
          <p:cNvSpPr/>
          <p:nvPr>
            <p:ph type="body" idx="1"/>
          </p:nvPr>
        </p:nvSpPr>
        <p:spPr>
          <a:prstGeom prst="rect">
            <a:avLst/>
          </a:prstGeom>
        </p:spPr>
        <p:txBody>
          <a:bodyPr/>
          <a:lstStyle/>
          <a:p>
            <a:pPr/>
            <a:r>
              <a:t>Luego de haber declarado el prologo sigue el elemento raíz (</a:t>
            </a:r>
            <a:r>
              <a:rPr b="1">
                <a:latin typeface="Helvetica"/>
                <a:ea typeface="Helvetica"/>
                <a:cs typeface="Helvetica"/>
                <a:sym typeface="Helvetica"/>
              </a:rPr>
              <a:t>root element</a:t>
            </a:r>
            <a:r>
              <a:t>). Este componente representa la cabeza de la jerarquía estructural del archivo XML. Solo debe existir únicamente un elemento raíz que describa el contexto.</a:t>
            </a:r>
          </a:p>
          <a:p>
            <a:pPr/>
            <a:r>
              <a:t>Veamos un ejemplo de un </a:t>
            </a:r>
            <a:r>
              <a:rPr b="1">
                <a:latin typeface="Helvetica"/>
                <a:ea typeface="Helvetica"/>
                <a:cs typeface="Helvetica"/>
                <a:sym typeface="Helvetica"/>
              </a:rPr>
              <a:t>documento XML </a:t>
            </a:r>
            <a:r>
              <a:t>que guarda la información sobre </a:t>
            </a:r>
            <a:r>
              <a:rPr b="1">
                <a:latin typeface="Helvetica"/>
                <a:ea typeface="Helvetica"/>
                <a:cs typeface="Helvetica"/>
                <a:sym typeface="Helvetica"/>
              </a:rPr>
              <a:t>facturas</a:t>
            </a:r>
            <a:r>
              <a:t> de un establecimiento comercial:</a:t>
            </a:r>
          </a:p>
        </p:txBody>
      </p:sp>
    </p:spTree>
  </p:cSld>
  <p:clrMapOvr>
    <a:masterClrMapping/>
  </p:clrMapOvr>
  <p:transition xmlns:p14="http://schemas.microsoft.com/office/powerpoint/2010/main" spd="med" advClick="1" p14:dur="1000"/>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9" name="Screen Shot 2016-07-16 at 1.18.53 PM.png"/>
          <p:cNvPicPr>
            <a:picLocks noChangeAspect="1"/>
          </p:cNvPicPr>
          <p:nvPr/>
        </p:nvPicPr>
        <p:blipFill>
          <a:blip r:embed="rId2">
            <a:extLst/>
          </a:blip>
          <a:stretch>
            <a:fillRect/>
          </a:stretch>
        </p:blipFill>
        <p:spPr>
          <a:xfrm>
            <a:off x="609600" y="736600"/>
            <a:ext cx="11785600" cy="1930400"/>
          </a:xfrm>
          <a:prstGeom prst="rect">
            <a:avLst/>
          </a:prstGeom>
          <a:ln w="12700">
            <a:miter lim="400000"/>
          </a:ln>
        </p:spPr>
      </p:pic>
      <p:sp>
        <p:nvSpPr>
          <p:cNvPr id="170" name="Shape 170"/>
          <p:cNvSpPr/>
          <p:nvPr/>
        </p:nvSpPr>
        <p:spPr>
          <a:xfrm>
            <a:off x="351002" y="2787649"/>
            <a:ext cx="12302796" cy="2832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lstStyle>
          <a:p>
            <a:pPr/>
            <a:r>
              <a:t>En este caso el Parser no procesará correctamente la información debido a que cada nodo &lt;fila&gt; esta al mismo nivel, por lo tanto no hay jerarquía. Es por eso que decides añadir un elemento raíz que encierre el contenido llamado &lt;factura&gt;:</a:t>
            </a:r>
          </a:p>
        </p:txBody>
      </p:sp>
      <p:pic>
        <p:nvPicPr>
          <p:cNvPr id="171" name="Screen Shot 2016-07-16 at 1.19.15 PM.png"/>
          <p:cNvPicPr>
            <a:picLocks noChangeAspect="1"/>
          </p:cNvPicPr>
          <p:nvPr/>
        </p:nvPicPr>
        <p:blipFill>
          <a:blip r:embed="rId3">
            <a:extLst/>
          </a:blip>
          <a:stretch>
            <a:fillRect/>
          </a:stretch>
        </p:blipFill>
        <p:spPr>
          <a:xfrm>
            <a:off x="368300" y="5740400"/>
            <a:ext cx="11861800" cy="2514600"/>
          </a:xfrm>
          <a:prstGeom prst="rect">
            <a:avLst/>
          </a:prstGeom>
          <a:ln w="12700">
            <a:miter lim="400000"/>
          </a:ln>
        </p:spPr>
      </p:pic>
      <p:sp>
        <p:nvSpPr>
          <p:cNvPr id="172" name="Shape 172"/>
          <p:cNvSpPr/>
          <p:nvPr/>
        </p:nvSpPr>
        <p:spPr>
          <a:xfrm>
            <a:off x="452729" y="8242300"/>
            <a:ext cx="12099342"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 este detalle el parser ya puede comprender que está sucediendo en el modelo del documento.</a:t>
            </a:r>
          </a:p>
        </p:txBody>
      </p:sp>
    </p:spTree>
  </p:cSld>
  <p:clrMapOvr>
    <a:masterClrMapping/>
  </p:clrMapOvr>
  <p:transition xmlns:p14="http://schemas.microsoft.com/office/powerpoint/2010/main" spd="med" advClick="1" p14:dur="1000"/>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ph type="title"/>
          </p:nvPr>
        </p:nvSpPr>
        <p:spPr>
          <a:prstGeom prst="rect">
            <a:avLst/>
          </a:prstGeom>
        </p:spPr>
        <p:txBody>
          <a:bodyPr/>
          <a:lstStyle/>
          <a:p>
            <a:pPr/>
            <a:r>
              <a:t>Elementos hijos</a:t>
            </a:r>
          </a:p>
        </p:txBody>
      </p:sp>
      <p:sp>
        <p:nvSpPr>
          <p:cNvPr id="175" name="Shape 175"/>
          <p:cNvSpPr/>
          <p:nvPr>
            <p:ph type="body" idx="1"/>
          </p:nvPr>
        </p:nvSpPr>
        <p:spPr>
          <a:prstGeom prst="rect">
            <a:avLst/>
          </a:prstGeom>
        </p:spPr>
        <p:txBody>
          <a:bodyPr/>
          <a:lstStyle/>
          <a:p>
            <a:pPr/>
            <a:r>
              <a:t>Luego de declarar tu raíz siguen los elementos que están por debajo. En el caso anterior, &lt;fila&gt; era un elemento hijo de &lt;factura&gt;. Y los tres elemento fila estaban al mismo nivel, por lo tanto eran hermanos. Es posible anidar un elemento dentro de otro, recuerda que estamos siguiendo una jerarquía, así que cada elemento interior estará bajo la dependencia de su padre.</a:t>
            </a:r>
          </a:p>
        </p:txBody>
      </p:sp>
    </p:spTree>
  </p:cSld>
  <p:clrMapOvr>
    <a:masterClrMapping/>
  </p:clrMapOvr>
  <p:transition xmlns:p14="http://schemas.microsoft.com/office/powerpoint/2010/main" spd="med" advClick="1" p14:dur="1000"/>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lvl1pPr defTabSz="490727">
              <a:defRPr sz="6719"/>
            </a:lvl1pPr>
          </a:lstStyle>
          <a:p>
            <a:pPr/>
            <a:r>
              <a:t>Atributos de un elemento en XML</a:t>
            </a:r>
          </a:p>
        </p:txBody>
      </p:sp>
      <p:sp>
        <p:nvSpPr>
          <p:cNvPr id="178" name="Shape 178"/>
          <p:cNvSpPr/>
          <p:nvPr>
            <p:ph type="body" idx="1"/>
          </p:nvPr>
        </p:nvSpPr>
        <p:spPr>
          <a:prstGeom prst="rect">
            <a:avLst/>
          </a:prstGeom>
        </p:spPr>
        <p:txBody>
          <a:bodyPr/>
          <a:lstStyle/>
          <a:p>
            <a:pPr/>
            <a:r>
              <a:t>Son propiedades que caracterizan a los elementos. En el caso anterior &lt;fila&gt; tenía como atributos a id_factura y fecha. Ambos representan datos relacionados a un elemento fila, que describen sus funciones informativas.</a:t>
            </a:r>
          </a:p>
          <a:p>
            <a:pPr/>
            <a:r>
              <a:t>Al igual que los elementos, los atributos tienen reglas para ser definidos:</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2" name="Shape 122"/>
          <p:cNvSpPr/>
          <p:nvPr>
            <p:ph type="title"/>
          </p:nvPr>
        </p:nvSpPr>
        <p:spPr>
          <a:prstGeom prst="rect">
            <a:avLst/>
          </a:prstGeom>
        </p:spPr>
        <p:txBody>
          <a:bodyPr/>
          <a:lstStyle/>
          <a:p>
            <a:pPr/>
            <a:r>
              <a:t>¿Qué es el XML?</a:t>
            </a:r>
          </a:p>
        </p:txBody>
      </p:sp>
      <p:sp>
        <p:nvSpPr>
          <p:cNvPr id="123" name="Shape 123"/>
          <p:cNvSpPr/>
          <p:nvPr>
            <p:ph type="body" idx="1"/>
          </p:nvPr>
        </p:nvSpPr>
        <p:spPr>
          <a:prstGeom prst="rect">
            <a:avLst/>
          </a:prstGeom>
        </p:spPr>
        <p:txBody>
          <a:bodyPr/>
          <a:lstStyle/>
          <a:p>
            <a:pPr algn="just"/>
            <a:r>
              <a:t>Sus siglas significan </a:t>
            </a:r>
            <a:r>
              <a:rPr b="1">
                <a:latin typeface="Helvetica"/>
                <a:ea typeface="Helvetica"/>
                <a:cs typeface="Helvetica"/>
                <a:sym typeface="Helvetica"/>
              </a:rPr>
              <a:t>eXtensible Markup Language</a:t>
            </a:r>
            <a:r>
              <a:t>, que en español es Lenguaje de Marcado Extendible. Es un </a:t>
            </a:r>
            <a:r>
              <a:rPr b="1">
                <a:latin typeface="Helvetica"/>
                <a:ea typeface="Helvetica"/>
                <a:cs typeface="Helvetica"/>
                <a:sym typeface="Helvetica"/>
              </a:rPr>
              <a:t>lenguaje basado en etiquetas descriptivas</a:t>
            </a:r>
            <a:r>
              <a:t>, cuyo fin es representar información de texto en forma jerárquica, y a su vez darle formato. XML cobra importancia al surgir la necesidad de </a:t>
            </a:r>
            <a:r>
              <a:rPr b="1">
                <a:latin typeface="Helvetica"/>
                <a:ea typeface="Helvetica"/>
                <a:cs typeface="Helvetica"/>
                <a:sym typeface="Helvetica"/>
              </a:rPr>
              <a:t>interoperabilidad</a:t>
            </a:r>
            <a:r>
              <a:t> entre dos sistemas de información, ya que propone un puente de intercambio entre dos fuentes de datos distintas.</a:t>
            </a:r>
          </a:p>
        </p:txBody>
      </p:sp>
    </p:spTree>
  </p:cSld>
  <p:clrMapOvr>
    <a:masterClrMapping/>
  </p:clrMapOvr>
  <p:transition xmlns:p14="http://schemas.microsoft.com/office/powerpoint/2010/main" spd="med" advClick="1" p14:dur="1000"/>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ph type="body" idx="1"/>
          </p:nvPr>
        </p:nvSpPr>
        <p:spPr>
          <a:prstGeom prst="rect">
            <a:avLst/>
          </a:prstGeom>
        </p:spPr>
        <p:txBody>
          <a:bodyPr/>
          <a:lstStyle/>
          <a:p>
            <a:pPr marL="293370" indent="-293370" defTabSz="385572">
              <a:spcBef>
                <a:spcPts val="2700"/>
              </a:spcBef>
              <a:defRPr sz="2376"/>
            </a:pPr>
            <a:r>
              <a:t>Los atributos deben contener un nombre y un valor de texto expresado a través del signo de igualdad ‘=’.</a:t>
            </a:r>
          </a:p>
          <a:p>
            <a:pPr marL="293370" indent="-293370" defTabSz="385572">
              <a:spcBef>
                <a:spcPts val="2700"/>
              </a:spcBef>
              <a:defRPr sz="2376"/>
            </a:pPr>
            <a:r>
              <a:t>El valor debe estar contenido entre comillas simples o dobles. Ambas cumplen la misma función, pero la elección depende de cada quien.</a:t>
            </a:r>
          </a:p>
          <a:p>
            <a:pPr marL="293370" indent="-293370" defTabSz="385572">
              <a:spcBef>
                <a:spcPts val="2700"/>
              </a:spcBef>
              <a:defRPr sz="2376"/>
            </a:pPr>
            <a:r>
              <a:t>Los nombres de los atributos cumplen exactamente las mismas reglas de la construcción de nombres para elementos.</a:t>
            </a:r>
          </a:p>
          <a:p>
            <a:pPr marL="293370" indent="-293370" defTabSz="385572">
              <a:spcBef>
                <a:spcPts val="2700"/>
              </a:spcBef>
              <a:defRPr sz="2376"/>
            </a:pPr>
            <a:r>
              <a:t>Si un atributo no tiene valor establecido debes poner un vació entre comillas (” ” ó ‘ ‘).</a:t>
            </a:r>
          </a:p>
          <a:p>
            <a:pPr marL="293370" indent="-293370" defTabSz="385572">
              <a:spcBef>
                <a:spcPts val="2700"/>
              </a:spcBef>
              <a:defRPr sz="2376"/>
            </a:pPr>
            <a:r>
              <a:t>No deben haber nombres de atributos repetidos dentro de un elemento. Cada nombre ha de ser único.</a:t>
            </a:r>
          </a:p>
          <a:p>
            <a:pPr marL="293370" indent="-293370" defTabSz="385572">
              <a:spcBef>
                <a:spcPts val="2700"/>
              </a:spcBef>
              <a:defRPr sz="2376"/>
            </a:pPr>
            <a:r>
              <a:t>Si deseas que el valor del atributo tenga comillas simples o dobles, establece como limitador a par de comillas que no serán usadas. Es decir,  si deseas que tu atributo tenga el valor “1234”, entonces debes delimitarlo con las comillas simples: ‘ “1234” ‘.</a:t>
            </a:r>
          </a:p>
        </p:txBody>
      </p:sp>
    </p:spTree>
  </p:cSld>
  <p:clrMapOvr>
    <a:masterClrMapping/>
  </p:clrMapOvr>
  <p:transition xmlns:p14="http://schemas.microsoft.com/office/powerpoint/2010/main" spd="med" advClick="1" p14:dur="1000"/>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2" name="Shape 182"/>
          <p:cNvSpPr/>
          <p:nvPr>
            <p:ph type="title"/>
          </p:nvPr>
        </p:nvSpPr>
        <p:spPr>
          <a:prstGeom prst="rect">
            <a:avLst/>
          </a:prstGeom>
        </p:spPr>
        <p:txBody>
          <a:bodyPr/>
          <a:lstStyle>
            <a:lvl1pPr defTabSz="572516">
              <a:defRPr sz="7840"/>
            </a:lvl1pPr>
          </a:lstStyle>
          <a:p>
            <a:pPr/>
            <a:r>
              <a:t>Contenido de Elementos</a:t>
            </a:r>
          </a:p>
        </p:txBody>
      </p:sp>
      <p:sp>
        <p:nvSpPr>
          <p:cNvPr id="183" name="Shape 183"/>
          <p:cNvSpPr/>
          <p:nvPr>
            <p:ph type="body" idx="1"/>
          </p:nvPr>
        </p:nvSpPr>
        <p:spPr>
          <a:prstGeom prst="rect">
            <a:avLst/>
          </a:prstGeom>
        </p:spPr>
        <p:txBody>
          <a:bodyPr/>
          <a:lstStyle/>
          <a:p>
            <a:pPr/>
            <a:r>
              <a:t>El contenido de los elementos permite describir el texto al cual se le dará formato. El contenido lo expresas entre las etiquetas de apertura y cierra como vemos a continuación:</a:t>
            </a:r>
          </a:p>
          <a:p>
            <a:pPr/>
          </a:p>
        </p:txBody>
      </p:sp>
      <p:pic>
        <p:nvPicPr>
          <p:cNvPr id="184" name="Screen Shot 2016-07-16 at 1.20.45 PM.png"/>
          <p:cNvPicPr>
            <a:picLocks noChangeAspect="1"/>
          </p:cNvPicPr>
          <p:nvPr/>
        </p:nvPicPr>
        <p:blipFill>
          <a:blip r:embed="rId2">
            <a:extLst/>
          </a:blip>
          <a:stretch>
            <a:fillRect/>
          </a:stretch>
        </p:blipFill>
        <p:spPr>
          <a:xfrm>
            <a:off x="990600" y="5994400"/>
            <a:ext cx="11836400" cy="1270000"/>
          </a:xfrm>
          <a:prstGeom prst="rect">
            <a:avLst/>
          </a:prstGeom>
          <a:ln w="12700">
            <a:miter lim="400000"/>
          </a:ln>
        </p:spPr>
      </p:pic>
    </p:spTree>
  </p:cSld>
  <p:clrMapOvr>
    <a:masterClrMapping/>
  </p:clrMapOvr>
  <p:transition xmlns:p14="http://schemas.microsoft.com/office/powerpoint/2010/main" spd="med" advClick="1" p14:dur="1000"/>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body" idx="1"/>
          </p:nvPr>
        </p:nvSpPr>
        <p:spPr>
          <a:prstGeom prst="rect">
            <a:avLst/>
          </a:prstGeom>
        </p:spPr>
        <p:txBody>
          <a:bodyPr/>
          <a:lstStyle/>
          <a:p>
            <a:pPr/>
            <a:r>
              <a:t>A la hora de establecer el texto en el contenido de un atributo o un elemento no podemos usar algunos caracteres que están restringidos. Esto se debe a que son usados por la sintaxis XML y si el Parser llega a encontrar uno de estos elementos, tenderá a confundirse y a generar errores de análisis.</a:t>
            </a:r>
          </a:p>
          <a:p>
            <a:pPr/>
            <a:r>
              <a:t>Para solucionar este problema existen comodines dentro del estándar XML que representan estos caracteres. Veamos una tabla ilustrativa:</a:t>
            </a:r>
          </a:p>
        </p:txBody>
      </p:sp>
    </p:spTree>
  </p:cSld>
  <p:clrMapOvr>
    <a:masterClrMapping/>
  </p:clrMapOvr>
  <p:transition xmlns:p14="http://schemas.microsoft.com/office/powerpoint/2010/main" spd="med" advClick="1" p14:dur="1000"/>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88" name="Screen Shot 2016-07-16 at 1.21.19 PM.png"/>
          <p:cNvPicPr>
            <a:picLocks noChangeAspect="1"/>
          </p:cNvPicPr>
          <p:nvPr/>
        </p:nvPicPr>
        <p:blipFill>
          <a:blip r:embed="rId2">
            <a:extLst/>
          </a:blip>
          <a:stretch>
            <a:fillRect/>
          </a:stretch>
        </p:blipFill>
        <p:spPr>
          <a:xfrm>
            <a:off x="520700" y="2870200"/>
            <a:ext cx="11963400" cy="4013200"/>
          </a:xfrm>
          <a:prstGeom prst="rect">
            <a:avLst/>
          </a:prstGeom>
          <a:ln w="12700">
            <a:miter lim="400000"/>
          </a:ln>
        </p:spPr>
      </p:pic>
      <p:sp>
        <p:nvSpPr>
          <p:cNvPr id="189" name="Shape 189"/>
          <p:cNvSpPr/>
          <p:nvPr/>
        </p:nvSpPr>
        <p:spPr>
          <a:xfrm>
            <a:off x="296596" y="7086600"/>
            <a:ext cx="12411609" cy="228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De modo que si deseas emplear alguno de estos símbolos, debes reemplazarlo por la expresión que lo representa.</a:t>
            </a:r>
          </a:p>
          <a:p>
            <a:pPr/>
          </a:p>
        </p:txBody>
      </p:sp>
    </p:spTree>
  </p:cSld>
  <p:clrMapOvr>
    <a:masterClrMapping/>
  </p:clrMapOvr>
  <p:transition xmlns:p14="http://schemas.microsoft.com/office/powerpoint/2010/main" spd="med" advClick="1" p14:dur="1000"/>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ph type="title"/>
          </p:nvPr>
        </p:nvSpPr>
        <p:spPr>
          <a:prstGeom prst="rect">
            <a:avLst/>
          </a:prstGeom>
        </p:spPr>
        <p:txBody>
          <a:bodyPr/>
          <a:lstStyle>
            <a:lvl1pPr defTabSz="490727">
              <a:defRPr sz="6719"/>
            </a:lvl1pPr>
          </a:lstStyle>
          <a:p>
            <a:pPr/>
            <a:r>
              <a:t>¿Cuándo uso atributos o elementos?</a:t>
            </a:r>
          </a:p>
        </p:txBody>
      </p:sp>
      <p:sp>
        <p:nvSpPr>
          <p:cNvPr id="192" name="Shape 192"/>
          <p:cNvSpPr/>
          <p:nvPr>
            <p:ph type="body" idx="1"/>
          </p:nvPr>
        </p:nvSpPr>
        <p:spPr>
          <a:prstGeom prst="rect">
            <a:avLst/>
          </a:prstGeom>
        </p:spPr>
        <p:txBody>
          <a:bodyPr/>
          <a:lstStyle/>
          <a:p>
            <a:pPr/>
            <a:r>
              <a:t>Esta es una gran pregunta, ya que parece ser confusa la manera en ubicar la información dentro de un archivo XML.</a:t>
            </a:r>
          </a:p>
          <a:p>
            <a:pPr/>
            <a:r>
              <a:t>Usaremos atributos cuando la información no se repita y además no requiere orden lógico. Veamos el siguiente ejemplo sobre los datos de un estudiante:</a:t>
            </a:r>
          </a:p>
        </p:txBody>
      </p:sp>
    </p:spTree>
  </p:cSld>
  <p:clrMapOvr>
    <a:masterClrMapping/>
  </p:clrMapOvr>
  <p:transition xmlns:p14="http://schemas.microsoft.com/office/powerpoint/2010/main" spd="med" advClick="1" p14:dur="1000"/>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94" name="Screen Shot 2016-07-16 at 1.22.05 PM.png"/>
          <p:cNvPicPr>
            <a:picLocks noChangeAspect="1"/>
          </p:cNvPicPr>
          <p:nvPr/>
        </p:nvPicPr>
        <p:blipFill>
          <a:blip r:embed="rId2">
            <a:extLst/>
          </a:blip>
          <a:stretch>
            <a:fillRect/>
          </a:stretch>
        </p:blipFill>
        <p:spPr>
          <a:xfrm>
            <a:off x="635000" y="749300"/>
            <a:ext cx="11734800" cy="1346200"/>
          </a:xfrm>
          <a:prstGeom prst="rect">
            <a:avLst/>
          </a:prstGeom>
          <a:ln w="12700">
            <a:miter lim="400000"/>
          </a:ln>
        </p:spPr>
      </p:pic>
      <p:sp>
        <p:nvSpPr>
          <p:cNvPr id="195" name="Shape 195"/>
          <p:cNvSpPr/>
          <p:nvPr/>
        </p:nvSpPr>
        <p:spPr>
          <a:xfrm>
            <a:off x="67081" y="3352800"/>
            <a:ext cx="12870638" cy="4470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En este caso la información es básica y atómica, no es necesario que extendamos a nuevos elementos. Si añadimos nuevos elementos disminuiría la velocidad de parsing . Usa elementos nuevos solo cuando sea estrictamente necesario.</a:t>
            </a:r>
          </a:p>
          <a:p>
            <a:pPr/>
          </a:p>
          <a:p>
            <a:pPr/>
            <a:r>
              <a:t>Supongamos que deseamos representar las materias que está viendo el estudiante. Por ello incluimos un nuevo atributo llamado materias:</a:t>
            </a:r>
          </a:p>
        </p:txBody>
      </p:sp>
      <p:pic>
        <p:nvPicPr>
          <p:cNvPr id="196" name="Screen Shot 2016-07-16 at 1.22.25 PM.png"/>
          <p:cNvPicPr>
            <a:picLocks noChangeAspect="1"/>
          </p:cNvPicPr>
          <p:nvPr/>
        </p:nvPicPr>
        <p:blipFill>
          <a:blip r:embed="rId3">
            <a:extLst/>
          </a:blip>
          <a:stretch>
            <a:fillRect/>
          </a:stretch>
        </p:blipFill>
        <p:spPr>
          <a:xfrm>
            <a:off x="584200" y="7912100"/>
            <a:ext cx="11836400" cy="1752600"/>
          </a:xfrm>
          <a:prstGeom prst="rect">
            <a:avLst/>
          </a:prstGeom>
          <a:ln w="12700">
            <a:miter lim="400000"/>
          </a:ln>
        </p:spPr>
      </p:pic>
    </p:spTree>
  </p:cSld>
  <p:clrMapOvr>
    <a:masterClrMapping/>
  </p:clrMapOvr>
  <p:transition xmlns:p14="http://schemas.microsoft.com/office/powerpoint/2010/main" spd="med" advClick="1" p14:dur="1000"/>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body" idx="1"/>
          </p:nvPr>
        </p:nvSpPr>
        <p:spPr>
          <a:prstGeom prst="rect">
            <a:avLst/>
          </a:prstGeom>
        </p:spPr>
        <p:txBody>
          <a:bodyPr/>
          <a:lstStyle/>
          <a:p>
            <a:pPr/>
            <a:r>
              <a:t>Si se necesitara procesar cada materia individualmente, ¿crees que sería útil la estructura actual del formato XML?</a:t>
            </a:r>
          </a:p>
          <a:p>
            <a:pPr/>
            <a:r>
              <a:t>¡Claro que no!…ya que el valor de materias es solo una cadena, lo que implicaría un proceso adicional de procesamiento de cadenas en nuestro contexto. Pero si usáramos elementos en vez de ese atributo tendríamos lo siguiente:</a:t>
            </a:r>
          </a:p>
        </p:txBody>
      </p:sp>
    </p:spTree>
  </p:cSld>
  <p:clrMapOvr>
    <a:masterClrMapping/>
  </p:clrMapOvr>
  <p:transition xmlns:p14="http://schemas.microsoft.com/office/powerpoint/2010/main" spd="med" advClick="1" p14:dur="1000"/>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0" name="Screen Shot 2016-07-16 at 1.22.52 PM.png"/>
          <p:cNvPicPr>
            <a:picLocks noChangeAspect="1"/>
          </p:cNvPicPr>
          <p:nvPr/>
        </p:nvPicPr>
        <p:blipFill>
          <a:blip r:embed="rId2">
            <a:extLst/>
          </a:blip>
          <a:stretch>
            <a:fillRect/>
          </a:stretch>
        </p:blipFill>
        <p:spPr>
          <a:xfrm>
            <a:off x="571500" y="863600"/>
            <a:ext cx="11861800" cy="3403600"/>
          </a:xfrm>
          <a:prstGeom prst="rect">
            <a:avLst/>
          </a:prstGeom>
          <a:ln w="12700">
            <a:miter lim="400000"/>
          </a:ln>
        </p:spPr>
      </p:pic>
      <p:sp>
        <p:nvSpPr>
          <p:cNvPr id="201" name="Shape 201"/>
          <p:cNvSpPr/>
          <p:nvPr/>
        </p:nvSpPr>
        <p:spPr>
          <a:xfrm>
            <a:off x="71653" y="5861049"/>
            <a:ext cx="12861494" cy="17399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Con esta jerarquía podemos identificar de manera secuencial cada elemento materia para conseguir procesar la información en orden.</a:t>
            </a:r>
          </a:p>
        </p:txBody>
      </p:sp>
    </p:spTree>
  </p:cSld>
  <p:clrMapOvr>
    <a:masterClrMapping/>
  </p:clrMapOvr>
  <p:transition xmlns:p14="http://schemas.microsoft.com/office/powerpoint/2010/main" spd="med" advClick="1" p14:dur="1000"/>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title"/>
          </p:nvPr>
        </p:nvSpPr>
        <p:spPr>
          <a:prstGeom prst="rect">
            <a:avLst/>
          </a:prstGeom>
        </p:spPr>
        <p:txBody>
          <a:bodyPr/>
          <a:lstStyle/>
          <a:p>
            <a:pPr/>
            <a:r>
              <a:t>Uso De CDATA En XML</a:t>
            </a:r>
          </a:p>
        </p:txBody>
      </p:sp>
      <p:sp>
        <p:nvSpPr>
          <p:cNvPr id="204" name="Shape 204"/>
          <p:cNvSpPr/>
          <p:nvPr>
            <p:ph type="body" idx="1"/>
          </p:nvPr>
        </p:nvSpPr>
        <p:spPr>
          <a:prstGeom prst="rect">
            <a:avLst/>
          </a:prstGeom>
        </p:spPr>
        <p:txBody>
          <a:bodyPr/>
          <a:lstStyle/>
          <a:p>
            <a:pPr marL="386715" indent="-386715" defTabSz="508254">
              <a:spcBef>
                <a:spcPts val="3600"/>
              </a:spcBef>
              <a:defRPr sz="3132"/>
            </a:pPr>
            <a:r>
              <a:t>CDATA (character data) es una sección especial en un archivo XML, que le indica al Parser que no interprete como lenguaje marcado todo lo que se encuentre adentro. Para los que han usado Blogger de Google, sabrán que la plantilla XML de la cual se crea el documento HTML del blog usa esta sección.</a:t>
            </a:r>
          </a:p>
          <a:p>
            <a:pPr marL="386715" indent="-386715" defTabSz="508254">
              <a:spcBef>
                <a:spcPts val="3600"/>
              </a:spcBef>
              <a:defRPr sz="3132"/>
            </a:pPr>
            <a:r>
              <a:t>Es común usar esta sección para incluir código CSS o Javascript, para que el Parser no lo interprete como marcado, debido a que usan frecuentemente los caracteres de escape restrigindos (‘&amp;’, ‘&lt;‘, ‘&gt;’,… ).</a:t>
            </a:r>
          </a:p>
          <a:p>
            <a:pPr marL="386715" indent="-386715" defTabSz="508254">
              <a:spcBef>
                <a:spcPts val="3600"/>
              </a:spcBef>
              <a:defRPr sz="3132"/>
            </a:pPr>
            <a:r>
              <a:t>La sección CDATA se inicia y termina de la siguiente forma:</a:t>
            </a:r>
          </a:p>
        </p:txBody>
      </p:sp>
    </p:spTree>
  </p:cSld>
  <p:clrMapOvr>
    <a:masterClrMapping/>
  </p:clrMapOvr>
  <p:transition xmlns:p14="http://schemas.microsoft.com/office/powerpoint/2010/main" spd="med" advClick="1" p14:dur="1000"/>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06" name="Screen Shot 2016-07-16 at 1.24.44 PM.png"/>
          <p:cNvPicPr>
            <a:picLocks noChangeAspect="1"/>
          </p:cNvPicPr>
          <p:nvPr/>
        </p:nvPicPr>
        <p:blipFill>
          <a:blip r:embed="rId2">
            <a:extLst/>
          </a:blip>
          <a:stretch>
            <a:fillRect/>
          </a:stretch>
        </p:blipFill>
        <p:spPr>
          <a:xfrm>
            <a:off x="444500" y="1041400"/>
            <a:ext cx="12115800" cy="2133600"/>
          </a:xfrm>
          <a:prstGeom prst="rect">
            <a:avLst/>
          </a:prstGeom>
          <a:ln w="12700">
            <a:miter lim="400000"/>
          </a:ln>
        </p:spPr>
      </p:pic>
      <p:sp>
        <p:nvSpPr>
          <p:cNvPr id="207" name="Shape 207"/>
          <p:cNvSpPr/>
          <p:nvPr/>
        </p:nvSpPr>
        <p:spPr>
          <a:xfrm>
            <a:off x="54736" y="4279900"/>
            <a:ext cx="12895327"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Después de que el Parser haya analizado el documento XML, todo el texto en las secciones CDATA habrá quedado intacto.</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5" name="Shape 125"/>
          <p:cNvSpPr/>
          <p:nvPr>
            <p:ph type="title"/>
          </p:nvPr>
        </p:nvSpPr>
        <p:spPr>
          <a:prstGeom prst="rect">
            <a:avLst/>
          </a:prstGeom>
        </p:spPr>
        <p:txBody>
          <a:bodyPr/>
          <a:lstStyle>
            <a:lvl1pPr defTabSz="543305">
              <a:defRPr sz="7440"/>
            </a:lvl1pPr>
          </a:lstStyle>
          <a:p>
            <a:pPr/>
            <a:r>
              <a:t>¿Por qué crearon el XML?</a:t>
            </a:r>
          </a:p>
        </p:txBody>
      </p:sp>
      <p:sp>
        <p:nvSpPr>
          <p:cNvPr id="126" name="Shape 126"/>
          <p:cNvSpPr/>
          <p:nvPr>
            <p:ph type="body" idx="1"/>
          </p:nvPr>
        </p:nvSpPr>
        <p:spPr>
          <a:prstGeom prst="rect">
            <a:avLst/>
          </a:prstGeom>
        </p:spPr>
        <p:txBody>
          <a:bodyPr/>
          <a:lstStyle/>
          <a:p>
            <a:pPr marL="440055" indent="-440055" algn="just" defTabSz="578358">
              <a:spcBef>
                <a:spcPts val="4100"/>
              </a:spcBef>
              <a:defRPr sz="3564"/>
            </a:pPr>
            <a:r>
              <a:t>Inicialmente se originó para manejar y estructurar opciones de configuración para sistemas operativos o aplicaciones. Pero luego se elige para intercambiar información entre distintas tecnologías, debido a que establece un solo formato para obtener datos. Esto facilita importar y exportar información.</a:t>
            </a:r>
          </a:p>
          <a:p>
            <a:pPr marL="440055" indent="-440055" algn="just" defTabSz="578358">
              <a:spcBef>
                <a:spcPts val="4100"/>
              </a:spcBef>
              <a:defRPr sz="3564"/>
            </a:pPr>
            <a:r>
              <a:t>XML propone una sintaxis cómoda para las maquinas y los humanos, siendo un lenguaje afable para la construcción de estructuras complejas.</a:t>
            </a:r>
          </a:p>
        </p:txBody>
      </p:sp>
    </p:spTree>
  </p:cSld>
  <p:clrMapOvr>
    <a:masterClrMapping/>
  </p:clrMapOvr>
  <p:transition xmlns:p14="http://schemas.microsoft.com/office/powerpoint/2010/main" spd="med" advClick="1" p14:dur="1000"/>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9" name="Shape 209"/>
          <p:cNvSpPr/>
          <p:nvPr>
            <p:ph type="title"/>
          </p:nvPr>
        </p:nvSpPr>
        <p:spPr>
          <a:prstGeom prst="rect">
            <a:avLst/>
          </a:prstGeom>
        </p:spPr>
        <p:txBody>
          <a:bodyPr/>
          <a:lstStyle>
            <a:lvl1pPr defTabSz="490727">
              <a:defRPr sz="6719"/>
            </a:lvl1pPr>
          </a:lstStyle>
          <a:p>
            <a:pPr/>
            <a:r>
              <a:t>¿Qué son Namespaces en XML?</a:t>
            </a:r>
          </a:p>
        </p:txBody>
      </p:sp>
      <p:sp>
        <p:nvSpPr>
          <p:cNvPr id="210" name="Shape 210"/>
          <p:cNvSpPr/>
          <p:nvPr>
            <p:ph type="body" idx="1"/>
          </p:nvPr>
        </p:nvSpPr>
        <p:spPr>
          <a:prstGeom prst="rect">
            <a:avLst/>
          </a:prstGeom>
        </p:spPr>
        <p:txBody>
          <a:bodyPr/>
          <a:lstStyle/>
          <a:p>
            <a:pPr/>
            <a:r>
              <a:t>Son una forma de agrupar atributos o elementos bajo un mismo encabezado para diferenciarlos de otros. Esto permite contextualizar los bloques de tal forma que sean distinguidos en situaciones diferentes.</a:t>
            </a:r>
          </a:p>
          <a:p>
            <a:pPr/>
            <a:r>
              <a:t>Puedes asemejarlo con los </a:t>
            </a:r>
            <a:r>
              <a:rPr b="1">
                <a:latin typeface="Helvetica"/>
                <a:ea typeface="Helvetica"/>
                <a:cs typeface="Helvetica"/>
                <a:sym typeface="Helvetica"/>
              </a:rPr>
              <a:t>namespaces de C++</a:t>
            </a:r>
            <a:r>
              <a:t> o los </a:t>
            </a:r>
            <a:r>
              <a:rPr b="1">
                <a:latin typeface="Helvetica"/>
                <a:ea typeface="Helvetica"/>
                <a:cs typeface="Helvetica"/>
                <a:sym typeface="Helvetica"/>
              </a:rPr>
              <a:t>paquetes de Java</a:t>
            </a:r>
            <a:r>
              <a:t>. Dentro de estos espacios son referenciados objetos de información que solo conciernen a este nombre de espacio. Lo cual permite diferenciar el uso de la información.</a:t>
            </a:r>
          </a:p>
        </p:txBody>
      </p:sp>
    </p:spTree>
  </p:cSld>
  <p:clrMapOvr>
    <a:masterClrMapping/>
  </p:clrMapOvr>
  <p:transition xmlns:p14="http://schemas.microsoft.com/office/powerpoint/2010/main" spd="med" advClick="1" p14:dur="1000"/>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2" name="Shape 212"/>
          <p:cNvSpPr/>
          <p:nvPr/>
        </p:nvSpPr>
        <p:spPr>
          <a:xfrm>
            <a:off x="3662933" y="488950"/>
            <a:ext cx="6085333"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Veamos el siguiente ejemplo:</a:t>
            </a:r>
          </a:p>
        </p:txBody>
      </p:sp>
      <p:pic>
        <p:nvPicPr>
          <p:cNvPr id="213" name="Screen Shot 2016-07-16 at 4.59.16 PM.png"/>
          <p:cNvPicPr>
            <a:picLocks noChangeAspect="1"/>
          </p:cNvPicPr>
          <p:nvPr/>
        </p:nvPicPr>
        <p:blipFill>
          <a:blip r:embed="rId2">
            <a:extLst/>
          </a:blip>
          <a:stretch>
            <a:fillRect/>
          </a:stretch>
        </p:blipFill>
        <p:spPr>
          <a:xfrm>
            <a:off x="812800" y="3162300"/>
            <a:ext cx="11785601" cy="3886200"/>
          </a:xfrm>
          <a:prstGeom prst="rect">
            <a:avLst/>
          </a:prstGeom>
          <a:ln w="12700">
            <a:miter lim="400000"/>
          </a:ln>
        </p:spPr>
      </p:pic>
    </p:spTree>
  </p:cSld>
  <p:clrMapOvr>
    <a:masterClrMapping/>
  </p:clrMapOvr>
  <p:transition xmlns:p14="http://schemas.microsoft.com/office/powerpoint/2010/main" spd="med" advClick="1" p14:dur="1000"/>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5" name="Shape 215"/>
          <p:cNvSpPr/>
          <p:nvPr>
            <p:ph type="body" idx="1"/>
          </p:nvPr>
        </p:nvSpPr>
        <p:spPr>
          <a:prstGeom prst="rect">
            <a:avLst/>
          </a:prstGeom>
        </p:spPr>
        <p:txBody>
          <a:bodyPr/>
          <a:lstStyle/>
          <a:p>
            <a:pPr/>
            <a:r>
              <a:t>Este documento describe los libros que se encuentran en una biblioteca. Como ves, la etiqueta &lt;biblioteca&gt; es el nodo principal, en su interior está la etiqueta &lt;libro&gt; y dentro de él empezamos a definir componentes que hacen parte de la estructura de un libro como el titulo, las páginas y los capítulos.</a:t>
            </a:r>
          </a:p>
        </p:txBody>
      </p:sp>
    </p:spTree>
  </p:cSld>
  <p:clrMapOvr>
    <a:masterClrMapping/>
  </p:clrMapOvr>
  <p:transition xmlns:p14="http://schemas.microsoft.com/office/powerpoint/2010/main" spd="med" advClick="1" p14:dur="1000"/>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7" name="Shape 217"/>
          <p:cNvSpPr/>
          <p:nvPr>
            <p:ph type="body" idx="1"/>
          </p:nvPr>
        </p:nvSpPr>
        <p:spPr>
          <a:prstGeom prst="rect">
            <a:avLst/>
          </a:prstGeom>
        </p:spPr>
        <p:txBody>
          <a:bodyPr/>
          <a:lstStyle/>
          <a:p>
            <a:pPr/>
            <a:r>
              <a:t>¿Qué notas?… ¡exacto!, el libro tiene una etiqueta &lt;titulo&gt; para referirse al nombre del libro, y a su vez cada capítulo tiene una etiqueta &lt;titulo&gt; para referirse al nombre del capítulo. Cualquier persona puede entender esta ambigüedad debido a que es una representación visual y estructural, pero…. ¿podemos decir lo mismo de Parser?</a:t>
            </a:r>
          </a:p>
        </p:txBody>
      </p:sp>
    </p:spTree>
  </p:cSld>
  <p:clrMapOvr>
    <a:masterClrMapping/>
  </p:clrMapOvr>
  <p:transition xmlns:p14="http://schemas.microsoft.com/office/powerpoint/2010/main" spd="med" advClick="1" p14:dur="1000"/>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9" name="Shape 219"/>
          <p:cNvSpPr/>
          <p:nvPr>
            <p:ph type="body" idx="1"/>
          </p:nvPr>
        </p:nvSpPr>
        <p:spPr>
          <a:prstGeom prst="rect">
            <a:avLst/>
          </a:prstGeom>
        </p:spPr>
        <p:txBody>
          <a:bodyPr/>
          <a:lstStyle/>
          <a:p>
            <a:pPr/>
            <a:r>
              <a:t>Esta situación haría que el parser se confundiera y provocará malos resultados cuando busquemos información. El parser se preguntaría:</a:t>
            </a:r>
          </a:p>
          <a:p>
            <a:pPr/>
            <a:r>
              <a:t>El elemento &lt;libro&gt; es padre de &lt;capitulo&gt;, pero ambos tienen como hijo a &lt;titulo&gt;, ¿qué sucede?</a:t>
            </a:r>
          </a:p>
          <a:p>
            <a:pPr/>
            <a:r>
              <a:t>Justamente en este tipo de situaciones contextuales es donde intervienen los namespaces.</a:t>
            </a:r>
          </a:p>
        </p:txBody>
      </p:sp>
    </p:spTree>
  </p:cSld>
  <p:clrMapOvr>
    <a:masterClrMapping/>
  </p:clrMapOvr>
  <p:transition xmlns:p14="http://schemas.microsoft.com/office/powerpoint/2010/main" spd="med" advClick="1" p14:dur="1000"/>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ph type="title"/>
          </p:nvPr>
        </p:nvSpPr>
        <p:spPr>
          <a:prstGeom prst="rect">
            <a:avLst/>
          </a:prstGeom>
        </p:spPr>
        <p:txBody>
          <a:bodyPr/>
          <a:lstStyle>
            <a:lvl1pPr defTabSz="490727">
              <a:defRPr sz="6719"/>
            </a:lvl1pPr>
          </a:lstStyle>
          <a:p>
            <a:pPr/>
            <a:r>
              <a:t>¿Cómo un defino un Namespace?</a:t>
            </a:r>
          </a:p>
        </p:txBody>
      </p:sp>
      <p:sp>
        <p:nvSpPr>
          <p:cNvPr id="222" name="Shape 222"/>
          <p:cNvSpPr/>
          <p:nvPr>
            <p:ph type="body" idx="1"/>
          </p:nvPr>
        </p:nvSpPr>
        <p:spPr>
          <a:prstGeom prst="rect">
            <a:avLst/>
          </a:prstGeom>
        </p:spPr>
        <p:txBody>
          <a:bodyPr/>
          <a:lstStyle/>
          <a:p>
            <a:pPr/>
            <a:r>
              <a:t>Bueno, antes de definirlos debemos conocer primero que son URLs, URIs y URNs.</a:t>
            </a:r>
          </a:p>
          <a:p>
            <a:pPr/>
            <a:r>
              <a:rPr b="1">
                <a:latin typeface="Helvetica"/>
                <a:ea typeface="Helvetica"/>
                <a:cs typeface="Helvetica"/>
                <a:sym typeface="Helvetica"/>
              </a:rPr>
              <a:t>Uniform Resource Locator (URL)</a:t>
            </a:r>
            <a:r>
              <a:t>: Es un formato que permite obtener recursos de alguna ubicación.</a:t>
            </a:r>
          </a:p>
          <a:p>
            <a:pPr/>
            <a:r>
              <a:t>Popularmente conocemos este concepto debido a que frecuentemente buscamos páginas web en internet con ellas. A continuación vemos su estructura:</a:t>
            </a:r>
          </a:p>
        </p:txBody>
      </p:sp>
    </p:spTree>
  </p:cSld>
  <p:clrMapOvr>
    <a:masterClrMapping/>
  </p:clrMapOvr>
  <p:transition xmlns:p14="http://schemas.microsoft.com/office/powerpoint/2010/main" spd="med" advClick="1" p14:dur="1000"/>
</p:sld>
</file>

<file path=ppt/slides/slide3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24" name="Screen Shot 2016-07-16 at 5.07.16 PM.png"/>
          <p:cNvPicPr>
            <a:picLocks noChangeAspect="1"/>
          </p:cNvPicPr>
          <p:nvPr/>
        </p:nvPicPr>
        <p:blipFill>
          <a:blip r:embed="rId2">
            <a:extLst/>
          </a:blip>
          <a:stretch>
            <a:fillRect/>
          </a:stretch>
        </p:blipFill>
        <p:spPr>
          <a:xfrm>
            <a:off x="749300" y="558800"/>
            <a:ext cx="12065000" cy="1422400"/>
          </a:xfrm>
          <a:prstGeom prst="rect">
            <a:avLst/>
          </a:prstGeom>
          <a:ln w="12700">
            <a:miter lim="400000"/>
          </a:ln>
        </p:spPr>
      </p:pic>
      <p:sp>
        <p:nvSpPr>
          <p:cNvPr id="225" name="Shape 225"/>
          <p:cNvSpPr/>
          <p:nvPr/>
        </p:nvSpPr>
        <p:spPr>
          <a:xfrm>
            <a:off x="1033576" y="2419350"/>
            <a:ext cx="9972448"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Podemos tomar el ejemplo de URL de este sitio:</a:t>
            </a:r>
          </a:p>
        </p:txBody>
      </p:sp>
      <p:sp>
        <p:nvSpPr>
          <p:cNvPr id="226" name="Shape 226"/>
          <p:cNvSpPr/>
          <p:nvPr/>
        </p:nvSpPr>
        <p:spPr>
          <a:xfrm>
            <a:off x="4183938" y="3505200"/>
            <a:ext cx="4636924" cy="6477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u="sng">
                <a:hlinkClick r:id="rId3" invalidUrl="" action="" tgtFrame="" tooltip="" history="1" highlightClick="0" endSnd="0"/>
              </a:defRPr>
            </a:lvl1pPr>
          </a:lstStyle>
          <a:p>
            <a:pPr>
              <a:defRPr u="none"/>
            </a:pPr>
            <a:r>
              <a:rPr u="sng">
                <a:hlinkClick r:id="rId3" invalidUrl="" action="" tgtFrame="" tooltip="" history="1" highlightClick="0" endSnd="0"/>
              </a:rPr>
              <a:t>http://www.joedayz.pe</a:t>
            </a:r>
          </a:p>
        </p:txBody>
      </p:sp>
      <p:sp>
        <p:nvSpPr>
          <p:cNvPr id="227" name="Shape 227"/>
          <p:cNvSpPr/>
          <p:nvPr/>
        </p:nvSpPr>
        <p:spPr>
          <a:xfrm>
            <a:off x="367919" y="4864100"/>
            <a:ext cx="12268963" cy="11938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Aunque no usa todo el formato, podemos identificar que el esquema usado es HTTP y el dominio seria “joedayz.pe”.</a:t>
            </a:r>
          </a:p>
        </p:txBody>
      </p:sp>
      <p:sp>
        <p:nvSpPr>
          <p:cNvPr id="228" name="Shape 228"/>
          <p:cNvSpPr/>
          <p:nvPr/>
        </p:nvSpPr>
        <p:spPr>
          <a:xfrm>
            <a:off x="552048" y="6769100"/>
            <a:ext cx="11900704" cy="2387613"/>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lgn="just">
              <a:defRPr sz="3000"/>
            </a:pPr>
            <a:r>
              <a:rPr b="1">
                <a:latin typeface="Helvetica"/>
                <a:ea typeface="Helvetica"/>
                <a:cs typeface="Helvetica"/>
                <a:sym typeface="Helvetica"/>
              </a:rPr>
              <a:t>Uniform Resource Identifier(URI)</a:t>
            </a:r>
            <a:r>
              <a:t>: Es solo una cadena única </a:t>
            </a:r>
          </a:p>
          <a:p>
            <a:pPr algn="just">
              <a:defRPr sz="3000"/>
            </a:pPr>
            <a:r>
              <a:t>que representa algo y puede tener el formato de las URLs y URNs.</a:t>
            </a:r>
          </a:p>
          <a:p>
            <a:pPr algn="just">
              <a:defRPr sz="3000"/>
            </a:pPr>
            <a:r>
              <a:rPr b="1">
                <a:latin typeface="Helvetica"/>
                <a:ea typeface="Helvetica"/>
                <a:cs typeface="Helvetica"/>
                <a:sym typeface="Helvetica"/>
              </a:rPr>
              <a:t>Uniform Resource Name(URN)</a:t>
            </a:r>
            <a:r>
              <a:t>: Es un nombre que identifica algún </a:t>
            </a:r>
          </a:p>
          <a:p>
            <a:pPr algn="just">
              <a:defRPr sz="3000"/>
            </a:pPr>
            <a:r>
              <a:t>objeto para diferenciarlo de los demás. Normalmente tienen el </a:t>
            </a:r>
          </a:p>
          <a:p>
            <a:pPr algn="just">
              <a:defRPr sz="3000"/>
            </a:pPr>
            <a:r>
              <a:t>siguiente formato:</a:t>
            </a:r>
          </a:p>
        </p:txBody>
      </p:sp>
    </p:spTree>
  </p:cSld>
  <p:clrMapOvr>
    <a:masterClrMapping/>
  </p:clrMapOvr>
  <p:transition xmlns:p14="http://schemas.microsoft.com/office/powerpoint/2010/main" spd="med" advClick="1" p14:dur="1000"/>
</p:sld>
</file>

<file path=ppt/slides/slide3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230" name="Screen Shot 2016-07-16 at 5.11.49 PM.png"/>
          <p:cNvPicPr>
            <a:picLocks noChangeAspect="1"/>
          </p:cNvPicPr>
          <p:nvPr/>
        </p:nvPicPr>
        <p:blipFill>
          <a:blip r:embed="rId2">
            <a:extLst/>
          </a:blip>
          <a:stretch>
            <a:fillRect/>
          </a:stretch>
        </p:blipFill>
        <p:spPr>
          <a:xfrm>
            <a:off x="546100" y="381000"/>
            <a:ext cx="11912600" cy="1219200"/>
          </a:xfrm>
          <a:prstGeom prst="rect">
            <a:avLst/>
          </a:prstGeom>
          <a:ln w="12700">
            <a:miter lim="400000"/>
          </a:ln>
        </p:spPr>
      </p:pic>
      <p:sp>
        <p:nvSpPr>
          <p:cNvPr id="231" name="Shape 231"/>
          <p:cNvSpPr/>
          <p:nvPr/>
        </p:nvSpPr>
        <p:spPr>
          <a:xfrm>
            <a:off x="550163" y="2133600"/>
            <a:ext cx="11548873" cy="228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El ISBN de un libro puede representarse a través de un esquema URN. Por ejemplo:</a:t>
            </a:r>
          </a:p>
          <a:p>
            <a:pPr/>
          </a:p>
        </p:txBody>
      </p:sp>
      <p:pic>
        <p:nvPicPr>
          <p:cNvPr id="232" name="Screen Shot 2016-07-16 at 5.12.16 PM.png"/>
          <p:cNvPicPr>
            <a:picLocks noChangeAspect="1"/>
          </p:cNvPicPr>
          <p:nvPr/>
        </p:nvPicPr>
        <p:blipFill>
          <a:blip r:embed="rId3">
            <a:extLst/>
          </a:blip>
          <a:stretch>
            <a:fillRect/>
          </a:stretch>
        </p:blipFill>
        <p:spPr>
          <a:xfrm>
            <a:off x="571500" y="3556000"/>
            <a:ext cx="11861800" cy="1168400"/>
          </a:xfrm>
          <a:prstGeom prst="rect">
            <a:avLst/>
          </a:prstGeom>
          <a:ln w="12700">
            <a:miter lim="400000"/>
          </a:ln>
        </p:spPr>
      </p:pic>
      <p:sp>
        <p:nvSpPr>
          <p:cNvPr id="233" name="Shape 233"/>
          <p:cNvSpPr/>
          <p:nvPr/>
        </p:nvSpPr>
        <p:spPr>
          <a:xfrm>
            <a:off x="118516" y="5892800"/>
            <a:ext cx="12767768" cy="2286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r>
              <a:t>Las URLs y URNs pueden ser URIs. Una URL muestra la ruta única de un recurso y una URN un nombre único. Ambas pueden representar una URI que posibilite la creación de namespaces en nuestros archivos XML</a:t>
            </a:r>
          </a:p>
        </p:txBody>
      </p:sp>
    </p:spTree>
  </p:cSld>
  <p:clrMapOvr>
    <a:masterClrMapping/>
  </p:clrMapOvr>
  <p:transition xmlns:p14="http://schemas.microsoft.com/office/powerpoint/2010/main" spd="med" advClick="1" p14:dur="1000"/>
</p:sld>
</file>

<file path=ppt/slides/slide3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5" name="Shape 235"/>
          <p:cNvSpPr/>
          <p:nvPr>
            <p:ph type="title"/>
          </p:nvPr>
        </p:nvSpPr>
        <p:spPr>
          <a:prstGeom prst="rect">
            <a:avLst/>
          </a:prstGeom>
        </p:spPr>
        <p:txBody>
          <a:bodyPr/>
          <a:lstStyle>
            <a:lvl1pPr defTabSz="490727">
              <a:defRPr sz="6719"/>
            </a:lvl1pPr>
          </a:lstStyle>
          <a:p>
            <a:pPr/>
            <a:r>
              <a:t>¿Como crear un Namespace?</a:t>
            </a:r>
          </a:p>
        </p:txBody>
      </p:sp>
      <p:sp>
        <p:nvSpPr>
          <p:cNvPr id="236" name="Shape 236"/>
          <p:cNvSpPr/>
          <p:nvPr>
            <p:ph type="body" idx="1"/>
          </p:nvPr>
        </p:nvSpPr>
        <p:spPr>
          <a:prstGeom prst="rect">
            <a:avLst/>
          </a:prstGeom>
        </p:spPr>
        <p:txBody>
          <a:bodyPr/>
          <a:lstStyle/>
          <a:p>
            <a:pPr marL="404495" indent="-404495" defTabSz="531622">
              <a:spcBef>
                <a:spcPts val="3800"/>
              </a:spcBef>
              <a:defRPr sz="3276"/>
            </a:pPr>
            <a:r>
              <a:t>Para crear un namespace primero debemos elegir una URI que nos permite diferenciar su contexto. Por lo general se usa un formato URL ya que el dominio de cada compañía es único, lo que asegura una identificación que no se repetirá. Cabe destacar que aunque la URI tenga un formato URL no significa que la URI sea una URL.</a:t>
            </a:r>
          </a:p>
          <a:p>
            <a:pPr marL="404495" indent="-404495" defTabSz="531622">
              <a:spcBef>
                <a:spcPts val="3800"/>
              </a:spcBef>
              <a:defRPr sz="3276"/>
            </a:pPr>
            <a:r>
              <a:t>Para mi caso en particular usaré la siguiente URI:</a:t>
            </a:r>
          </a:p>
          <a:p>
            <a:pPr marL="404495" indent="-404495" defTabSz="531622">
              <a:spcBef>
                <a:spcPts val="3800"/>
              </a:spcBef>
              <a:defRPr sz="3276"/>
            </a:pPr>
            <a:r>
              <a:rPr u="sng">
                <a:hlinkClick r:id="rId2" invalidUrl="" action="" tgtFrame="" tooltip="" history="1" highlightClick="0" endSnd="0"/>
              </a:rPr>
              <a:t>http://www.joedayz.pe/namespaces/ejemplos/noEjemplo</a:t>
            </a:r>
          </a:p>
        </p:txBody>
      </p:sp>
    </p:spTree>
  </p:cSld>
  <p:clrMapOvr>
    <a:masterClrMapping/>
  </p:clrMapOvr>
  <p:transition xmlns:p14="http://schemas.microsoft.com/office/powerpoint/2010/main" spd="med" advClick="1" p14:dur="1000"/>
</p:sld>
</file>

<file path=ppt/slides/slide3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ph type="title"/>
          </p:nvPr>
        </p:nvSpPr>
        <p:spPr>
          <a:prstGeom prst="rect">
            <a:avLst/>
          </a:prstGeom>
        </p:spPr>
        <p:txBody>
          <a:bodyPr/>
          <a:lstStyle>
            <a:lvl1pPr defTabSz="490727">
              <a:defRPr sz="6719"/>
            </a:lvl1pPr>
          </a:lstStyle>
          <a:p>
            <a:pPr/>
            <a:r>
              <a:t>¿Como crear un Namespace?</a:t>
            </a:r>
          </a:p>
        </p:txBody>
      </p:sp>
      <p:sp>
        <p:nvSpPr>
          <p:cNvPr id="239" name="Shape 239"/>
          <p:cNvSpPr/>
          <p:nvPr>
            <p:ph type="body" idx="1"/>
          </p:nvPr>
        </p:nvSpPr>
        <p:spPr>
          <a:prstGeom prst="rect">
            <a:avLst/>
          </a:prstGeom>
        </p:spPr>
        <p:txBody>
          <a:bodyPr/>
          <a:lstStyle/>
          <a:p>
            <a:pPr/>
            <a:r>
              <a:t>Hay dos formas de relacionar un elemento a un namespace. En la primera  simplemente debemos asignar a los elementos que deseemos dentro del documento la URI para que se incorpore al namespace. La forma de establecerla es a través de la palabra reservada “xmlns” y luego asignarle el valor de la </a:t>
            </a:r>
            <a:r>
              <a:rPr b="1">
                <a:latin typeface="Helvetica"/>
                <a:ea typeface="Helvetica"/>
                <a:cs typeface="Helvetica"/>
                <a:sym typeface="Helvetica"/>
              </a:rPr>
              <a:t>URI</a:t>
            </a:r>
            <a:r>
              <a:t>. Es muy similar a la declaración de un atributo dentro de un componente.</a:t>
            </a:r>
          </a:p>
        </p:txBody>
      </p:sp>
      <p:pic>
        <p:nvPicPr>
          <p:cNvPr id="240" name="Screen Shot 2016-07-16 at 5.23.19 PM.png"/>
          <p:cNvPicPr>
            <a:picLocks noChangeAspect="1"/>
          </p:cNvPicPr>
          <p:nvPr/>
        </p:nvPicPr>
        <p:blipFill>
          <a:blip r:embed="rId2">
            <a:extLst/>
          </a:blip>
          <a:stretch>
            <a:fillRect/>
          </a:stretch>
        </p:blipFill>
        <p:spPr>
          <a:xfrm>
            <a:off x="825500" y="7924800"/>
            <a:ext cx="11963400" cy="1371600"/>
          </a:xfrm>
          <a:prstGeom prst="rect">
            <a:avLst/>
          </a:prstGeom>
          <a:ln w="12700">
            <a:miter lim="400000"/>
          </a:ln>
        </p:spPr>
      </p:pic>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8" name="Shape 128"/>
          <p:cNvSpPr/>
          <p:nvPr>
            <p:ph type="title"/>
          </p:nvPr>
        </p:nvSpPr>
        <p:spPr>
          <a:prstGeom prst="rect">
            <a:avLst/>
          </a:prstGeom>
        </p:spPr>
        <p:txBody>
          <a:bodyPr/>
          <a:lstStyle>
            <a:lvl1pPr defTabSz="490727">
              <a:defRPr sz="6719"/>
            </a:lvl1pPr>
          </a:lstStyle>
          <a:p>
            <a:pPr/>
            <a:r>
              <a:t>¿Qué ventajas tiene el usar XML?</a:t>
            </a:r>
          </a:p>
        </p:txBody>
      </p:sp>
      <p:sp>
        <p:nvSpPr>
          <p:cNvPr id="129" name="Shape 129"/>
          <p:cNvSpPr/>
          <p:nvPr>
            <p:ph type="body" idx="1"/>
          </p:nvPr>
        </p:nvSpPr>
        <p:spPr>
          <a:prstGeom prst="rect">
            <a:avLst/>
          </a:prstGeom>
        </p:spPr>
        <p:txBody>
          <a:bodyPr/>
          <a:lstStyle/>
          <a:p>
            <a:pPr marL="417830" indent="-417830" algn="just" defTabSz="549148">
              <a:spcBef>
                <a:spcPts val="3900"/>
              </a:spcBef>
              <a:defRPr sz="3384"/>
            </a:pPr>
            <a:r>
              <a:t>Aunque XML al principio no pretendió ser lo que es ahora, podemos encontrar excelentes cualidades en el uso de esta tecnología, entre ellas tenemos:</a:t>
            </a:r>
          </a:p>
          <a:p>
            <a:pPr lvl="1" marL="835660" indent="-417830" algn="just" defTabSz="549148">
              <a:spcBef>
                <a:spcPts val="3900"/>
              </a:spcBef>
              <a:defRPr sz="3384"/>
            </a:pPr>
            <a:r>
              <a:rPr b="1">
                <a:latin typeface="Helvetica"/>
                <a:ea typeface="Helvetica"/>
                <a:cs typeface="Helvetica"/>
                <a:sym typeface="Helvetica"/>
              </a:rPr>
              <a:t>Independencia de datos y forma</a:t>
            </a:r>
            <a:r>
              <a:t>: Con XML puedes establecer la estructura de la información y al mismo tiempo separar la forma en que se interpretará dependiendo el contexto. Significa que si tienes un entorno A y un entorno B que usaran los datos de un archivo XML, solo defines los datos y cambias su forma dependiendo de cada contexto.</a:t>
            </a:r>
          </a:p>
        </p:txBody>
      </p:sp>
    </p:spTree>
  </p:cSld>
  <p:clrMapOvr>
    <a:masterClrMapping/>
  </p:clrMapOvr>
  <p:transition xmlns:p14="http://schemas.microsoft.com/office/powerpoint/2010/main" spd="med" advClick="1" p14:dur="1000"/>
</p:sld>
</file>

<file path=ppt/slides/slide4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2" name="Shape 242"/>
          <p:cNvSpPr/>
          <p:nvPr>
            <p:ph type="title"/>
          </p:nvPr>
        </p:nvSpPr>
        <p:spPr>
          <a:prstGeom prst="rect">
            <a:avLst/>
          </a:prstGeom>
        </p:spPr>
        <p:txBody>
          <a:bodyPr/>
          <a:lstStyle>
            <a:lvl1pPr defTabSz="490727">
              <a:defRPr sz="6719"/>
            </a:lvl1pPr>
          </a:lstStyle>
          <a:p>
            <a:pPr/>
            <a:r>
              <a:t>Ejemplo de un Namespace en XML</a:t>
            </a:r>
          </a:p>
        </p:txBody>
      </p:sp>
      <p:sp>
        <p:nvSpPr>
          <p:cNvPr id="243" name="Shape 243"/>
          <p:cNvSpPr/>
          <p:nvPr>
            <p:ph type="body" idx="1"/>
          </p:nvPr>
        </p:nvSpPr>
        <p:spPr>
          <a:prstGeom prst="rect">
            <a:avLst/>
          </a:prstGeom>
        </p:spPr>
        <p:txBody>
          <a:bodyPr/>
          <a:lstStyle/>
          <a:p>
            <a:pPr marL="413384" indent="-413384" defTabSz="543305">
              <a:spcBef>
                <a:spcPts val="3900"/>
              </a:spcBef>
              <a:defRPr sz="3348"/>
            </a:pPr>
            <a:r>
              <a:t>Veamos un caso hipotético donde supondremos que necesitamos dar formato a los valores actuales de pares de divisas más populares del </a:t>
            </a:r>
            <a:r>
              <a:rPr b="1">
                <a:latin typeface="Helvetica"/>
                <a:ea typeface="Helvetica"/>
                <a:cs typeface="Helvetica"/>
                <a:sym typeface="Helvetica"/>
              </a:rPr>
              <a:t>Foreign Exchange.</a:t>
            </a:r>
            <a:endParaRPr b="1">
              <a:latin typeface="Helvetica"/>
              <a:ea typeface="Helvetica"/>
              <a:cs typeface="Helvetica"/>
              <a:sym typeface="Helvetica"/>
            </a:endParaRPr>
          </a:p>
          <a:p>
            <a:pPr marL="413384" indent="-413384" defTabSz="543305">
              <a:spcBef>
                <a:spcPts val="3900"/>
              </a:spcBef>
              <a:defRPr sz="3348"/>
            </a:pPr>
            <a:r>
              <a:rPr b="1">
                <a:latin typeface="Helvetica"/>
                <a:ea typeface="Helvetica"/>
                <a:cs typeface="Helvetica"/>
                <a:sym typeface="Helvetica"/>
              </a:rPr>
              <a:t>&lt;forex fecha-actual=“18/08/2016” xmlns=“</a:t>
            </a:r>
            <a:r>
              <a:rPr u="sng">
                <a:hlinkClick r:id="rId2" invalidUrl="" action="" tgtFrame="" tooltip="" history="1" highlightClick="0" endSnd="0"/>
              </a:rPr>
              <a:t>http://www.joedayz.pe/namespaces/ejemplos/nol</a:t>
            </a:r>
            <a:r>
              <a:rPr b="1">
                <a:latin typeface="Helvetica"/>
                <a:ea typeface="Helvetica"/>
                <a:cs typeface="Helvetica"/>
                <a:sym typeface="Helvetica"/>
              </a:rPr>
              <a:t>”&gt; …&lt;/forex&gt;</a:t>
            </a:r>
            <a:endParaRPr b="1">
              <a:latin typeface="Helvetica"/>
              <a:ea typeface="Helvetica"/>
              <a:cs typeface="Helvetica"/>
              <a:sym typeface="Helvetica"/>
            </a:endParaRPr>
          </a:p>
          <a:p>
            <a:pPr marL="413384" indent="-413384" defTabSz="543305">
              <a:spcBef>
                <a:spcPts val="3900"/>
              </a:spcBef>
              <a:defRPr sz="3348"/>
            </a:pPr>
            <a:endParaRPr b="1">
              <a:latin typeface="Helvetica"/>
              <a:ea typeface="Helvetica"/>
              <a:cs typeface="Helvetica"/>
              <a:sym typeface="Helvetica"/>
            </a:endParaRPr>
          </a:p>
        </p:txBody>
      </p:sp>
    </p:spTree>
  </p:cSld>
  <p:clrMapOvr>
    <a:masterClrMapping/>
  </p:clrMapOvr>
  <p:transition xmlns:p14="http://schemas.microsoft.com/office/powerpoint/2010/main" spd="med" advClick="1" p14:dur="1000"/>
</p:sld>
</file>

<file path=ppt/slides/slide4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5" name="Shape 245"/>
          <p:cNvSpPr/>
          <p:nvPr>
            <p:ph type="body" idx="1"/>
          </p:nvPr>
        </p:nvSpPr>
        <p:spPr>
          <a:prstGeom prst="rect">
            <a:avLst/>
          </a:prstGeom>
        </p:spPr>
        <p:txBody>
          <a:bodyPr/>
          <a:lstStyle/>
          <a:p>
            <a:pPr/>
            <a:r>
              <a:t>Como ves, hemos declarado la URI en el nodo raíz. Esto significa que todos los componentes dentro del elemento también harán parte del namespace identificado con la URI establecida. Este estilo de declaración se le llama </a:t>
            </a:r>
            <a:r>
              <a:rPr b="1">
                <a:latin typeface="Helvetica"/>
                <a:ea typeface="Helvetica"/>
                <a:cs typeface="Helvetica"/>
                <a:sym typeface="Helvetica"/>
              </a:rPr>
              <a:t>namespace implícito</a:t>
            </a:r>
            <a:r>
              <a:t> o </a:t>
            </a:r>
            <a:r>
              <a:rPr b="1">
                <a:latin typeface="Helvetica"/>
                <a:ea typeface="Helvetica"/>
                <a:cs typeface="Helvetica"/>
                <a:sym typeface="Helvetica"/>
              </a:rPr>
              <a:t>por</a:t>
            </a:r>
            <a:r>
              <a:t> </a:t>
            </a:r>
            <a:r>
              <a:rPr b="1">
                <a:latin typeface="Helvetica"/>
                <a:ea typeface="Helvetica"/>
                <a:cs typeface="Helvetica"/>
                <a:sym typeface="Helvetica"/>
              </a:rPr>
              <a:t>defecto</a:t>
            </a:r>
            <a:r>
              <a:t>.</a:t>
            </a:r>
          </a:p>
          <a:p>
            <a:pPr/>
            <a:r>
              <a:t>La otra forma se le llama </a:t>
            </a:r>
            <a:r>
              <a:rPr b="1">
                <a:latin typeface="Helvetica"/>
                <a:ea typeface="Helvetica"/>
                <a:cs typeface="Helvetica"/>
                <a:sym typeface="Helvetica"/>
              </a:rPr>
              <a:t>declaración explícita</a:t>
            </a:r>
            <a:r>
              <a:t>. Haremos exactamente lo mismo que en la forma implícita solo que esta vez seleccionamos que elementos específicos queremos que hagan parte del </a:t>
            </a:r>
            <a:r>
              <a:rPr b="1">
                <a:latin typeface="Helvetica"/>
                <a:ea typeface="Helvetica"/>
                <a:cs typeface="Helvetica"/>
                <a:sym typeface="Helvetica"/>
              </a:rPr>
              <a:t>namespace</a:t>
            </a:r>
            <a:r>
              <a:t>, a través un sistema de etiquetado:</a:t>
            </a:r>
          </a:p>
        </p:txBody>
      </p:sp>
    </p:spTree>
  </p:cSld>
  <p:clrMapOvr>
    <a:masterClrMapping/>
  </p:clrMapOvr>
  <p:transition xmlns:p14="http://schemas.microsoft.com/office/powerpoint/2010/main" spd="med" advClick="1" p14:dur="1000"/>
</p:sld>
</file>

<file path=ppt/slides/slide4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ph type="body" idx="1"/>
          </p:nvPr>
        </p:nvSpPr>
        <p:spPr>
          <a:prstGeom prst="rect">
            <a:avLst/>
          </a:prstGeom>
        </p:spPr>
        <p:txBody>
          <a:bodyPr/>
          <a:lstStyle/>
          <a:p>
            <a:pPr/>
            <a:r>
              <a:rPr b="1">
                <a:latin typeface="Helvetica"/>
                <a:ea typeface="Helvetica"/>
                <a:cs typeface="Helvetica"/>
                <a:sym typeface="Helvetica"/>
              </a:rPr>
              <a:t>&lt;FX:forex fecha-actual=“18/08/2016” xmlns:FX=“</a:t>
            </a:r>
            <a:r>
              <a:rPr u="sng">
                <a:hlinkClick r:id="rId2" invalidUrl="" action="" tgtFrame="" tooltip="" history="1" highlightClick="0" endSnd="0"/>
              </a:rPr>
              <a:t>http://www.joedayz.pe/namespaces/ejemplos/nol</a:t>
            </a:r>
            <a:r>
              <a:rPr b="1">
                <a:latin typeface="Helvetica"/>
                <a:ea typeface="Helvetica"/>
                <a:cs typeface="Helvetica"/>
                <a:sym typeface="Helvetica"/>
              </a:rPr>
              <a:t>”&gt; …&lt;/FX:forex&gt;</a:t>
            </a:r>
          </a:p>
        </p:txBody>
      </p:sp>
    </p:spTree>
  </p:cSld>
  <p:clrMapOvr>
    <a:masterClrMapping/>
  </p:clrMapOvr>
  <p:transition xmlns:p14="http://schemas.microsoft.com/office/powerpoint/2010/main" spd="med" advClick="1" p14:dur="1000"/>
</p:sld>
</file>

<file path=ppt/slides/slide4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9" name="Shape 249"/>
          <p:cNvSpPr/>
          <p:nvPr>
            <p:ph type="body" idx="1"/>
          </p:nvPr>
        </p:nvSpPr>
        <p:spPr>
          <a:prstGeom prst="rect">
            <a:avLst/>
          </a:prstGeom>
        </p:spPr>
        <p:txBody>
          <a:bodyPr/>
          <a:lstStyle/>
          <a:p>
            <a:pPr marL="404495" indent="-404495" defTabSz="531622">
              <a:spcBef>
                <a:spcPts val="3800"/>
              </a:spcBef>
              <a:defRPr sz="3276"/>
            </a:pPr>
            <a:r>
              <a:t>Si prestas atención, hemos usado la etiqueta “FX” en la declaración de la URI del namespace. Puedes poner el nombre que deseas y anteponer dos puntos ‘:’ para hacer efectiva su declaración. Al usarse se usan los dos puntos delante de ella como vemos en el inicio de las etiquetas de apertura y cierra de la etiqueta &lt;forex&gt;.</a:t>
            </a:r>
          </a:p>
          <a:p>
            <a:pPr marL="404495" indent="-404495" defTabSz="531622">
              <a:spcBef>
                <a:spcPts val="3800"/>
              </a:spcBef>
              <a:defRPr sz="3276"/>
            </a:pPr>
            <a:r>
              <a:t>Este nombre permite personalizar la declaración de los elementos que pertenecerán al namespace además del acceso hacia ellos.</a:t>
            </a:r>
          </a:p>
          <a:p>
            <a:pPr marL="404495" indent="-404495" defTabSz="531622">
              <a:spcBef>
                <a:spcPts val="3800"/>
              </a:spcBef>
              <a:defRPr sz="3276"/>
            </a:pPr>
            <a:r>
              <a:t>Apliquemos este concepto de namespaces al ejemplo de la biblioteca que puede llegar a tener problemas.</a:t>
            </a:r>
          </a:p>
        </p:txBody>
      </p:sp>
    </p:spTree>
  </p:cSld>
  <p:clrMapOvr>
    <a:masterClrMapping/>
  </p:clrMapOvr>
  <p:transition xmlns:p14="http://schemas.microsoft.com/office/powerpoint/2010/main" spd="med" advClick="1" p14:dur="1000"/>
</p:sld>
</file>

<file path=ppt/slides/slide4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1" name="Shape 251"/>
          <p:cNvSpPr/>
          <p:nvPr>
            <p:ph type="body" idx="1"/>
          </p:nvPr>
        </p:nvSpPr>
        <p:spPr>
          <a:prstGeom prst="rect">
            <a:avLst/>
          </a:prstGeom>
        </p:spPr>
        <p:txBody>
          <a:bodyPr/>
          <a:lstStyle/>
          <a:p>
            <a:pPr/>
            <a:r>
              <a:rPr b="1">
                <a:latin typeface="Helvetica"/>
                <a:ea typeface="Helvetica"/>
                <a:cs typeface="Helvetica"/>
                <a:sym typeface="Helvetica"/>
              </a:rPr>
              <a:t>&lt;b:biblioteca b=“</a:t>
            </a:r>
            <a:r>
              <a:rPr u="sng">
                <a:hlinkClick r:id="rId2" invalidUrl="" action="" tgtFrame="" tooltip="" history="1" highlightClick="0" endSnd="0"/>
              </a:rPr>
              <a:t>http://www.joedayz.pe/namespaces/ejemplos/nol</a:t>
            </a:r>
            <a:r>
              <a:rPr b="1">
                <a:latin typeface="Helvetica"/>
                <a:ea typeface="Helvetica"/>
                <a:cs typeface="Helvetica"/>
                <a:sym typeface="Helvetica"/>
              </a:rPr>
              <a:t>”&gt; &lt;b:libro&gt;..&lt;/b:libro&gt;&lt;/b:biblioteca&gt;</a:t>
            </a:r>
          </a:p>
        </p:txBody>
      </p:sp>
    </p:spTree>
  </p:cSld>
  <p:clrMapOvr>
    <a:masterClrMapping/>
  </p:clrMapOvr>
  <p:transition xmlns:p14="http://schemas.microsoft.com/office/powerpoint/2010/main" spd="med" advClick="1" p14:dur="1000"/>
</p:sld>
</file>

<file path=ppt/slides/slide4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3" name="Shape 253"/>
          <p:cNvSpPr/>
          <p:nvPr>
            <p:ph type="body" idx="1"/>
          </p:nvPr>
        </p:nvSpPr>
        <p:spPr>
          <a:prstGeom prst="rect">
            <a:avLst/>
          </a:prstGeom>
        </p:spPr>
        <p:txBody>
          <a:bodyPr/>
          <a:lstStyle/>
          <a:p>
            <a:pPr marL="404495" indent="-404495" defTabSz="531622">
              <a:spcBef>
                <a:spcPts val="3800"/>
              </a:spcBef>
              <a:defRPr sz="3276"/>
            </a:pPr>
            <a:r>
              <a:t>Ahora ya podemos diferenciar ambas etiquetas &lt;titulo&gt;, ya que ambas pertenecen a namespaces diferentes. El primero lo declaramos explicito para definir todos los elementos que obedecerán a la etiqueta &lt;b&gt; y el segundo fue implícito en el elemento interior capitulo.</a:t>
            </a:r>
          </a:p>
          <a:p>
            <a:pPr marL="404495" indent="-404495" defTabSz="531622">
              <a:spcBef>
                <a:spcPts val="3800"/>
              </a:spcBef>
              <a:defRPr sz="3276"/>
            </a:pPr>
            <a:r>
              <a:t>Así cuando el parser analice este documento entenderá que:</a:t>
            </a:r>
          </a:p>
          <a:p>
            <a:pPr marL="404495" indent="-404495" defTabSz="531622">
              <a:spcBef>
                <a:spcPts val="3800"/>
              </a:spcBef>
              <a:defRPr sz="3276"/>
            </a:pPr>
            <a:r>
              <a:t>{http://www.joedayz.pe/namespaces/ejemplos/no2}titulo y</a:t>
            </a:r>
          </a:p>
          <a:p>
            <a:pPr marL="404495" indent="-404495" defTabSz="531622">
              <a:spcBef>
                <a:spcPts val="3800"/>
              </a:spcBef>
              <a:defRPr sz="3276"/>
            </a:pPr>
            <a:r>
              <a:t>{http://www.joedayz.pe/namespaces/ejemplos/no2-capitulo}titulo son dos elementos totalmente distintos.</a:t>
            </a:r>
          </a:p>
        </p:txBody>
      </p:sp>
    </p:spTree>
  </p:cSld>
  <p:clrMapOvr>
    <a:masterClrMapping/>
  </p:clrMapOvr>
  <p:transition xmlns:p14="http://schemas.microsoft.com/office/powerpoint/2010/main" spd="med" advClick="1" p14:dur="1000"/>
</p:sld>
</file>

<file path=ppt/slides/slide4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5" name="Shape 255"/>
          <p:cNvSpPr/>
          <p:nvPr>
            <p:ph type="title"/>
          </p:nvPr>
        </p:nvSpPr>
        <p:spPr>
          <a:prstGeom prst="rect">
            <a:avLst/>
          </a:prstGeom>
        </p:spPr>
        <p:txBody>
          <a:bodyPr/>
          <a:lstStyle>
            <a:lvl1pPr defTabSz="490727">
              <a:defRPr sz="6719"/>
            </a:lvl1pPr>
          </a:lstStyle>
          <a:p>
            <a:pPr/>
            <a:r>
              <a:t>Usando XPath para extraer datos de un XML</a:t>
            </a:r>
          </a:p>
        </p:txBody>
      </p:sp>
      <p:sp>
        <p:nvSpPr>
          <p:cNvPr id="256" name="Shape 256"/>
          <p:cNvSpPr/>
          <p:nvPr>
            <p:ph type="body" idx="1"/>
          </p:nvPr>
        </p:nvSpPr>
        <p:spPr>
          <a:prstGeom prst="rect">
            <a:avLst/>
          </a:prstGeom>
        </p:spPr>
        <p:txBody>
          <a:bodyPr/>
          <a:lstStyle/>
          <a:p>
            <a:pPr marL="391159" indent="-391159" defTabSz="514095">
              <a:spcBef>
                <a:spcPts val="3600"/>
              </a:spcBef>
              <a:defRPr sz="3168"/>
            </a:pPr>
            <a:r>
              <a:t>Por supuesto!, para extraer información de un archivo XML debemos usar el lenguaje XPath. Este lenguaje permite navegar a través de la estructura jerárquica de documentos que implementen el Document Object Model(DOM). Pero en esta ocasión no entraremos en detalle sobre este tema, queda en tus manos comprender el acceso a documentos con jerarquías.</a:t>
            </a:r>
          </a:p>
          <a:p>
            <a:pPr marL="391159" indent="-391159" defTabSz="514095">
              <a:spcBef>
                <a:spcPts val="3600"/>
              </a:spcBef>
              <a:defRPr sz="3168"/>
            </a:pPr>
            <a:r>
              <a:t>Si has visto en los archivos layout XML de Android Studio, es muy frecuente que se pida el valor de los nodos &lt;string&gt; de esta forma:</a:t>
            </a:r>
          </a:p>
          <a:p>
            <a:pPr marL="391159" indent="-391159" defTabSz="514095">
              <a:spcBef>
                <a:spcPts val="3600"/>
              </a:spcBef>
              <a:defRPr b="1" sz="3168">
                <a:latin typeface="Helvetica"/>
                <a:ea typeface="Helvetica"/>
                <a:cs typeface="Helvetica"/>
                <a:sym typeface="Helvetica"/>
              </a:defRPr>
            </a:pPr>
            <a:r>
              <a:t>"android:text="@string/name""</a:t>
            </a:r>
          </a:p>
        </p:txBody>
      </p:sp>
    </p:spTree>
  </p:cSld>
  <p:clrMapOvr>
    <a:masterClrMapping/>
  </p:clrMapOvr>
  <p:transition xmlns:p14="http://schemas.microsoft.com/office/powerpoint/2010/main" spd="med" advClick="1" p14:dur="1000"/>
</p:sld>
</file>

<file path=ppt/slides/slide4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8" name="Shape 258"/>
          <p:cNvSpPr/>
          <p:nvPr>
            <p:ph type="body" idx="1"/>
          </p:nvPr>
        </p:nvSpPr>
        <p:spPr>
          <a:prstGeom prst="rect">
            <a:avLst/>
          </a:prstGeom>
        </p:spPr>
        <p:txBody>
          <a:bodyPr/>
          <a:lstStyle/>
          <a:p>
            <a:pPr/>
            <a:r>
              <a:t>Esa sentencia nos indica que el atributo texto de las vistas se encontrará almacenado en el archivo strings.xml que tenga el nombre name.</a:t>
            </a:r>
          </a:p>
          <a:p>
            <a:pPr/>
            <a:r>
              <a:t>Como notas, XPath funciona con un estilo de navegación a través de barras laterales y expresiones regulares para encontrar el elemento que necesitamos.</a:t>
            </a:r>
          </a:p>
        </p:txBody>
      </p:sp>
    </p:spTree>
  </p:cSld>
  <p:clrMapOvr>
    <a:masterClrMapping/>
  </p:clrMapOvr>
  <p:transition xmlns:p14="http://schemas.microsoft.com/office/powerpoint/2010/main" spd="med" advClick="1" p14:dur="1000"/>
</p:sld>
</file>

<file path=ppt/slides/slide4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0" name="Shape 260"/>
          <p:cNvSpPr/>
          <p:nvPr>
            <p:ph type="title"/>
          </p:nvPr>
        </p:nvSpPr>
        <p:spPr>
          <a:prstGeom prst="rect">
            <a:avLst/>
          </a:prstGeom>
        </p:spPr>
        <p:txBody>
          <a:bodyPr/>
          <a:lstStyle/>
          <a:p>
            <a:pPr/>
            <a:r>
              <a:t>Conclusión</a:t>
            </a:r>
          </a:p>
        </p:txBody>
      </p:sp>
      <p:sp>
        <p:nvSpPr>
          <p:cNvPr id="261" name="Shape 261"/>
          <p:cNvSpPr/>
          <p:nvPr>
            <p:ph type="body" idx="1"/>
          </p:nvPr>
        </p:nvSpPr>
        <p:spPr>
          <a:prstGeom prst="rect">
            <a:avLst/>
          </a:prstGeom>
        </p:spPr>
        <p:txBody>
          <a:bodyPr/>
          <a:lstStyle/>
          <a:p>
            <a:pPr marL="355600" indent="-355600" defTabSz="467359">
              <a:spcBef>
                <a:spcPts val="3300"/>
              </a:spcBef>
              <a:defRPr sz="2880"/>
            </a:pPr>
            <a:r>
              <a:t>Xml es un formato estructurado para representar jerarquías de datos. Esta característica que lo hace muy útil para la gestión de recursos de un proyecto en Android Studio.</a:t>
            </a:r>
          </a:p>
          <a:p>
            <a:pPr marL="355600" indent="-355600" defTabSz="467359">
              <a:spcBef>
                <a:spcPts val="3300"/>
              </a:spcBef>
              <a:defRPr sz="2880"/>
            </a:pPr>
            <a:r>
              <a:t>Una vez que interiorices estos conceptos, la creación de layouts con jerarquías de views te será fácil.</a:t>
            </a:r>
          </a:p>
          <a:p>
            <a:pPr marL="355600" indent="-355600" defTabSz="467359">
              <a:spcBef>
                <a:spcPts val="3300"/>
              </a:spcBef>
              <a:defRPr sz="2880"/>
            </a:pPr>
            <a:r>
              <a:t>Te sentirás más cómodo ante el Desarrollo Android y aumentarás tu curva de aprendizaje.</a:t>
            </a:r>
          </a:p>
          <a:p>
            <a:pPr marL="355600" indent="-355600" defTabSz="467359">
              <a:spcBef>
                <a:spcPts val="3300"/>
              </a:spcBef>
              <a:defRPr sz="2880"/>
            </a:pPr>
            <a:r>
              <a:t>No digo que tengas que ser un experto en Xml, simplemente debes conocer las herramientas y tecnologías que usas. Incluso este tema puede servirte para aprender a crear un lector rss en android.</a:t>
            </a: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1" name="Shape 131"/>
          <p:cNvSpPr/>
          <p:nvPr>
            <p:ph type="title"/>
          </p:nvPr>
        </p:nvSpPr>
        <p:spPr>
          <a:prstGeom prst="rect">
            <a:avLst/>
          </a:prstGeom>
        </p:spPr>
        <p:txBody>
          <a:bodyPr/>
          <a:lstStyle>
            <a:lvl1pPr defTabSz="490727">
              <a:defRPr sz="6719"/>
            </a:lvl1pPr>
          </a:lstStyle>
          <a:p>
            <a:pPr/>
            <a:r>
              <a:t>¿Qué ventajas tiene el usar XML?</a:t>
            </a:r>
          </a:p>
        </p:txBody>
      </p:sp>
      <p:sp>
        <p:nvSpPr>
          <p:cNvPr id="132" name="Shape 132"/>
          <p:cNvSpPr/>
          <p:nvPr>
            <p:ph type="body" idx="1"/>
          </p:nvPr>
        </p:nvSpPr>
        <p:spPr>
          <a:prstGeom prst="rect">
            <a:avLst/>
          </a:prstGeom>
        </p:spPr>
        <p:txBody>
          <a:bodyPr/>
          <a:lstStyle/>
          <a:p>
            <a:pPr algn="just"/>
            <a:r>
              <a:rPr b="1">
                <a:latin typeface="Helvetica"/>
                <a:ea typeface="Helvetica"/>
                <a:cs typeface="Helvetica"/>
                <a:sym typeface="Helvetica"/>
              </a:rPr>
              <a:t>Extensibilidad</a:t>
            </a:r>
            <a:r>
              <a:t>: En cualquier momento puedes agregar nuevos componentes y atributos a un archivo XML.</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4" name="Shape 134"/>
          <p:cNvSpPr/>
          <p:nvPr>
            <p:ph type="title"/>
          </p:nvPr>
        </p:nvSpPr>
        <p:spPr>
          <a:prstGeom prst="rect">
            <a:avLst/>
          </a:prstGeom>
        </p:spPr>
        <p:txBody>
          <a:bodyPr/>
          <a:lstStyle>
            <a:lvl1pPr defTabSz="490727">
              <a:defRPr sz="6719"/>
            </a:lvl1pPr>
          </a:lstStyle>
          <a:p>
            <a:pPr/>
            <a:r>
              <a:t>¿Qué ventajas tiene el usar XML?</a:t>
            </a:r>
          </a:p>
        </p:txBody>
      </p:sp>
      <p:sp>
        <p:nvSpPr>
          <p:cNvPr id="135" name="Shape 135"/>
          <p:cNvSpPr/>
          <p:nvPr>
            <p:ph type="body" idx="1"/>
          </p:nvPr>
        </p:nvSpPr>
        <p:spPr>
          <a:prstGeom prst="rect">
            <a:avLst/>
          </a:prstGeom>
        </p:spPr>
        <p:txBody>
          <a:bodyPr/>
          <a:lstStyle/>
          <a:p>
            <a:pPr algn="just"/>
            <a:r>
              <a:rPr b="1">
                <a:latin typeface="Helvetica"/>
                <a:ea typeface="Helvetica"/>
                <a:cs typeface="Helvetica"/>
                <a:sym typeface="Helvetica"/>
              </a:rPr>
              <a:t>Representación jerárquica: </a:t>
            </a:r>
            <a:r>
              <a:t>XML permite expresar anidaciones entre componentes. Lo que permite establecer un comportamiento de nodos padre e hijo.</a:t>
            </a:r>
          </a:p>
          <a:p>
            <a:pPr algn="just"/>
            <a:r>
              <a:rPr b="1">
                <a:latin typeface="Helvetica"/>
                <a:ea typeface="Helvetica"/>
                <a:cs typeface="Helvetica"/>
                <a:sym typeface="Helvetica"/>
              </a:rPr>
              <a:t>Interoperabilidad</a:t>
            </a:r>
            <a:r>
              <a:t>: Esta característica es mortal en XML. Es lo máximo. Ya que permite intercambiar información entre aplicaciones, módulos o sistemas sin importar la arquitectura o tecnología usada.</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7" name="Shape 137"/>
          <p:cNvSpPr/>
          <p:nvPr>
            <p:ph type="title"/>
          </p:nvPr>
        </p:nvSpPr>
        <p:spPr>
          <a:prstGeom prst="rect">
            <a:avLst/>
          </a:prstGeom>
        </p:spPr>
        <p:txBody>
          <a:bodyPr/>
          <a:lstStyle>
            <a:lvl1pPr defTabSz="490727">
              <a:defRPr sz="6719"/>
            </a:lvl1pPr>
          </a:lstStyle>
          <a:p>
            <a:pPr/>
            <a:r>
              <a:t>¿Los documentos XML se compilan o algo?</a:t>
            </a:r>
          </a:p>
        </p:txBody>
      </p:sp>
      <p:sp>
        <p:nvSpPr>
          <p:cNvPr id="138" name="Shape 138"/>
          <p:cNvSpPr/>
          <p:nvPr>
            <p:ph type="body" idx="1"/>
          </p:nvPr>
        </p:nvSpPr>
        <p:spPr>
          <a:prstGeom prst="rect">
            <a:avLst/>
          </a:prstGeom>
        </p:spPr>
        <p:txBody>
          <a:bodyPr/>
          <a:lstStyle/>
          <a:p>
            <a:pPr marL="342264" indent="-342264" algn="just" defTabSz="449833">
              <a:spcBef>
                <a:spcPts val="3200"/>
              </a:spcBef>
              <a:defRPr sz="2772"/>
            </a:pPr>
            <a:r>
              <a:t>Estos archivos se analizan e interpretan por una herramienta llamada </a:t>
            </a:r>
            <a:r>
              <a:rPr b="1">
                <a:latin typeface="Helvetica"/>
                <a:ea typeface="Helvetica"/>
                <a:cs typeface="Helvetica"/>
                <a:sym typeface="Helvetica"/>
              </a:rPr>
              <a:t>Parser</a:t>
            </a:r>
            <a:r>
              <a:t>(Analizador de sintaxis). Su objetivo es leer los elementos en el documento. Para ello interpreta su jerarquía y aplica el formato establecido para cada dato. Los parsers nos ayudan a obtener la información de un documento XML de forma automatizada en un contexto.</a:t>
            </a:r>
          </a:p>
          <a:p>
            <a:pPr marL="342264" indent="-342264" algn="just" defTabSz="449833">
              <a:spcBef>
                <a:spcPts val="3200"/>
              </a:spcBef>
              <a:defRPr sz="2772"/>
            </a:pPr>
            <a:r>
              <a:t>Puedes encontrar Parsers en las librería System.Xml.XmlDocument de</a:t>
            </a:r>
            <a:r>
              <a:rPr b="1">
                <a:latin typeface="Helvetica"/>
                <a:ea typeface="Helvetica"/>
                <a:cs typeface="Helvetica"/>
                <a:sym typeface="Helvetica"/>
              </a:rPr>
              <a:t> .NET C#. Java</a:t>
            </a:r>
            <a:r>
              <a:t> también posee su propia librería estándar para parsear llamada Java built-in parser. También existen otros como </a:t>
            </a:r>
            <a:r>
              <a:rPr b="1">
                <a:latin typeface="Helvetica"/>
                <a:ea typeface="Helvetica"/>
                <a:cs typeface="Helvetica"/>
                <a:sym typeface="Helvetica"/>
              </a:rPr>
              <a:t>Saxon</a:t>
            </a:r>
            <a:r>
              <a:t>, </a:t>
            </a:r>
            <a:r>
              <a:rPr b="1">
                <a:latin typeface="Helvetica"/>
                <a:ea typeface="Helvetica"/>
                <a:cs typeface="Helvetica"/>
                <a:sym typeface="Helvetica"/>
              </a:rPr>
              <a:t>Xerces</a:t>
            </a:r>
            <a:r>
              <a:t>, y muchos más.</a:t>
            </a:r>
          </a:p>
          <a:p>
            <a:pPr marL="342264" indent="-342264" algn="just" defTabSz="449833">
              <a:spcBef>
                <a:spcPts val="3200"/>
              </a:spcBef>
              <a:defRPr sz="2772"/>
            </a:pPr>
            <a:r>
              <a:t>En los navegadores como </a:t>
            </a:r>
            <a:r>
              <a:rPr b="1">
                <a:latin typeface="Helvetica"/>
                <a:ea typeface="Helvetica"/>
                <a:cs typeface="Helvetica"/>
                <a:sym typeface="Helvetica"/>
              </a:rPr>
              <a:t>Google Chrome </a:t>
            </a:r>
            <a:r>
              <a:t>también implementan Parsers para convertir el contenido de un archivo </a:t>
            </a:r>
            <a:r>
              <a:rPr b="1">
                <a:latin typeface="Helvetica"/>
                <a:ea typeface="Helvetica"/>
                <a:cs typeface="Helvetica"/>
                <a:sym typeface="Helvetica"/>
              </a:rPr>
              <a:t>XML</a:t>
            </a:r>
            <a:r>
              <a:t> a texto con formato </a:t>
            </a:r>
            <a:r>
              <a:rPr b="1">
                <a:latin typeface="Helvetica"/>
                <a:ea typeface="Helvetica"/>
                <a:cs typeface="Helvetica"/>
                <a:sym typeface="Helvetica"/>
              </a:rPr>
              <a:t>HTML</a:t>
            </a:r>
            <a:r>
              <a:t>.</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0" name="Shape 140"/>
          <p:cNvSpPr/>
          <p:nvPr>
            <p:ph type="title"/>
          </p:nvPr>
        </p:nvSpPr>
        <p:spPr>
          <a:prstGeom prst="rect">
            <a:avLst/>
          </a:prstGeom>
        </p:spPr>
        <p:txBody>
          <a:bodyPr/>
          <a:lstStyle>
            <a:lvl1pPr defTabSz="490727">
              <a:defRPr sz="6719"/>
            </a:lvl1pPr>
          </a:lstStyle>
          <a:p>
            <a:pPr/>
            <a:r>
              <a:t>Estructura de un documento XML</a:t>
            </a:r>
          </a:p>
        </p:txBody>
      </p:sp>
      <p:sp>
        <p:nvSpPr>
          <p:cNvPr id="141" name="Shape 141"/>
          <p:cNvSpPr/>
          <p:nvPr>
            <p:ph type="body" idx="1"/>
          </p:nvPr>
        </p:nvSpPr>
        <p:spPr>
          <a:prstGeom prst="rect">
            <a:avLst/>
          </a:prstGeom>
        </p:spPr>
        <p:txBody>
          <a:bodyPr/>
          <a:lstStyle/>
          <a:p>
            <a:pPr/>
            <a:r>
              <a:t>OK, comencemos a estudiar las partes que conforman un documento XML y que sintaxis debemos usar.</a:t>
            </a:r>
          </a:p>
          <a:p>
            <a:pPr marL="0" indent="0">
              <a:buSzTx/>
              <a:buNone/>
              <a:defRPr b="1">
                <a:latin typeface="Helvetica"/>
                <a:ea typeface="Helvetica"/>
                <a:cs typeface="Helvetica"/>
                <a:sym typeface="Helvetica"/>
              </a:defRPr>
            </a:pPr>
            <a:r>
              <a:t>Prólogo</a:t>
            </a:r>
          </a:p>
          <a:p>
            <a:pPr/>
            <a:r>
              <a:t>El prólogo es una declaración XML no obligatoria que especifica algunas características del documento, como por ejemplo la versión de XML que se usa o el tipo de encriptado. El estilo de declaración sería como la siguiente línea:</a:t>
            </a:r>
          </a:p>
        </p:txBody>
      </p:sp>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43" name="Screen Shot 2016-07-16 at 1.13.52 PM.png"/>
          <p:cNvPicPr>
            <a:picLocks noChangeAspect="1"/>
          </p:cNvPicPr>
          <p:nvPr/>
        </p:nvPicPr>
        <p:blipFill>
          <a:blip r:embed="rId2">
            <a:extLst/>
          </a:blip>
          <a:stretch>
            <a:fillRect/>
          </a:stretch>
        </p:blipFill>
        <p:spPr>
          <a:xfrm>
            <a:off x="584200" y="622300"/>
            <a:ext cx="11836400" cy="1447800"/>
          </a:xfrm>
          <a:prstGeom prst="rect">
            <a:avLst/>
          </a:prstGeom>
          <a:ln w="12700">
            <a:miter lim="400000"/>
          </a:ln>
        </p:spPr>
      </p:pic>
      <p:sp>
        <p:nvSpPr>
          <p:cNvPr id="144" name="Shape 144"/>
          <p:cNvSpPr/>
          <p:nvPr/>
        </p:nvSpPr>
        <p:spPr>
          <a:xfrm>
            <a:off x="423862" y="2158985"/>
            <a:ext cx="12157076" cy="6654829"/>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algn="just"/>
            <a:r>
              <a:t>Esta expresión usa como inicio la palabra reservada “xml” y un signo de interrogación de apertura ‘?’. El atributo </a:t>
            </a:r>
            <a:r>
              <a:rPr b="1">
                <a:latin typeface="Helvetica"/>
                <a:ea typeface="Helvetica"/>
                <a:cs typeface="Helvetica"/>
                <a:sym typeface="Helvetica"/>
              </a:rPr>
              <a:t>version</a:t>
            </a:r>
            <a:r>
              <a:t> hace referencia al </a:t>
            </a:r>
            <a:r>
              <a:rPr b="1">
                <a:latin typeface="Helvetica"/>
                <a:ea typeface="Helvetica"/>
                <a:cs typeface="Helvetica"/>
                <a:sym typeface="Helvetica"/>
              </a:rPr>
              <a:t>estándar XML</a:t>
            </a:r>
            <a:r>
              <a:t> usado y </a:t>
            </a:r>
            <a:r>
              <a:rPr b="1">
                <a:latin typeface="Helvetica"/>
                <a:ea typeface="Helvetica"/>
                <a:cs typeface="Helvetica"/>
                <a:sym typeface="Helvetica"/>
              </a:rPr>
              <a:t>enconding</a:t>
            </a:r>
            <a:r>
              <a:t> indica el estándar de encriptado. Recuerda que el encriptado es la forma de traducir los caracteres que hay en el documento en forma binaria.</a:t>
            </a:r>
          </a:p>
          <a:p>
            <a:pPr algn="just"/>
          </a:p>
          <a:p>
            <a:pPr algn="just"/>
            <a:r>
              <a:t>Existen varias formas de encriptado, pero normalmente el estándar usado es </a:t>
            </a:r>
            <a:r>
              <a:rPr b="1">
                <a:latin typeface="Helvetica"/>
                <a:ea typeface="Helvetica"/>
                <a:cs typeface="Helvetica"/>
                <a:sym typeface="Helvetica"/>
              </a:rPr>
              <a:t>UNICODE</a:t>
            </a:r>
            <a:r>
              <a:t>. Los formatos más populares son el </a:t>
            </a:r>
            <a:r>
              <a:rPr b="1">
                <a:latin typeface="Helvetica"/>
                <a:ea typeface="Helvetica"/>
                <a:cs typeface="Helvetica"/>
                <a:sym typeface="Helvetica"/>
              </a:rPr>
              <a:t>UTF-8 y UTF-16</a:t>
            </a:r>
            <a:r>
              <a:t>. El primer formato representa cada carácter con 8 bytes y el segundo con 16 bytes.</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