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61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5" r:id="rId16"/>
    <p:sldId id="277" r:id="rId17"/>
    <p:sldId id="274" r:id="rId18"/>
    <p:sldId id="262" r:id="rId19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2E060-3A7E-41A7-BFDC-A78B8906920A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60440-A8D2-423D-9CD4-00DFD813BB27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60440-A8D2-423D-9CD4-00DFD813BB27}" type="slidenum">
              <a:rPr lang="es-PE" smtClean="0"/>
              <a:pPr/>
              <a:t>1</a:t>
            </a:fld>
            <a:endParaRPr lang="es-P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5BF58-A998-4AF1-A244-CE339970CE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E3801-5A12-4F8E-89DD-9303129067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3F39-2E76-4ACD-B13C-E76237F4D91F}" type="datetimeFigureOut">
              <a:rPr lang="es-PE" smtClean="0"/>
              <a:pPr/>
              <a:t>17/09/2010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F9C8-4F83-42D4-9CF1-B82688BD190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pe/imgres?imgurl=http://www.kosmos.com.mx/fprod/clima/escuela.gif&amp;imgrefurl=http://www.ecobachillerato.com/blog5/2006/12/una-empresa-en-mi-escuela.html&amp;usg=__IBZpIBM2vuLMEGfpmFouQ5xl7KA=&amp;h=451&amp;w=450&amp;sz=134&amp;hl=es&amp;start=8&amp;itbs=1&amp;tbnid=_UxvqmdVB67zHM:&amp;tbnh=127&amp;tbnw=127&amp;prev=/images?q=jovenes+en+la+escuela&amp;hl=es&amp;sa=G&amp;gbv=2&amp;tbs=isch: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pe/imgres?imgurl=http://despabilar.files.wordpress.com/2008/10/violencia-familiar.jpg&amp;imgrefurl=http://despabilar.wordpress.com/2008/10/10/urgente-descifra-lo-que-realmente-esta-pasado-con-la-bolsa-de-valores-y-toma-tus-precauciones/&amp;usg=__Jj9lv-dmA6useSuL9boiMwtB-bM=&amp;h=298&amp;w=250&amp;sz=21&amp;hl=es&amp;start=1&amp;itbs=1&amp;tbnid=oD2EN7WtSFnY_M:&amp;tbnh=116&amp;tbnw=97&amp;prev=/images?q=violencia++familiar&amp;hl=es&amp;sa=G&amp;gbv=2&amp;tbs=isch:1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images.google.com.pe/imgres?imgurl=http://radiouniversidad.files.wordpress.com/2009/08/drogas.jpg&amp;imgrefurl=http://radiouniversidad.wordpress.com/2009/08/03/el-debate-por-la-despenalizacion-por-la-tenencia-de-droga-vuelve-a-tomar-impulso/&amp;usg=__Igsz-hemLiiifpryWkmF29DScTY=&amp;h=463&amp;w=320&amp;sz=24&amp;hl=es&amp;start=5&amp;itbs=1&amp;tbnid=RrqaZ7sCSq8scM:&amp;tbnh=128&amp;tbnw=88&amp;prev=/images?q=jovenes+en+drogas&amp;hl=es&amp;sa=G&amp;gbv=2&amp;tbs=isch: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bloglra2.files.wordpress.com/2009/12/embarazo.jpg" TargetMode="External"/><Relationship Id="rId11" Type="http://schemas.openxmlformats.org/officeDocument/2006/relationships/image" Target="../media/image10.jpeg"/><Relationship Id="rId5" Type="http://schemas.openxmlformats.org/officeDocument/2006/relationships/image" Target="../media/image7.jpeg"/><Relationship Id="rId10" Type="http://schemas.openxmlformats.org/officeDocument/2006/relationships/hyperlink" Target="http://images.google.com.pe/imgres?imgurl=http://4.bp.blogspot.com/_cRWJSpXEV10/ScrcNgAtNHI/AAAAAAAAAAw/rzuXY_fBMtA/s320/bullying10.jpg&amp;imgrefurl=http://angelicarodriguezarroyo.blogspot.com/2009_03_01_archive.html&amp;usg=__sUw0n7Xu551L5fSCe36v-wu18T0=&amp;h=237&amp;w=300&amp;sz=16&amp;hl=es&amp;start=6&amp;itbs=1&amp;tbnid=kiBvrPE6LN8haM:&amp;tbnh=92&amp;tbnw=116&amp;prev=/images?q=bullying+escolar&amp;hl=es&amp;gbv=2&amp;tbs=isch:1" TargetMode="External"/><Relationship Id="rId4" Type="http://schemas.openxmlformats.org/officeDocument/2006/relationships/hyperlink" Target="http://images.google.com.pe/imgres?imgurl=http://blogs.ideal.es/blogfiles/pateandoelmundo/maras.jpg&amp;imgrefurl=http://www.taringa.net/posts/info/2042676/Maras,una-amenaza-regional.html&amp;usg=__qzqocHL9bomOdntD4vH00FiBbUY=&amp;h=360&amp;w=540&amp;sz=47&amp;hl=es&amp;start=8&amp;itbs=1&amp;tbnid=8WKfwA5kZzAG9M:&amp;tbnh=88&amp;tbnw=132&amp;prev=/images?q=jovenes+en+pandillas&amp;hl=es&amp;sa=G&amp;gbv=2&amp;tbs=isch:1" TargetMode="External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.pe/imgres?imgurl=http://luisramirez.cl/blog/wp-content/uploads/2007/05/tics-escuela.jpg&amp;imgrefurl=http://ucpn.cl/?s=casen&amp;usg=__kUixQFxI5MKVdlJy01rp0slnUqU=&amp;h=379&amp;w=334&amp;sz=59&amp;hl=es&amp;start=652&amp;itbs=1&amp;tbnid=qtVC-dEEPVAFeM:&amp;tbnh=123&amp;tbnw=108&amp;prev=/images?q=escuelas+del+peru&amp;start=648&amp;hl=es&amp;sa=N&amp;gbv=2&amp;ndsp=18&amp;tbs=isch: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com.pe/imgres?imgurl=http://3.bp.blogspot.com/_2T_7uvVRY8w/Swv6tnlTEGI/AAAAAAAACVw/2OXeNnIb888/s1600/escuela+primaria.jpg&amp;imgrefurl=http://elrincondeanaschwarz.blogspot.com/2009/11/municipios-escolares.html&amp;usg=__Q1OZGFCc77PJAbO1LjBhncGZ5Yg=&amp;h=294&amp;w=590&amp;sz=49&amp;hl=es&amp;start=14&amp;itbs=1&amp;tbnid=XICXel7UCD2cEM:&amp;tbnh=67&amp;tbnw=135&amp;prev=/images?q=ni%C3%B1os+escolares+del+per%C3%BA&amp;hl=es&amp;sa=G&amp;gbv=2&amp;tbs=isch: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t3.gstatic.com/images?q=tbn:_UxvqmdVB67zHM:http://www.kosmos.com.mx/fprod/clima/escuela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2000240"/>
            <a:ext cx="3924802" cy="371477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7500990" cy="928693"/>
          </a:xfr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s-ES" sz="4800" dirty="0" smtClean="0"/>
              <a:t>INNOVACIONES EDUCATIVAS</a:t>
            </a:r>
            <a:endParaRPr lang="es-PE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285728"/>
            <a:ext cx="6480175" cy="5893921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FFFF66"/>
                </a:solidFill>
              </a:rPr>
              <a:t>3.-Dar respuesta a una serie de  problemas  que antes se consideraban propios de otras instituciones de la sociedad como es la familia</a:t>
            </a:r>
            <a:r>
              <a:rPr lang="es-ES" dirty="0">
                <a:solidFill>
                  <a:srgbClr val="FFFF66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s-ES" dirty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FFFF66"/>
                </a:solidFill>
              </a:rPr>
              <a:t>Ahora debe tomar parte  de responsabilidad en la resolución de crisis de valores de la sociedad, debe asumir  como propia  o al menos </a:t>
            </a:r>
            <a:r>
              <a:rPr lang="es-ES" sz="2800" b="1" dirty="0" err="1">
                <a:solidFill>
                  <a:srgbClr val="FFFF66"/>
                </a:solidFill>
              </a:rPr>
              <a:t>coasumir</a:t>
            </a:r>
            <a:r>
              <a:rPr lang="es-ES" sz="2800" b="1" dirty="0">
                <a:solidFill>
                  <a:srgbClr val="FFFF66"/>
                </a:solidFill>
              </a:rPr>
              <a:t> la formación  de los niños y jóvenes  en unas serie de áreas  como son el desarrollo de la afectividad. Las habilidades sociales y otras.</a:t>
            </a:r>
          </a:p>
        </p:txBody>
      </p:sp>
      <p:pic>
        <p:nvPicPr>
          <p:cNvPr id="4098" name="Picture 2" descr="http://t0.gstatic.com/images?q=tbn:ANd9GcRCXc4Ap4_9XDCTW18YbNYef3U-fPlOBABVFPCJfOOXPaHwXho&amp;t=1&amp;usg=__jrMgS6z4e6D8ED1cEJeODxlKYEM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-5493"/>
            <a:ext cx="3286116" cy="28437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857232"/>
            <a:ext cx="5357818" cy="5786199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200" b="1" dirty="0">
                <a:solidFill>
                  <a:srgbClr val="FFFF66"/>
                </a:solidFill>
              </a:rPr>
              <a:t>5.-El profesor  hoy en día es un mediador del aprendizaje.</a:t>
            </a:r>
          </a:p>
          <a:p>
            <a:pPr>
              <a:spcBef>
                <a:spcPct val="50000"/>
              </a:spcBef>
            </a:pPr>
            <a:r>
              <a:rPr lang="es-ES" sz="3600" b="1" dirty="0">
                <a:solidFill>
                  <a:srgbClr val="FFFF66"/>
                </a:solidFill>
              </a:rPr>
              <a:t>Esto le exige ser fuerte en su disciplina y en la interdisciplinariedad; debe manejar profundamente el contenido de la primera y las relaciones con áreas temáticas cercanas con maestría .</a:t>
            </a:r>
          </a:p>
        </p:txBody>
      </p:sp>
      <p:pic>
        <p:nvPicPr>
          <p:cNvPr id="15363" name="Picture 3" descr="j01788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285860"/>
            <a:ext cx="3857652" cy="33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0"/>
            <a:ext cx="6072198" cy="5693866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FFFF66"/>
                </a:solidFill>
              </a:rPr>
              <a:t>6.-Intervención en contextos sociales para promover el aprendizaje .</a:t>
            </a:r>
          </a:p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FFFF66"/>
                </a:solidFill>
              </a:rPr>
              <a:t>Esto significa que debe  ser un organizador  del trabajo en equipo de sus estudiantes, enseñándoles  técnicas de trabajo grupal  y de resolución de conflictos entre otros . </a:t>
            </a:r>
            <a:endParaRPr lang="es-ES" sz="2800" b="1" dirty="0" smtClean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800" b="1" dirty="0" smtClean="0">
                <a:solidFill>
                  <a:srgbClr val="FFFF66"/>
                </a:solidFill>
              </a:rPr>
              <a:t>En </a:t>
            </a:r>
            <a:r>
              <a:rPr lang="es-ES" sz="2800" b="1" dirty="0">
                <a:solidFill>
                  <a:srgbClr val="FFFF66"/>
                </a:solidFill>
              </a:rPr>
              <a:t>definitiva se transforma  en un diseñador de aprendizaje colaborativo, creando instancias para que los estudiantes construyan significados individual y colectivamente.</a:t>
            </a:r>
          </a:p>
        </p:txBody>
      </p:sp>
      <p:pic>
        <p:nvPicPr>
          <p:cNvPr id="2050" name="Picture 2" descr="http://t0.gstatic.com/images?q=tbn:ANd9GcTJQranTqY2LKW6V8L6Sild7v9Obvjum7k7KDqOacSw0vK7xkE&amp;t=1&amp;usg=__Imh7yC_kY0HrcoLbJq3y3eeFmVo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0"/>
            <a:ext cx="3143240" cy="3071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476250"/>
            <a:ext cx="4427538" cy="5335588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FFFF66"/>
                </a:solidFill>
              </a:rPr>
              <a:t>7.-El profesor esta llamado a ser un experto en una serie de temas que van más allá de su disciplina ( sexualidad, adicciones, género, etc ) </a:t>
            </a:r>
          </a:p>
          <a:p>
            <a:pPr>
              <a:spcBef>
                <a:spcPct val="50000"/>
              </a:spcBef>
            </a:pPr>
            <a:r>
              <a:rPr lang="es-ES" sz="3200" b="1">
                <a:solidFill>
                  <a:srgbClr val="FFFF66"/>
                </a:solidFill>
              </a:rPr>
              <a:t>Es educador de la afectividad , promotor de la integración atento a la diversidad.</a:t>
            </a:r>
          </a:p>
        </p:txBody>
      </p:sp>
      <p:pic>
        <p:nvPicPr>
          <p:cNvPr id="17411" name="Picture 3" descr="j01788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538" y="1196975"/>
            <a:ext cx="47164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928795" y="428604"/>
            <a:ext cx="4786345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b="1" dirty="0">
                <a:latin typeface="Verdana" pitchFamily="34" charset="0"/>
              </a:rPr>
              <a:t>APRENDIZAJE</a:t>
            </a:r>
            <a:r>
              <a:rPr lang="es-ES_tradnl" sz="4000" b="1" dirty="0">
                <a:solidFill>
                  <a:srgbClr val="000099"/>
                </a:solidFill>
                <a:latin typeface="Verdana" pitchFamily="34" charset="0"/>
              </a:rPr>
              <a:t> </a:t>
            </a:r>
            <a:endParaRPr lang="es-ES" sz="4000" b="1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1916113"/>
            <a:ext cx="5292725" cy="40010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4000" b="1" dirty="0">
                <a:latin typeface="Verdana" pitchFamily="34" charset="0"/>
              </a:rPr>
              <a:t>Es un proceso activo.</a:t>
            </a:r>
          </a:p>
          <a:p>
            <a:pPr>
              <a:spcBef>
                <a:spcPct val="50000"/>
              </a:spcBef>
            </a:pPr>
            <a:r>
              <a:rPr lang="es-ES_tradnl" sz="4000" b="1" dirty="0">
                <a:latin typeface="Verdana" pitchFamily="34" charset="0"/>
              </a:rPr>
              <a:t>Significativo.</a:t>
            </a:r>
          </a:p>
          <a:p>
            <a:pPr>
              <a:spcBef>
                <a:spcPct val="50000"/>
              </a:spcBef>
            </a:pPr>
            <a:r>
              <a:rPr lang="es-ES_tradnl" sz="4000" b="1" dirty="0">
                <a:latin typeface="Verdana" pitchFamily="34" charset="0"/>
              </a:rPr>
              <a:t>Constructivo</a:t>
            </a:r>
          </a:p>
          <a:p>
            <a:pPr>
              <a:spcBef>
                <a:spcPct val="50000"/>
              </a:spcBef>
            </a:pPr>
            <a:endParaRPr lang="es-ES" sz="3600" b="1" dirty="0">
              <a:solidFill>
                <a:srgbClr val="0000FF"/>
              </a:solidFill>
              <a:latin typeface="Verdana" pitchFamily="34" charset="0"/>
            </a:endParaRPr>
          </a:p>
        </p:txBody>
      </p:sp>
      <p:pic>
        <p:nvPicPr>
          <p:cNvPr id="18436" name="Picture 4" descr="j0217698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2852738"/>
            <a:ext cx="3455988" cy="3671887"/>
          </a:xfrm>
          <a:solidFill>
            <a:srgbClr val="0000FF"/>
          </a:solidFill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97888" cy="1139825"/>
          </a:xfrm>
          <a:solidFill>
            <a:srgbClr val="FFFF66"/>
          </a:solidFill>
        </p:spPr>
        <p:txBody>
          <a:bodyPr/>
          <a:lstStyle/>
          <a:p>
            <a:pPr eaLnBrk="1" hangingPunct="1"/>
            <a:r>
              <a:rPr lang="es-ES" sz="4800" smtClean="0">
                <a:solidFill>
                  <a:schemeClr val="tx1"/>
                </a:solidFill>
                <a:latin typeface="Verdana" pitchFamily="34" charset="0"/>
              </a:rPr>
              <a:t>Aprendizaje autónomo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96975"/>
            <a:ext cx="6659563" cy="5256213"/>
          </a:xfrm>
          <a:solidFill>
            <a:srgbClr val="66FF33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s-ES" b="1" dirty="0" smtClean="0">
                <a:solidFill>
                  <a:srgbClr val="FFFF00"/>
                </a:solidFill>
              </a:rPr>
              <a:t>   </a:t>
            </a:r>
            <a:r>
              <a:rPr lang="es-ES" b="1" dirty="0" smtClean="0"/>
              <a:t>Es la facultad que tiene la persona para dirigir, controlar, regular, evaluar su forma de aprender, de forma </a:t>
            </a:r>
            <a:r>
              <a:rPr lang="es-ES" b="1" dirty="0" err="1" smtClean="0"/>
              <a:t>conciente</a:t>
            </a:r>
            <a:r>
              <a:rPr lang="es-ES" b="1" dirty="0" smtClean="0"/>
              <a:t> e intencionada haciendo uso de estrategias de aprendizaje para lograr el objetivo o meta deseado</a:t>
            </a:r>
            <a:r>
              <a:rPr lang="es-ES" b="1" dirty="0" smtClean="0"/>
              <a:t>.</a:t>
            </a:r>
            <a:endParaRPr lang="es-ES" b="1" dirty="0" smtClean="0"/>
          </a:p>
          <a:p>
            <a:pPr eaLnBrk="1" hangingPunct="1">
              <a:buFontTx/>
              <a:buNone/>
            </a:pPr>
            <a:r>
              <a:rPr lang="es-ES" b="1" dirty="0" smtClean="0"/>
              <a:t>   </a:t>
            </a:r>
            <a:r>
              <a:rPr lang="es-ES" sz="3600" b="1" dirty="0" smtClean="0">
                <a:solidFill>
                  <a:srgbClr val="CC0000"/>
                </a:solidFill>
              </a:rPr>
              <a:t>Esta autonomía debe ser el fin último de la educación</a:t>
            </a:r>
          </a:p>
          <a:p>
            <a:pPr eaLnBrk="1" hangingPunct="1"/>
            <a:endParaRPr lang="es-ES" dirty="0" smtClean="0">
              <a:solidFill>
                <a:srgbClr val="CC0000"/>
              </a:solidFill>
            </a:endParaRPr>
          </a:p>
        </p:txBody>
      </p:sp>
      <p:sp>
        <p:nvSpPr>
          <p:cNvPr id="35842" name="AutoShape 2" descr="data:image/jpeg;base64,/9j/4AAQSkZJRgABAQAAAQABAAD/2wBDAAkGBwgHBgkIBwgKCgkLDRYPDQwMDRsUFRAWIB0iIiAdHx8kKDQsJCYxJx8fLT0tMTU3Ojo6Iys/RD84QzQ5Ojf/2wBDAQoKCg0MDRoPDxo3JR8lNzc3Nzc3Nzc3Nzc3Nzc3Nzc3Nzc3Nzc3Nzc3Nzc3Nzc3Nzc3Nzc3Nzc3Nzc3Nzc3Nzf/wAARCADCAJADASIAAhEBAxEB/8QAHAAAAgIDAQEAAAAAAAAAAAAABAUDBgACBwEI/8QAPBAAAgEDAgMGAwYFAgcBAAAAAQIDAAQRBSESMUEGEyJRYXEygZEUobHB4fAjM0JS0QdyFTRTYoKS8UP/xAAaAQACAwEBAAAAAAAAAAAAAAACAwEEBQYA/8QAJxEAAgIBBAMAAQQDAAAAAAAAAAECAxEEEiExBTJBQhMiUWEUIzP/2gAMAwEAAhEDEQA/ABX13VpQe7htIjy3LN/iotK1C/u7mdL4rxRgBeFOEEb1LaiOSNZE3DZIyK8t/DqxXGxh/A1jSm+UaaiuwqQkL54wc/OvSfEw68X4isfHdtnkBz9jWDhMh4WBOx2pXIRgOR/4mlWq3rBmt4T4iTlhRl/cC2tDIDvuq+5pRCiRWj3M3xPyzRLhZJSyLrwCG3ky+WIPWqhcTtJOAuc9AKserrKlt9om2WUEIKRWFsJH8Z4Q3NuuK0dOsRyVNQ8vCGWiW9zdyqwy0cfN2OFUUfqs7zMkIkYJnY4Iz7Dn86LaeO1sVhiHdqBsmNz6np/io9MVpJnnkTLNvxtuQPTPy3o2/otL4LUjk/kDJZh4yOZ+dPrOxMOPCSH4GYfUN/mpbezRbpJyvhYZIamn2mFWHCPh6eWKFvISWA2BDFbLvlVJ/SiAFQhRsvF4d/pS+Sbuzwg+Ft+fWpJJ1a0jlX4lIyPShDJ7mZTCykkGPHEPShEuTJEw4iSjdfL95rW+cRzxTN4kkQo/rmgUZoXlViM8s+Y8/vrx4PuroRTRlDtk7A9f3mhdZRLzTlK7NGzcXDzAO+frSbUbsrcqWOyuASKnsbwxyNHIcpjc+YokCxlp9+gn+zzsvED4ZByaiivDqsR6sjA/caSXqKJG3UPnbhOaMsrlnntlk3dCVJ88j9KpzjxlFmLyNZlLRSIDgMrAH1NVT7Lq8E4a3gZWAHiRwQw8+dW0k4IHVq0BxwnGfD+dJjPaFjJUpry8mTu7p24kb4SmOdGazcCJbaKRCyhlyBtkUxvgv25OIDB/zQt9bwX2oNHOWCIuQV8O9GpKUlwFjERF2huxqQRYInUJ0YbfvelaSdwB3W7ZzTZ+K1mItZQYjlSfNdyelV9pGkvAqDLHC/Wr9XWEUre8jW1kuLhyoY4fwlz19FB6VbrGIiJV+zMFQYy2/Mc6k7JaRBeIt0U/l+AKehHPPzq039j3WnymNR/LJPyP+KRZdzhFmuhYyylXc3dvNECSoC8OOmaX2U7S3Srxc8j8hT6axLgyKAGlVkB9fiH50g0yArqbxOcHhLofXn+X30cJ5RE6sNE9teM6iJnyeHI89v391NLN+PTpwPiTO/Q9aEj0/vDPJFgPHH3qADnnc1rolwDdvGx+Jfw/SiymKccDG4/iacVAy8fCxHp+zS29lEiqVbJDcDfLlR9s/BO0MjAq8ZRjjyOCfv8AupXOhtroxucD4WbzPQ1KIFeo8Xi2zjn71pFKQUJ6rj8aLuEEly/iwH3PpzoNou7K5bZcN7jajQDQ+ueBrhm4VAJ8AO+elMPs5t/s8ku0rSAv6bEAVmnQxCUySFTKnJMfDnzqa/bjRDj4ZEyfTP61QsfwtRCCcHb0rUH4fVSK9OMHfyqPiIKY3GSKQGA6mGDxyjocH570uuZZEuO8XcEEHy3p1eqGtrgNy4QQfLFIJLhCqxuSGK8zyHlTIJ9hJ54BxG1xDIyAcEcbAsepIqrgNFOZBs2cr7irZE8luXSIKUl3IP5UmMIS5mtZX4FyWQkfQ5q5TPsq2wyyz9ju0F29zcP9ldrcqJJ3Vdo25Zx610fT9Rtb6Mxl0LEcs9KrP+nmraRY6Td2d8Sl1Mv8tYy5k2wAoA3/AF9DTm07Lw6jpgMwNpdgneJyCh8qXak3kfVJqIungeKxmjU/xbNwcdSo3Uj/AMSRVb1ayVYotTtGwUIEg9Dtn64+tGan2f1nRbh57m6ee15NIHycetCQ/Zo45IC4kjYZUkk4z0/flURjh5Qcp54YZosyi+Qsf4bgq3oD+tK7iD7FqccsY4VLAE+Rxj9+9HaXBJGw4o2AU+EP1X94pjqWm/bLWZU8EqRmRAR8RU7j50aeGJayhNqDGK7SZeQOW9jzH41Dq4LEO24HhceR6VPcOtzpyzqCW4ckAcsc/wAKCkcy2TYOTjgb0/tP0pqEtYBgeNY5A2FIx65Fa6lGI+HgORgKTWaaAzvASAGGR6MOdZcOXzC5UsTj05cqL6R8LKYY7SP+Zg5yzsd29TUM1wbiLu7YPMcgkopIGD58qeRaLp0J4/s4kf8AvlJc/fRZUBCqKBtyA9KotL6WNwpJyh9VrUndcdHzWDljyBqNuYz5ikYDFms36RxtApySBx+g8qHj0r7XF3l2WR33VEOAg6e9Sy6XPNdFZCgg70yE/wBTen3U0xjHmaduUFwQyvtpV5EcQzo69OPYioLuzkVALvuWzngIB8J96sTAkgAE7jlRkWnA8PfLxb5AplTlNlTV6muiGZMW9iLRhfApDIoG/G7nBHUYrrtlEqRjbBO9UCFWt2EkWzJ6dK1vu3+o6ZiOXRjLGD/Pjk2I88Yp1lTzkTodfC2OyXDLtrUCT2zpKnFH1BqpnsnZAGaGWQ9QCc4+VNrLUb/VbYNLDbwwuo8aSGTiB6DYY+dG6fbIb5F4sDGSvTaq+WnhGvhbcsRx6VcHIktyvAvEMLjb1oS3vDaXneupAjbBXHTrtXQ71ltzHKMYBKN7H9cVQe08SpqDsq+CXceWev30T44FJ7uSrXBgttXuoImBgdi8YIIwD0x6H86VOogvGSTIhY92xH9p3U/I0w1+ylEcc5y3DyJ6dedKnuFkkKknhZAjZ8un0NOreUJsjjkEcta3RDjEiPkYPPfp8q2vyWAKDhYDOx545Go7+TvHUvuw6jr+/wDFaXDcLKwHwEg7/OnYEnSnvJSissaqSNwTmh5JpZCQ0jAeQ2rZ/wCWvpmoTsd/Q1lOTZb2o8XAGBUch8B9hW4wNvWtJOTe351BJudyfY1G2wHpW5OGH76VrgtgDntUpNgykorLCdNg4uKZhkA4WmEYy9RwjuY1QDkM4r2O4id/iCt5HateqGyCRxOsvd10pEpTcmgZB3bkcOV570Vc3sEIzLIF96S6j2kt44WNvby3LAbcKEAn3NEz2n3ZW09udXh0McdwWaEvhDGeGRM9P+4ffVt7H366mTOrzFcKUaUfED5VycQXWq3bXOoMoLZUIuyxqOYH3b1aexF4+jahKiJI1oVCwxE5BcnJYc8DGaRZUmso6ijWuKVVjOuz2onhKSE8JGDVY7R6eJ7EvxHvI/xHOoZ9b1u4R1he3tlwQrKhJG+2557e1ILmz1GQkz6tcNxczk88dd/alPTyfJL8lRB7XIyQifTpYsBsLlR+/WufXQVZiTlQpwfT9M1e44ZFjaNZmLAYyRknp+/UVQb61+yzNH3xfJ3OMZH/AN/Cppi02hktRCxLb9JLsoyIw28RUgdc71BcjhhV8fEACD5jIz+/KhYJsxEOcNxZJPnn9aZXEZksgMeJTk+m/wDnNWOgE8l7c/wznzqFjuxIyOEVK26uD51Bk7e1Y5ePA2TkDG+a1kPxD3/GsY+I15Idzt1okeNhlyMc9qLt4iMBh4mP0FawRcCqXA4j9wouAMXJ2q/RRt/dI5ryXkd+a6+ibHiFaT2yzDOADW0jkDIFR4mk2DcI8zVwwkDPDIi8Eqhk6NnlSDtDqCRRpbQgd656en6001m9t9NtWlvpy39sYOOM+VU2K84tQiurhQskpDhcZ4EGdvnQyNfx9LnLdLpFntNMWcRoso2x3hTfAHQ+5HKrJYWUFmhWGMDJyxPMnr+dU/s9qqWghsVy09zd8UuV/pI2IPueVXaE8ZITpt6Cgj/YfkIuEs57J877Cop+7ZSC4yRy61N3O3ExJ/flXnAqjbI9qaYza+CS6uPsrCYKz4GH8BGQflz51VO1lqZZ47u1PHBOMjH9J8qv1xGjLgrk+/KqTq7NpMxV8fZnbiUEbI3+KTOOHlG343UqS/SkVNrZowxcYPEuSfXb9ab2rcayxuu5yPfrj8aKupra8R17sK5jPDjkTzofSyJpWgkGC4HCc8mFQ5ZRtKOGXM/1jzWhieR96Izn5rQrNgexrKLZ6/M+tTwR8UmX96ijwz88ii4xg7dau6enP7mYvk9e4J1Q7Nx4mJPXkPKioUqGNcbmpjJthRV85htsnCoq8T4pXqOosIyLJQTy4zyz6DrU03G48Zz/ANooS9mttPt2vb1gEj+FPM+Q9agZBcrjLKf2isAk0UmoSvNct/EfJ2UdFApXGkk88kzEAqv6UXeXc15M1xcLwvM3Fw9EU7KPpU8FtmCVwRwllHvSpSOs0tW2tJ9gFyJopYrmEhWQrwsf6Tjauodn7o3VhFIQFYjDD161SbO272MpJgqVXiB67Grd2caOCx7lc8MbHAO+ATUxZmeRknHH1D8r0BrRxgVKp8HoeVeYyDmmmCwYqMZNVztrHCmjzScOWG6e9WOd1jDM2cKN/X0pZcWrXiO1wo3BCof6Qa80N08tliZyy3aQMvctsdwSenkfaiwxhuVYHupFYMyscDPQg+R/OgJw1vcT22BxxynhOeW/L7vup/pLJfKiyFfGpAJ5en/yky4OvqamiwG+GwUZYDeh2d5DuTv0pXBrFu6+ImPPMcO1H2l1BLMqpIrk8gtZ/wCnLOMFyc4xg5fwNLVeGNR6b0XGd6EiOwoqNgK04LCwcRfNzm5fyEoCfOpljbGRyoYS8I23NRSu8m7uQP7V2+tGIwbXd7DbsVjHfzD+leQ9z0qj6ybvVNSU3Tho4iD3abKuf3zNWi9kWGBsDCgZwKQSrJbaTcXDA967hyT03GPuxQSZo6JRhJSaF8skLOEz4zJxHfkBsKNlkVUkRfhG658wM0ut40dndVALqTgdMnpRsa7mOXCkDAJ86U4nQq5NtBtkwDO3PPQ/vyNPdHcpckNju5Ace9Va0lxKeIHpkeo/eaeWk4+22+McIbiIK5zsfUe9FEzdVTKc8L6XhATGgwa9c8lB96yJ8Rr7VrKCUAHxNzpyOfmsMFZe+kBb4E5D+4+deyjY9PWp+EKeGoZl4lx65rzAXZxntTC0etXcpjZY3clWIxxeo+daadctFIpw2M7kHz/ZrpGtaPHqtpdWrqA/xQuBur/4rlTuYCY2yGDYYdcjpQtZR0ui1Csjx2h2Q7DIyo9aM0aNFvo2x4gDuD6VNpuj6pqr8Gn2c1wTtlFPCPc8vvq8dnv9L9REyT6ncw2ygbxx/wARz89gPvqsnyatyTg0hUh2Boy2tLy5BNrbTTADJKITj6V0fTuyGk2WMwd+4/rnPF93KnSxrGoVFCqOQUYFN3P4YcPGt+8jjPG6MVYFWBwVIwR7isMhx+tdcv8ASNP1NeG8to3bo+MMPmKput9hJ4A8+mM9ygGfs5wH9gdgfuolJsTb4+cOY8oo12O/UKSQpYJnzY9PzqHWJrZLO6ilYCQgKq+3/wAom4ZoATdgQOH4FjbYRAHLH39aSXJTVLya4mgxExxGCeajr86Gc1Fcljx+hs1FqS4SFultxTcOQwA33p1NAsqcQPi86Dg0+3gYtChjJ54NT/xV3VwQP6SKBWwZr6jxWp3bogAaSOUrICwkyeIcwQatnY3V9PtO9a8tFuFLLmQDdcdPSq2VmZuJYGduLIVcEj6U97PyQ2WoCO+tYik5GeM4ZT09vnRcP1EKVtbUbolwglSVAYs8DE4J8s0SykuTtsMVBmJbtlhHDHkEKQRj0x0onnTIHNaqG2xogkXBzkmo3HOp5QegoOeQBWycKObUZUfBCxXvCBtnma5B2hiibtDemBgymYnmMDOCfxrrUtu1xE3eho4v7AcE/wC4/kK55rejrY9oY3EfDau3eeHkMDcfPbFQ3g1PFtKxpvln0tDGkKCO3RFjAwFQYA+m1TKc8xih5rDDiS3do3HMrzI8iORH31tZ3LSSmGdAsgBZWG6uPNT+IO4pagb7kFcNe8KkbVLwivNh0o9gDkRiMVuEwKgu7+1slL3U8cQ5+JsH6VXtQ7e6XbngtllupDyCLgfv5ULlCHbJUZS6R72y7G2faKAT8CR38a/w5jyPo3mPXpXHbjT7u3u5LWW3dZ42KugUnBrpc3aHtRqKk2diljb42lm8O3u3+Krd2Le5mZtQ1uW9uG+KLT4zKx9C2yiql04z9TQ0d09Omn0Vg2nd/wDMSxxH+0niP0Ga3ggWWTgtLaa6cehx9F3++rZp+g3EzBtP7PRxL0n1GUyN8lGAPvp8vZS5ljC6pqrKn/Rt17tB6YGBSkW/89/Sk2Wj6je3K2jtBaqRlokYA49VXf60Z2y7Padp2hxXluJBMpWE4PhK9SR55/Grvp2gafpAc2EbrxfE8j8IND6umjx6XNHqAtpY4gZe44+EsefU86bXLDKWqm9QsFZ0RhLpVjMCc8BRgz5JKnGccwNxTkcs0hstY066a2gstPWzYF8qr5AB3A99qeruoq3FnK+QplXZyaTctqAjXvJONgO7U+BcdfOjpxxRlRzJqBl4cDkMUwypGreLY8utVbtfA8tk/AhLxnKEeVWjOKgnhEqkMMg1DWRlFjrkpI67gUBqc1rbxGW4nWEjcMWAIPmPWoNQvmRSFkWJOXET4m9h0HrVVv4Lu8lLWSc+c80oBPtnJ+6q12qUOI8s7Kundy2N5e1crxhdP06e6kG3ecBSM+u9KdRvtelUvqGqWWkW/lxjjrWDs3dO2bnVkgB5mHPH/wC7En6YphY9ltFgk7xla7m6u5Ltn3NVnbZPtjdsIdFWVNIeTMUepa5cE/EAUjJ/3HG3tmnNnpevzjFna2Gjw9CkfeSY/wBx/wAVb4YUhXhggSED03+gqO4uoIsiaXjb+zn9wqNqXYLnnpFfTsdZyv3msXtzqMoOSsjlh/68h9Ke2dhaWQC2tnFCijntkUM+pzMeG2hCDzYZP0FaCwvb3+czsvkTgfSvJ54Syew/yYVPqNtCcNOWYf0xjP4bUnu9Wu5AV0+3VCc+NxxN9OVPLfQ4kH8VsnyFMIrOCEYRAPWnRonLsBzgv7OdPoHaLUZHme/ljdhgSSHPB/tXkPlVW1nsn2gsFZ7uHv0D8RuY24lI8yPiB+VdzIAqFyoO+xPQc6aobPpMb2ujgNpALW+tpIJuPDDjBXGKvsZyNuVPde7PWN3BLLBaqlymXBjGMnnuBsfxqvQv4QOW2K9CbzhmZ5X/AGJSJGAPQ1BMKIHKoZfarCOekCk71HMx4OFfiPI+VSPsahbxOMdedEAN7+0Nw7LHwS3DtnikbCJ5Y9aL03svdIgkbupnPNzcOfzovRm0vUYhPY3rsr9VYMM+uRtTeOCa08QYMn98Yxj3H+KyIVP8kd/O35EX/wDCb6P4FK/7ZGP51JHFqURHE7so6EbU8hugcCTAyNjzz60VsRVmOmhL1ZXlfL6iumK8ujgs3B/aBgCibfRgN5Gx6LTkADkK9psdLFdsW7n8B7ezggHgQZ86IrRpFXbr5AZqJpjxcK4B9NzTU4QXADzLsIJxUTygevrmhJbhFIEj+Loo8TfStVFzNvHGIl/6kp4m+S0Dtb4RO0mkmIBZsKo6k4H1oT7Q0uVtIWmJ/r+BB8+ZolbGEEPcM07jfMhyB7DkK1vdRt7OBpZ5UijQeJ3YKo+ZpTT/ACYS/oX32lXF5bsl3qDoWG0duvCg9+p+tVG4srrTZTHcqvCXxGyvxAj8QfegO1H+r2m2XHDpMb30uPjyVjB9+Z+6qXpParXNa1lbrUmY25BVVHhRB/2ioUWnu6QN1LtqcVydGVgVOedRSnao4ZQRkcq9mNWonKWLBBKdtudQuywI8r77bDqT0FTDG7MQFA60DxNeXIk//KM/w1/OiFY+lS7FzSw9oIlhleMOwDBGI4hnr519BaYSU3J2fHyrKyqf5s7izo1YAfaAB8Mox6bUbZkmPf0rKymU+wmXqEVpOcRnFZWVYfQpEE2yxgbZO/rQ2qMY7AmMlTn+k4rKyqsxkezbSURbZWVVBYZYgc6OfpWVlHX6np+wLdkjGDXz5/rBczv2klgeeVoUQFYy5Kr7DlWVlKXuhkeimaNGj34V0VgCNiM1fIEVQoVQB6CsrKLUfDR0H/OZa7L+QlTScjWVlPh0jgr/AGYHe/8ALN717ZgC3OBjasrKMQ+j/9k="/>
          <p:cNvSpPr>
            <a:spLocks noChangeAspect="1" noChangeArrowheads="1"/>
          </p:cNvSpPr>
          <p:nvPr/>
        </p:nvSpPr>
        <p:spPr bwMode="auto">
          <a:xfrm>
            <a:off x="155575" y="-715963"/>
            <a:ext cx="1114425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35844" name="AutoShape 4" descr="data:image/jpeg;base64,/9j/4AAQSkZJRgABAQAAAQABAAD/2wBDAAkGBwgHBgkIBwgKCgkLDRYPDQwMDRsUFRAWIB0iIiAdHx8kKDQsJCYxJx8fLT0tMTU3Ojo6Iys/RD84QzQ5Ojf/2wBDAQoKCg0MDRoPDxo3JR8lNzc3Nzc3Nzc3Nzc3Nzc3Nzc3Nzc3Nzc3Nzc3Nzc3Nzc3Nzc3Nzc3Nzc3Nzc3Nzc3Nzf/wAARCADCAJADASIAAhEBAxEB/8QAHAAAAgIDAQEAAAAAAAAAAAAABAUDBgACBwEI/8QAPBAAAgEDAgMGAwYFAgcBAAAAAQIDAAQRBSESMUEGEyJRYXEygZEUobHB4fAjM0JS0QdyFTRTYoKS8UP/xAAaAQACAwEBAAAAAAAAAAAAAAACAwEEBQYA/8QAJxEAAgIBBAMAAQQDAAAAAAAAAAECAxEEEiExBTJBQhMiUWEUIzP/2gAMAwEAAhEDEQA/ABX13VpQe7htIjy3LN/iotK1C/u7mdL4rxRgBeFOEEb1LaiOSNZE3DZIyK8t/DqxXGxh/A1jSm+UaaiuwqQkL54wc/OvSfEw68X4isfHdtnkBz9jWDhMh4WBOx2pXIRgOR/4mlWq3rBmt4T4iTlhRl/cC2tDIDvuq+5pRCiRWj3M3xPyzRLhZJSyLrwCG3ky+WIPWqhcTtJOAuc9AKserrKlt9om2WUEIKRWFsJH8Z4Q3NuuK0dOsRyVNQ8vCGWiW9zdyqwy0cfN2OFUUfqs7zMkIkYJnY4Iz7Dn86LaeO1sVhiHdqBsmNz6np/io9MVpJnnkTLNvxtuQPTPy3o2/otL4LUjk/kDJZh4yOZ+dPrOxMOPCSH4GYfUN/mpbezRbpJyvhYZIamn2mFWHCPh6eWKFvISWA2BDFbLvlVJ/SiAFQhRsvF4d/pS+Sbuzwg+Ft+fWpJJ1a0jlX4lIyPShDJ7mZTCykkGPHEPShEuTJEw4iSjdfL95rW+cRzxTN4kkQo/rmgUZoXlViM8s+Y8/vrx4PuroRTRlDtk7A9f3mhdZRLzTlK7NGzcXDzAO+frSbUbsrcqWOyuASKnsbwxyNHIcpjc+YokCxlp9+gn+zzsvED4ZByaiivDqsR6sjA/caSXqKJG3UPnbhOaMsrlnntlk3dCVJ88j9KpzjxlFmLyNZlLRSIDgMrAH1NVT7Lq8E4a3gZWAHiRwQw8+dW0k4IHVq0BxwnGfD+dJjPaFjJUpry8mTu7p24kb4SmOdGazcCJbaKRCyhlyBtkUxvgv25OIDB/zQt9bwX2oNHOWCIuQV8O9GpKUlwFjERF2huxqQRYInUJ0YbfvelaSdwB3W7ZzTZ+K1mItZQYjlSfNdyelV9pGkvAqDLHC/Wr9XWEUre8jW1kuLhyoY4fwlz19FB6VbrGIiJV+zMFQYy2/Mc6k7JaRBeIt0U/l+AKehHPPzq039j3WnymNR/LJPyP+KRZdzhFmuhYyylXc3dvNECSoC8OOmaX2U7S3Srxc8j8hT6axLgyKAGlVkB9fiH50g0yArqbxOcHhLofXn+X30cJ5RE6sNE9teM6iJnyeHI89v391NLN+PTpwPiTO/Q9aEj0/vDPJFgPHH3qADnnc1rolwDdvGx+Jfw/SiymKccDG4/iacVAy8fCxHp+zS29lEiqVbJDcDfLlR9s/BO0MjAq8ZRjjyOCfv8AupXOhtroxucD4WbzPQ1KIFeo8Xi2zjn71pFKQUJ6rj8aLuEEly/iwH3PpzoNou7K5bZcN7jajQDQ+ueBrhm4VAJ8AO+elMPs5t/s8ku0rSAv6bEAVmnQxCUySFTKnJMfDnzqa/bjRDj4ZEyfTP61QsfwtRCCcHb0rUH4fVSK9OMHfyqPiIKY3GSKQGA6mGDxyjocH570uuZZEuO8XcEEHy3p1eqGtrgNy4QQfLFIJLhCqxuSGK8zyHlTIJ9hJ54BxG1xDIyAcEcbAsepIqrgNFOZBs2cr7irZE8luXSIKUl3IP5UmMIS5mtZX4FyWQkfQ5q5TPsq2wyyz9ju0F29zcP9ldrcqJJ3Vdo25Zx610fT9Rtb6Mxl0LEcs9KrP+nmraRY6Td2d8Sl1Mv8tYy5k2wAoA3/AF9DTm07Lw6jpgMwNpdgneJyCh8qXak3kfVJqIungeKxmjU/xbNwcdSo3Uj/AMSRVb1ayVYotTtGwUIEg9Dtn64+tGan2f1nRbh57m6ee15NIHycetCQ/Zo45IC4kjYZUkk4z0/flURjh5Qcp54YZosyi+Qsf4bgq3oD+tK7iD7FqccsY4VLAE+Rxj9+9HaXBJGw4o2AU+EP1X94pjqWm/bLWZU8EqRmRAR8RU7j50aeGJayhNqDGK7SZeQOW9jzH41Dq4LEO24HhceR6VPcOtzpyzqCW4ckAcsc/wAKCkcy2TYOTjgb0/tP0pqEtYBgeNY5A2FIx65Fa6lGI+HgORgKTWaaAzvASAGGR6MOdZcOXzC5UsTj05cqL6R8LKYY7SP+Zg5yzsd29TUM1wbiLu7YPMcgkopIGD58qeRaLp0J4/s4kf8AvlJc/fRZUBCqKBtyA9KotL6WNwpJyh9VrUndcdHzWDljyBqNuYz5ikYDFms36RxtApySBx+g8qHj0r7XF3l2WR33VEOAg6e9Sy6XPNdFZCgg70yE/wBTen3U0xjHmaduUFwQyvtpV5EcQzo69OPYioLuzkVALvuWzngIB8J96sTAkgAE7jlRkWnA8PfLxb5AplTlNlTV6muiGZMW9iLRhfApDIoG/G7nBHUYrrtlEqRjbBO9UCFWt2EkWzJ6dK1vu3+o6ZiOXRjLGD/Pjk2I88Yp1lTzkTodfC2OyXDLtrUCT2zpKnFH1BqpnsnZAGaGWQ9QCc4+VNrLUb/VbYNLDbwwuo8aSGTiB6DYY+dG6fbIb5F4sDGSvTaq+WnhGvhbcsRx6VcHIktyvAvEMLjb1oS3vDaXneupAjbBXHTrtXQ71ltzHKMYBKN7H9cVQe08SpqDsq+CXceWev30T44FJ7uSrXBgttXuoImBgdi8YIIwD0x6H86VOogvGSTIhY92xH9p3U/I0w1+ylEcc5y3DyJ6dedKnuFkkKknhZAjZ8un0NOreUJsjjkEcta3RDjEiPkYPPfp8q2vyWAKDhYDOx545Go7+TvHUvuw6jr+/wDFaXDcLKwHwEg7/OnYEnSnvJSissaqSNwTmh5JpZCQ0jAeQ2rZ/wCWvpmoTsd/Q1lOTZb2o8XAGBUch8B9hW4wNvWtJOTe351BJudyfY1G2wHpW5OGH76VrgtgDntUpNgykorLCdNg4uKZhkA4WmEYy9RwjuY1QDkM4r2O4id/iCt5HateqGyCRxOsvd10pEpTcmgZB3bkcOV570Vc3sEIzLIF96S6j2kt44WNvby3LAbcKEAn3NEz2n3ZW09udXh0McdwWaEvhDGeGRM9P+4ffVt7H366mTOrzFcKUaUfED5VycQXWq3bXOoMoLZUIuyxqOYH3b1aexF4+jahKiJI1oVCwxE5BcnJYc8DGaRZUmso6ijWuKVVjOuz2onhKSE8JGDVY7R6eJ7EvxHvI/xHOoZ9b1u4R1he3tlwQrKhJG+2557e1ILmz1GQkz6tcNxczk88dd/alPTyfJL8lRB7XIyQifTpYsBsLlR+/WufXQVZiTlQpwfT9M1e44ZFjaNZmLAYyRknp+/UVQb61+yzNH3xfJ3OMZH/AN/Cppi02hktRCxLb9JLsoyIw28RUgdc71BcjhhV8fEACD5jIz+/KhYJsxEOcNxZJPnn9aZXEZksgMeJTk+m/wDnNWOgE8l7c/wznzqFjuxIyOEVK26uD51Bk7e1Y5ePA2TkDG+a1kPxD3/GsY+I15Idzt1okeNhlyMc9qLt4iMBh4mP0FawRcCqXA4j9wouAMXJ2q/RRt/dI5ryXkd+a6+ibHiFaT2yzDOADW0jkDIFR4mk2DcI8zVwwkDPDIi8Eqhk6NnlSDtDqCRRpbQgd656en6001m9t9NtWlvpy39sYOOM+VU2K84tQiurhQskpDhcZ4EGdvnQyNfx9LnLdLpFntNMWcRoso2x3hTfAHQ+5HKrJYWUFmhWGMDJyxPMnr+dU/s9qqWghsVy09zd8UuV/pI2IPueVXaE8ZITpt6Cgj/YfkIuEs57J877Cop+7ZSC4yRy61N3O3ExJ/flXnAqjbI9qaYza+CS6uPsrCYKz4GH8BGQflz51VO1lqZZ47u1PHBOMjH9J8qv1xGjLgrk+/KqTq7NpMxV8fZnbiUEbI3+KTOOHlG343UqS/SkVNrZowxcYPEuSfXb9ab2rcayxuu5yPfrj8aKupra8R17sK5jPDjkTzofSyJpWgkGC4HCc8mFQ5ZRtKOGXM/1jzWhieR96Izn5rQrNgexrKLZ6/M+tTwR8UmX96ijwz88ii4xg7dau6enP7mYvk9e4J1Q7Nx4mJPXkPKioUqGNcbmpjJthRV85htsnCoq8T4pXqOosIyLJQTy4zyz6DrU03G48Zz/ANooS9mttPt2vb1gEj+FPM+Q9agZBcrjLKf2isAk0UmoSvNct/EfJ2UdFApXGkk88kzEAqv6UXeXc15M1xcLwvM3Fw9EU7KPpU8FtmCVwRwllHvSpSOs0tW2tJ9gFyJopYrmEhWQrwsf6Tjauodn7o3VhFIQFYjDD161SbO272MpJgqVXiB67Grd2caOCx7lc8MbHAO+ATUxZmeRknHH1D8r0BrRxgVKp8HoeVeYyDmmmCwYqMZNVztrHCmjzScOWG6e9WOd1jDM2cKN/X0pZcWrXiO1wo3BCof6Qa80N08tliZyy3aQMvctsdwSenkfaiwxhuVYHupFYMyscDPQg+R/OgJw1vcT22BxxynhOeW/L7vup/pLJfKiyFfGpAJ5en/yky4OvqamiwG+GwUZYDeh2d5DuTv0pXBrFu6+ImPPMcO1H2l1BLMqpIrk8gtZ/wCnLOMFyc4xg5fwNLVeGNR6b0XGd6EiOwoqNgK04LCwcRfNzm5fyEoCfOpljbGRyoYS8I23NRSu8m7uQP7V2+tGIwbXd7DbsVjHfzD+leQ9z0qj6ybvVNSU3Tho4iD3abKuf3zNWi9kWGBsDCgZwKQSrJbaTcXDA967hyT03GPuxQSZo6JRhJSaF8skLOEz4zJxHfkBsKNlkVUkRfhG658wM0ut40dndVALqTgdMnpRsa7mOXCkDAJ86U4nQq5NtBtkwDO3PPQ/vyNPdHcpckNju5Ace9Va0lxKeIHpkeo/eaeWk4+22+McIbiIK5zsfUe9FEzdVTKc8L6XhATGgwa9c8lB96yJ8Rr7VrKCUAHxNzpyOfmsMFZe+kBb4E5D+4+deyjY9PWp+EKeGoZl4lx65rzAXZxntTC0etXcpjZY3clWIxxeo+daadctFIpw2M7kHz/ZrpGtaPHqtpdWrqA/xQuBur/4rlTuYCY2yGDYYdcjpQtZR0ui1Csjx2h2Q7DIyo9aM0aNFvo2x4gDuD6VNpuj6pqr8Gn2c1wTtlFPCPc8vvq8dnv9L9REyT6ncw2ygbxx/wARz89gPvqsnyatyTg0hUh2Boy2tLy5BNrbTTADJKITj6V0fTuyGk2WMwd+4/rnPF93KnSxrGoVFCqOQUYFN3P4YcPGt+8jjPG6MVYFWBwVIwR7isMhx+tdcv8ASNP1NeG8to3bo+MMPmKput9hJ4A8+mM9ygGfs5wH9gdgfuolJsTb4+cOY8oo12O/UKSQpYJnzY9PzqHWJrZLO6ilYCQgKq+3/wAom4ZoATdgQOH4FjbYRAHLH39aSXJTVLya4mgxExxGCeajr86Gc1Fcljx+hs1FqS4SFultxTcOQwA33p1NAsqcQPi86Dg0+3gYtChjJ54NT/xV3VwQP6SKBWwZr6jxWp3bogAaSOUrICwkyeIcwQatnY3V9PtO9a8tFuFLLmQDdcdPSq2VmZuJYGduLIVcEj6U97PyQ2WoCO+tYik5GeM4ZT09vnRcP1EKVtbUbolwglSVAYs8DE4J8s0SykuTtsMVBmJbtlhHDHkEKQRj0x0onnTIHNaqG2xogkXBzkmo3HOp5QegoOeQBWycKObUZUfBCxXvCBtnma5B2hiibtDemBgymYnmMDOCfxrrUtu1xE3eho4v7AcE/wC4/kK55rejrY9oY3EfDau3eeHkMDcfPbFQ3g1PFtKxpvln0tDGkKCO3RFjAwFQYA+m1TKc8xih5rDDiS3do3HMrzI8iORH31tZ3LSSmGdAsgBZWG6uPNT+IO4pagb7kFcNe8KkbVLwivNh0o9gDkRiMVuEwKgu7+1slL3U8cQ5+JsH6VXtQ7e6XbngtllupDyCLgfv5ULlCHbJUZS6R72y7G2faKAT8CR38a/w5jyPo3mPXpXHbjT7u3u5LWW3dZ42KugUnBrpc3aHtRqKk2diljb42lm8O3u3+Krd2Le5mZtQ1uW9uG+KLT4zKx9C2yiql04z9TQ0d09Omn0Vg2nd/wDMSxxH+0niP0Ga3ggWWTgtLaa6cehx9F3++rZp+g3EzBtP7PRxL0n1GUyN8lGAPvp8vZS5ljC6pqrKn/Rt17tB6YGBSkW/89/Sk2Wj6je3K2jtBaqRlokYA49VXf60Z2y7Padp2hxXluJBMpWE4PhK9SR55/Grvp2gafpAc2EbrxfE8j8IND6umjx6XNHqAtpY4gZe44+EsefU86bXLDKWqm9QsFZ0RhLpVjMCc8BRgz5JKnGccwNxTkcs0hstY066a2gstPWzYF8qr5AB3A99qeruoq3FnK+QplXZyaTctqAjXvJONgO7U+BcdfOjpxxRlRzJqBl4cDkMUwypGreLY8utVbtfA8tk/AhLxnKEeVWjOKgnhEqkMMg1DWRlFjrkpI67gUBqc1rbxGW4nWEjcMWAIPmPWoNQvmRSFkWJOXET4m9h0HrVVv4Lu8lLWSc+c80oBPtnJ+6q12qUOI8s7Kundy2N5e1crxhdP06e6kG3ecBSM+u9KdRvtelUvqGqWWkW/lxjjrWDs3dO2bnVkgB5mHPH/wC7En6YphY9ltFgk7xla7m6u5Ltn3NVnbZPtjdsIdFWVNIeTMUepa5cE/EAUjJ/3HG3tmnNnpevzjFna2Gjw9CkfeSY/wBx/wAVb4YUhXhggSED03+gqO4uoIsiaXjb+zn9wqNqXYLnnpFfTsdZyv3msXtzqMoOSsjlh/68h9Ke2dhaWQC2tnFCijntkUM+pzMeG2hCDzYZP0FaCwvb3+czsvkTgfSvJ54Syew/yYVPqNtCcNOWYf0xjP4bUnu9Wu5AV0+3VCc+NxxN9OVPLfQ4kH8VsnyFMIrOCEYRAPWnRonLsBzgv7OdPoHaLUZHme/ljdhgSSHPB/tXkPlVW1nsn2gsFZ7uHv0D8RuY24lI8yPiB+VdzIAqFyoO+xPQc6aobPpMb2ujgNpALW+tpIJuPDDjBXGKvsZyNuVPde7PWN3BLLBaqlymXBjGMnnuBsfxqvQv4QOW2K9CbzhmZ5X/AGJSJGAPQ1BMKIHKoZfarCOekCk71HMx4OFfiPI+VSPsahbxOMdedEAN7+0Nw7LHwS3DtnikbCJ5Y9aL03svdIgkbupnPNzcOfzovRm0vUYhPY3rsr9VYMM+uRtTeOCa08QYMn98Yxj3H+KyIVP8kd/O35EX/wDCb6P4FK/7ZGP51JHFqURHE7so6EbU8hugcCTAyNjzz60VsRVmOmhL1ZXlfL6iumK8ujgs3B/aBgCibfRgN5Gx6LTkADkK9psdLFdsW7n8B7ezggHgQZ86IrRpFXbr5AZqJpjxcK4B9NzTU4QXADzLsIJxUTygevrmhJbhFIEj+Loo8TfStVFzNvHGIl/6kp4m+S0Dtb4RO0mkmIBZsKo6k4H1oT7Q0uVtIWmJ/r+BB8+ZolbGEEPcM07jfMhyB7DkK1vdRt7OBpZ5UijQeJ3YKo+ZpTT/ACYS/oX32lXF5bsl3qDoWG0duvCg9+p+tVG4srrTZTHcqvCXxGyvxAj8QfegO1H+r2m2XHDpMb30uPjyVjB9+Z+6qXpParXNa1lbrUmY25BVVHhRB/2ioUWnu6QN1LtqcVydGVgVOedRSnao4ZQRkcq9mNWonKWLBBKdtudQuywI8r77bDqT0FTDG7MQFA60DxNeXIk//KM/w1/OiFY+lS7FzSw9oIlhleMOwDBGI4hnr519BaYSU3J2fHyrKyqf5s7izo1YAfaAB8Mox6bUbZkmPf0rKymU+wmXqEVpOcRnFZWVYfQpEE2yxgbZO/rQ2qMY7AmMlTn+k4rKyqsxkezbSURbZWVVBYZYgc6OfpWVlHX6np+wLdkjGDXz5/rBczv2klgeeVoUQFYy5Kr7DlWVlKXuhkeimaNGj34V0VgCNiM1fIEVQoVQB6CsrKLUfDR0H/OZa7L+QlTScjWVlPh0jgr/AGYHe/8ALN717ZgC3OBjasrKMQ+j/9k="/>
          <p:cNvSpPr>
            <a:spLocks noChangeAspect="1" noChangeArrowheads="1"/>
          </p:cNvSpPr>
          <p:nvPr/>
        </p:nvSpPr>
        <p:spPr bwMode="auto">
          <a:xfrm>
            <a:off x="155575" y="-715963"/>
            <a:ext cx="1114425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35846" name="AutoShape 6" descr="data:image/jpeg;base64,/9j/4AAQSkZJRgABAQAAAQABAAD/2wBDAAkGBwgHBgkIBwgKCgkLDRYPDQwMDRsUFRAWIB0iIiAdHx8kKDQsJCYxJx8fLT0tMTU3Ojo6Iys/RD84QzQ5Ojf/2wBDAQoKCg0MDRoPDxo3JR8lNzc3Nzc3Nzc3Nzc3Nzc3Nzc3Nzc3Nzc3Nzc3Nzc3Nzc3Nzc3Nzc3Nzc3Nzc3Nzc3Nzf/wAARCADCAJADASIAAhEBAxEB/8QAHAAAAgIDAQEAAAAAAAAAAAAABAUDBgACBwEI/8QAPBAAAgEDAgMGAwYFAgcBAAAAAQIDAAQRBSESMUEGEyJRYXEygZEUobHB4fAjM0JS0QdyFTRTYoKS8UP/xAAaAQACAwEBAAAAAAAAAAAAAAACAwEEBQYA/8QAJxEAAgIBBAMAAQQDAAAAAAAAAAECAxEEEiExBTJBQhMiUWEUIzP/2gAMAwEAAhEDEQA/ABX13VpQe7htIjy3LN/iotK1C/u7mdL4rxRgBeFOEEb1LaiOSNZE3DZIyK8t/DqxXGxh/A1jSm+UaaiuwqQkL54wc/OvSfEw68X4isfHdtnkBz9jWDhMh4WBOx2pXIRgOR/4mlWq3rBmt4T4iTlhRl/cC2tDIDvuq+5pRCiRWj3M3xPyzRLhZJSyLrwCG3ky+WIPWqhcTtJOAuc9AKserrKlt9om2WUEIKRWFsJH8Z4Q3NuuK0dOsRyVNQ8vCGWiW9zdyqwy0cfN2OFUUfqs7zMkIkYJnY4Iz7Dn86LaeO1sVhiHdqBsmNz6np/io9MVpJnnkTLNvxtuQPTPy3o2/otL4LUjk/kDJZh4yOZ+dPrOxMOPCSH4GYfUN/mpbezRbpJyvhYZIamn2mFWHCPh6eWKFvISWA2BDFbLvlVJ/SiAFQhRsvF4d/pS+Sbuzwg+Ft+fWpJJ1a0jlX4lIyPShDJ7mZTCykkGPHEPShEuTJEw4iSjdfL95rW+cRzxTN4kkQo/rmgUZoXlViM8s+Y8/vrx4PuroRTRlDtk7A9f3mhdZRLzTlK7NGzcXDzAO+frSbUbsrcqWOyuASKnsbwxyNHIcpjc+YokCxlp9+gn+zzsvED4ZByaiivDqsR6sjA/caSXqKJG3UPnbhOaMsrlnntlk3dCVJ88j9KpzjxlFmLyNZlLRSIDgMrAH1NVT7Lq8E4a3gZWAHiRwQw8+dW0k4IHVq0BxwnGfD+dJjPaFjJUpry8mTu7p24kb4SmOdGazcCJbaKRCyhlyBtkUxvgv25OIDB/zQt9bwX2oNHOWCIuQV8O9GpKUlwFjERF2huxqQRYInUJ0YbfvelaSdwB3W7ZzTZ+K1mItZQYjlSfNdyelV9pGkvAqDLHC/Wr9XWEUre8jW1kuLhyoY4fwlz19FB6VbrGIiJV+zMFQYy2/Mc6k7JaRBeIt0U/l+AKehHPPzq039j3WnymNR/LJPyP+KRZdzhFmuhYyylXc3dvNECSoC8OOmaX2U7S3Srxc8j8hT6axLgyKAGlVkB9fiH50g0yArqbxOcHhLofXn+X30cJ5RE6sNE9teM6iJnyeHI89v391NLN+PTpwPiTO/Q9aEj0/vDPJFgPHH3qADnnc1rolwDdvGx+Jfw/SiymKccDG4/iacVAy8fCxHp+zS29lEiqVbJDcDfLlR9s/BO0MjAq8ZRjjyOCfv8AupXOhtroxucD4WbzPQ1KIFeo8Xi2zjn71pFKQUJ6rj8aLuEEly/iwH3PpzoNou7K5bZcN7jajQDQ+ueBrhm4VAJ8AO+elMPs5t/s8ku0rSAv6bEAVmnQxCUySFTKnJMfDnzqa/bjRDj4ZEyfTP61QsfwtRCCcHb0rUH4fVSK9OMHfyqPiIKY3GSKQGA6mGDxyjocH570uuZZEuO8XcEEHy3p1eqGtrgNy4QQfLFIJLhCqxuSGK8zyHlTIJ9hJ54BxG1xDIyAcEcbAsepIqrgNFOZBs2cr7irZE8luXSIKUl3IP5UmMIS5mtZX4FyWQkfQ5q5TPsq2wyyz9ju0F29zcP9ldrcqJJ3Vdo25Zx610fT9Rtb6Mxl0LEcs9KrP+nmraRY6Td2d8Sl1Mv8tYy5k2wAoA3/AF9DTm07Lw6jpgMwNpdgneJyCh8qXak3kfVJqIungeKxmjU/xbNwcdSo3Uj/AMSRVb1ayVYotTtGwUIEg9Dtn64+tGan2f1nRbh57m6ee15NIHycetCQ/Zo45IC4kjYZUkk4z0/flURjh5Qcp54YZosyi+Qsf4bgq3oD+tK7iD7FqccsY4VLAE+Rxj9+9HaXBJGw4o2AU+EP1X94pjqWm/bLWZU8EqRmRAR8RU7j50aeGJayhNqDGK7SZeQOW9jzH41Dq4LEO24HhceR6VPcOtzpyzqCW4ckAcsc/wAKCkcy2TYOTjgb0/tP0pqEtYBgeNY5A2FIx65Fa6lGI+HgORgKTWaaAzvASAGGR6MOdZcOXzC5UsTj05cqL6R8LKYY7SP+Zg5yzsd29TUM1wbiLu7YPMcgkopIGD58qeRaLp0J4/s4kf8AvlJc/fRZUBCqKBtyA9KotL6WNwpJyh9VrUndcdHzWDljyBqNuYz5ikYDFms36RxtApySBx+g8qHj0r7XF3l2WR33VEOAg6e9Sy6XPNdFZCgg70yE/wBTen3U0xjHmaduUFwQyvtpV5EcQzo69OPYioLuzkVALvuWzngIB8J96sTAkgAE7jlRkWnA8PfLxb5AplTlNlTV6muiGZMW9iLRhfApDIoG/G7nBHUYrrtlEqRjbBO9UCFWt2EkWzJ6dK1vu3+o6ZiOXRjLGD/Pjk2I88Yp1lTzkTodfC2OyXDLtrUCT2zpKnFH1BqpnsnZAGaGWQ9QCc4+VNrLUb/VbYNLDbwwuo8aSGTiB6DYY+dG6fbIb5F4sDGSvTaq+WnhGvhbcsRx6VcHIktyvAvEMLjb1oS3vDaXneupAjbBXHTrtXQ71ltzHKMYBKN7H9cVQe08SpqDsq+CXceWev30T44FJ7uSrXBgttXuoImBgdi8YIIwD0x6H86VOogvGSTIhY92xH9p3U/I0w1+ylEcc5y3DyJ6dedKnuFkkKknhZAjZ8un0NOreUJsjjkEcta3RDjEiPkYPPfp8q2vyWAKDhYDOx545Go7+TvHUvuw6jr+/wDFaXDcLKwHwEg7/OnYEnSnvJSissaqSNwTmh5JpZCQ0jAeQ2rZ/wCWvpmoTsd/Q1lOTZb2o8XAGBUch8B9hW4wNvWtJOTe351BJudyfY1G2wHpW5OGH76VrgtgDntUpNgykorLCdNg4uKZhkA4WmEYy9RwjuY1QDkM4r2O4id/iCt5HateqGyCRxOsvd10pEpTcmgZB3bkcOV570Vc3sEIzLIF96S6j2kt44WNvby3LAbcKEAn3NEz2n3ZW09udXh0McdwWaEvhDGeGRM9P+4ffVt7H366mTOrzFcKUaUfED5VycQXWq3bXOoMoLZUIuyxqOYH3b1aexF4+jahKiJI1oVCwxE5BcnJYc8DGaRZUmso6ijWuKVVjOuz2onhKSE8JGDVY7R6eJ7EvxHvI/xHOoZ9b1u4R1he3tlwQrKhJG+2557e1ILmz1GQkz6tcNxczk88dd/alPTyfJL8lRB7XIyQifTpYsBsLlR+/WufXQVZiTlQpwfT9M1e44ZFjaNZmLAYyRknp+/UVQb61+yzNH3xfJ3OMZH/AN/Cppi02hktRCxLb9JLsoyIw28RUgdc71BcjhhV8fEACD5jIz+/KhYJsxEOcNxZJPnn9aZXEZksgMeJTk+m/wDnNWOgE8l7c/wznzqFjuxIyOEVK26uD51Bk7e1Y5ePA2TkDG+a1kPxD3/GsY+I15Idzt1okeNhlyMc9qLt4iMBh4mP0FawRcCqXA4j9wouAMXJ2q/RRt/dI5ryXkd+a6+ibHiFaT2yzDOADW0jkDIFR4mk2DcI8zVwwkDPDIi8Eqhk6NnlSDtDqCRRpbQgd656en6001m9t9NtWlvpy39sYOOM+VU2K84tQiurhQskpDhcZ4EGdvnQyNfx9LnLdLpFntNMWcRoso2x3hTfAHQ+5HKrJYWUFmhWGMDJyxPMnr+dU/s9qqWghsVy09zd8UuV/pI2IPueVXaE8ZITpt6Cgj/YfkIuEs57J877Cop+7ZSC4yRy61N3O3ExJ/flXnAqjbI9qaYza+CS6uPsrCYKz4GH8BGQflz51VO1lqZZ47u1PHBOMjH9J8qv1xGjLgrk+/KqTq7NpMxV8fZnbiUEbI3+KTOOHlG343UqS/SkVNrZowxcYPEuSfXb9ab2rcayxuu5yPfrj8aKupra8R17sK5jPDjkTzofSyJpWgkGC4HCc8mFQ5ZRtKOGXM/1jzWhieR96Izn5rQrNgexrKLZ6/M+tTwR8UmX96ijwz88ii4xg7dau6enP7mYvk9e4J1Q7Nx4mJPXkPKioUqGNcbmpjJthRV85htsnCoq8T4pXqOosIyLJQTy4zyz6DrU03G48Zz/ANooS9mttPt2vb1gEj+FPM+Q9agZBcrjLKf2isAk0UmoSvNct/EfJ2UdFApXGkk88kzEAqv6UXeXc15M1xcLwvM3Fw9EU7KPpU8FtmCVwRwllHvSpSOs0tW2tJ9gFyJopYrmEhWQrwsf6Tjauodn7o3VhFIQFYjDD161SbO272MpJgqVXiB67Grd2caOCx7lc8MbHAO+ATUxZmeRknHH1D8r0BrRxgVKp8HoeVeYyDmmmCwYqMZNVztrHCmjzScOWG6e9WOd1jDM2cKN/X0pZcWrXiO1wo3BCof6Qa80N08tliZyy3aQMvctsdwSenkfaiwxhuVYHupFYMyscDPQg+R/OgJw1vcT22BxxynhOeW/L7vup/pLJfKiyFfGpAJ5en/yky4OvqamiwG+GwUZYDeh2d5DuTv0pXBrFu6+ImPPMcO1H2l1BLMqpIrk8gtZ/wCnLOMFyc4xg5fwNLVeGNR6b0XGd6EiOwoqNgK04LCwcRfNzm5fyEoCfOpljbGRyoYS8I23NRSu8m7uQP7V2+tGIwbXd7DbsVjHfzD+leQ9z0qj6ybvVNSU3Tho4iD3abKuf3zNWi9kWGBsDCgZwKQSrJbaTcXDA967hyT03GPuxQSZo6JRhJSaF8skLOEz4zJxHfkBsKNlkVUkRfhG658wM0ut40dndVALqTgdMnpRsa7mOXCkDAJ86U4nQq5NtBtkwDO3PPQ/vyNPdHcpckNju5Ace9Va0lxKeIHpkeo/eaeWk4+22+McIbiIK5zsfUe9FEzdVTKc8L6XhATGgwa9c8lB96yJ8Rr7VrKCUAHxNzpyOfmsMFZe+kBb4E5D+4+deyjY9PWp+EKeGoZl4lx65rzAXZxntTC0etXcpjZY3clWIxxeo+daadctFIpw2M7kHz/ZrpGtaPHqtpdWrqA/xQuBur/4rlTuYCY2yGDYYdcjpQtZR0ui1Csjx2h2Q7DIyo9aM0aNFvo2x4gDuD6VNpuj6pqr8Gn2c1wTtlFPCPc8vvq8dnv9L9REyT6ncw2ygbxx/wARz89gPvqsnyatyTg0hUh2Boy2tLy5BNrbTTADJKITj6V0fTuyGk2WMwd+4/rnPF93KnSxrGoVFCqOQUYFN3P4YcPGt+8jjPG6MVYFWBwVIwR7isMhx+tdcv8ASNP1NeG8to3bo+MMPmKput9hJ4A8+mM9ygGfs5wH9gdgfuolJsTb4+cOY8oo12O/UKSQpYJnzY9PzqHWJrZLO6ilYCQgKq+3/wAom4ZoATdgQOH4FjbYRAHLH39aSXJTVLya4mgxExxGCeajr86Gc1Fcljx+hs1FqS4SFultxTcOQwA33p1NAsqcQPi86Dg0+3gYtChjJ54NT/xV3VwQP6SKBWwZr6jxWp3bogAaSOUrICwkyeIcwQatnY3V9PtO9a8tFuFLLmQDdcdPSq2VmZuJYGduLIVcEj6U97PyQ2WoCO+tYik5GeM4ZT09vnRcP1EKVtbUbolwglSVAYs8DE4J8s0SykuTtsMVBmJbtlhHDHkEKQRj0x0onnTIHNaqG2xogkXBzkmo3HOp5QegoOeQBWycKObUZUfBCxXvCBtnma5B2hiibtDemBgymYnmMDOCfxrrUtu1xE3eho4v7AcE/wC4/kK55rejrY9oY3EfDau3eeHkMDcfPbFQ3g1PFtKxpvln0tDGkKCO3RFjAwFQYA+m1TKc8xih5rDDiS3do3HMrzI8iORH31tZ3LSSmGdAsgBZWG6uPNT+IO4pagb7kFcNe8KkbVLwivNh0o9gDkRiMVuEwKgu7+1slL3U8cQ5+JsH6VXtQ7e6XbngtllupDyCLgfv5ULlCHbJUZS6R72y7G2faKAT8CR38a/w5jyPo3mPXpXHbjT7u3u5LWW3dZ42KugUnBrpc3aHtRqKk2diljb42lm8O3u3+Krd2Le5mZtQ1uW9uG+KLT4zKx9C2yiql04z9TQ0d09Omn0Vg2nd/wDMSxxH+0niP0Ga3ggWWTgtLaa6cehx9F3++rZp+g3EzBtP7PRxL0n1GUyN8lGAPvp8vZS5ljC6pqrKn/Rt17tB6YGBSkW/89/Sk2Wj6je3K2jtBaqRlokYA49VXf60Z2y7Padp2hxXluJBMpWE4PhK9SR55/Grvp2gafpAc2EbrxfE8j8IND6umjx6XNHqAtpY4gZe44+EsefU86bXLDKWqm9QsFZ0RhLpVjMCc8BRgz5JKnGccwNxTkcs0hstY066a2gstPWzYF8qr5AB3A99qeruoq3FnK+QplXZyaTctqAjXvJONgO7U+BcdfOjpxxRlRzJqBl4cDkMUwypGreLY8utVbtfA8tk/AhLxnKEeVWjOKgnhEqkMMg1DWRlFjrkpI67gUBqc1rbxGW4nWEjcMWAIPmPWoNQvmRSFkWJOXET4m9h0HrVVv4Lu8lLWSc+c80oBPtnJ+6q12qUOI8s7Kundy2N5e1crxhdP06e6kG3ecBSM+u9KdRvtelUvqGqWWkW/lxjjrWDs3dO2bnVkgB5mHPH/wC7En6YphY9ltFgk7xla7m6u5Ltn3NVnbZPtjdsIdFWVNIeTMUepa5cE/EAUjJ/3HG3tmnNnpevzjFna2Gjw9CkfeSY/wBx/wAVb4YUhXhggSED03+gqO4uoIsiaXjb+zn9wqNqXYLnnpFfTsdZyv3msXtzqMoOSsjlh/68h9Ke2dhaWQC2tnFCijntkUM+pzMeG2hCDzYZP0FaCwvb3+czsvkTgfSvJ54Syew/yYVPqNtCcNOWYf0xjP4bUnu9Wu5AV0+3VCc+NxxN9OVPLfQ4kH8VsnyFMIrOCEYRAPWnRonLsBzgv7OdPoHaLUZHme/ljdhgSSHPB/tXkPlVW1nsn2gsFZ7uHv0D8RuY24lI8yPiB+VdzIAqFyoO+xPQc6aobPpMb2ujgNpALW+tpIJuPDDjBXGKvsZyNuVPde7PWN3BLLBaqlymXBjGMnnuBsfxqvQv4QOW2K9CbzhmZ5X/AGJSJGAPQ1BMKIHKoZfarCOekCk71HMx4OFfiPI+VSPsahbxOMdedEAN7+0Nw7LHwS3DtnikbCJ5Y9aL03svdIgkbupnPNzcOfzovRm0vUYhPY3rsr9VYMM+uRtTeOCa08QYMn98Yxj3H+KyIVP8kd/O35EX/wDCb6P4FK/7ZGP51JHFqURHE7so6EbU8hugcCTAyNjzz60VsRVmOmhL1ZXlfL6iumK8ujgs3B/aBgCibfRgN5Gx6LTkADkK9psdLFdsW7n8B7ezggHgQZ86IrRpFXbr5AZqJpjxcK4B9NzTU4QXADzLsIJxUTygevrmhJbhFIEj+Loo8TfStVFzNvHGIl/6kp4m+S0Dtb4RO0mkmIBZsKo6k4H1oT7Q0uVtIWmJ/r+BB8+ZolbGEEPcM07jfMhyB7DkK1vdRt7OBpZ5UijQeJ3YKo+ZpTT/ACYS/oX32lXF5bsl3qDoWG0duvCg9+p+tVG4srrTZTHcqvCXxGyvxAj8QfegO1H+r2m2XHDpMb30uPjyVjB9+Z+6qXpParXNa1lbrUmY25BVVHhRB/2ioUWnu6QN1LtqcVydGVgVOedRSnao4ZQRkcq9mNWonKWLBBKdtudQuywI8r77bDqT0FTDG7MQFA60DxNeXIk//KM/w1/OiFY+lS7FzSw9oIlhleMOwDBGI4hnr519BaYSU3J2fHyrKyqf5s7izo1YAfaAB8Mox6bUbZkmPf0rKymU+wmXqEVpOcRnFZWVYfQpEE2yxgbZO/rQ2qMY7AmMlTn+k4rKyqsxkezbSURbZWVVBYZYgc6OfpWVlHX6np+wLdkjGDXz5/rBczv2klgeeVoUQFYy5Kr7DlWVlKXuhkeimaNGj34V0VgCNiM1fIEVQoVQB6CsrKLUfDR0H/OZa7L+QlTScjWVlPh0jgr/AGYHe/8ALN717ZgC3OBjasrKMQ+j/9k="/>
          <p:cNvSpPr>
            <a:spLocks noChangeAspect="1" noChangeArrowheads="1"/>
          </p:cNvSpPr>
          <p:nvPr/>
        </p:nvSpPr>
        <p:spPr bwMode="auto">
          <a:xfrm>
            <a:off x="155575" y="-715963"/>
            <a:ext cx="1114425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35848" name="Picture 8" descr="http://t1.gstatic.com/images?q=tbn:ANd9GcShvbC9AmCoZMqUvcPMmwXuAv1Bt1tbAevnX7EGjysQpyXyBbE&amp;t=1&amp;usg=__itayrzgMgaynfe2DxPdJlGTQKZU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428736"/>
            <a:ext cx="2143140" cy="248602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214422"/>
            <a:ext cx="5072098" cy="464347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s-ES" sz="3600" b="1" dirty="0" smtClean="0">
              <a:solidFill>
                <a:srgbClr val="FFFF66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3600" b="1" dirty="0" smtClean="0"/>
              <a:t>Regular su propio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3600" b="1" dirty="0" smtClean="0"/>
              <a:t>aprendizaje en función de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3600" b="1" dirty="0" smtClean="0"/>
              <a:t>una determinada meta,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3600" b="1" dirty="0" smtClean="0"/>
              <a:t>condiciones y contexto.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3600" b="1" dirty="0" smtClean="0"/>
              <a:t>Cada vez más </a:t>
            </a:r>
            <a:r>
              <a:rPr lang="es-ES" sz="3600" b="1" dirty="0" err="1" smtClean="0"/>
              <a:t>conciente</a:t>
            </a:r>
            <a:endParaRPr lang="es-ES" sz="3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3600" b="1" dirty="0" smtClean="0"/>
              <a:t>de su proceso de cognición: </a:t>
            </a:r>
            <a:r>
              <a:rPr lang="es-ES" sz="4800" b="1" dirty="0" err="1" smtClean="0"/>
              <a:t>metacognición</a:t>
            </a:r>
            <a:endParaRPr lang="es-ES" sz="3600" b="1" dirty="0" smtClean="0"/>
          </a:p>
          <a:p>
            <a:pPr eaLnBrk="1" hangingPunct="1">
              <a:lnSpc>
                <a:spcPct val="90000"/>
              </a:lnSpc>
            </a:pPr>
            <a:endParaRPr lang="es-ES" sz="3600" dirty="0" smtClean="0">
              <a:solidFill>
                <a:schemeClr val="accent2"/>
              </a:solidFill>
            </a:endParaRPr>
          </a:p>
        </p:txBody>
      </p:sp>
      <p:pic>
        <p:nvPicPr>
          <p:cNvPr id="36866" name="Picture 2" descr="http://t2.gstatic.com/images?q=tbn:ANd9GcSTUZAaP1Rl8PXOnLsbZ-4Om-OwfDP3LMyd0qRSwO2SpdEXhEI&amp;t=1&amp;usg=__Oz7YwJR24dUysR92tEDyifEm-QM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00174"/>
            <a:ext cx="3286148" cy="245745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35975" cy="1417638"/>
          </a:xfrm>
          <a:solidFill>
            <a:srgbClr val="FFFF66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b="1" dirty="0" smtClean="0">
                <a:solidFill>
                  <a:srgbClr val="000099"/>
                </a:solidFill>
                <a:latin typeface="Comic Sans MS" pitchFamily="66" charset="0"/>
              </a:rPr>
              <a:t>El trabajo autónomo y calidad </a:t>
            </a:r>
            <a:r>
              <a:rPr lang="es-ES" b="1" dirty="0" smtClean="0">
                <a:solidFill>
                  <a:srgbClr val="000099"/>
                </a:solidFill>
                <a:latin typeface="Comic Sans MS" pitchFamily="66" charset="0"/>
              </a:rPr>
              <a:t>educativa</a:t>
            </a:r>
            <a:endParaRPr lang="es-ES" b="1" dirty="0" smtClean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5508625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s-ES" sz="2800" dirty="0" smtClean="0"/>
          </a:p>
          <a:p>
            <a:pPr eaLnBrk="1" hangingPunct="1">
              <a:buFontTx/>
              <a:buNone/>
            </a:pPr>
            <a:r>
              <a:rPr lang="es-ES" sz="4000" b="1" dirty="0" smtClean="0">
                <a:latin typeface="Comic Sans MS" pitchFamily="66" charset="0"/>
              </a:rPr>
              <a:t>El docente es un</a:t>
            </a:r>
          </a:p>
          <a:p>
            <a:pPr eaLnBrk="1" hangingPunct="1">
              <a:buFontTx/>
              <a:buNone/>
            </a:pPr>
            <a:r>
              <a:rPr lang="es-ES" sz="4000" b="1" dirty="0" smtClean="0">
                <a:latin typeface="Comic Sans MS" pitchFamily="66" charset="0"/>
              </a:rPr>
              <a:t>guía del proceso </a:t>
            </a:r>
          </a:p>
          <a:p>
            <a:pPr eaLnBrk="1" hangingPunct="1">
              <a:buFontTx/>
              <a:buNone/>
            </a:pPr>
            <a:r>
              <a:rPr lang="es-ES" sz="4000" b="1" dirty="0" smtClean="0">
                <a:latin typeface="Comic Sans MS" pitchFamily="66" charset="0"/>
              </a:rPr>
              <a:t>de aprender del</a:t>
            </a:r>
          </a:p>
          <a:p>
            <a:pPr eaLnBrk="1" hangingPunct="1">
              <a:buFontTx/>
              <a:buNone/>
            </a:pPr>
            <a:r>
              <a:rPr lang="es-ES" sz="4000" b="1" dirty="0" smtClean="0">
                <a:latin typeface="Comic Sans MS" pitchFamily="66" charset="0"/>
              </a:rPr>
              <a:t>Alumno.( Mediación)</a:t>
            </a:r>
          </a:p>
          <a:p>
            <a:pPr eaLnBrk="1" hangingPunct="1"/>
            <a:endParaRPr lang="es-ES" sz="4000" b="1" dirty="0" smtClean="0">
              <a:latin typeface="Comic Sans MS" pitchFamily="66" charset="0"/>
            </a:endParaRPr>
          </a:p>
        </p:txBody>
      </p:sp>
      <p:pic>
        <p:nvPicPr>
          <p:cNvPr id="30722" name="Picture 2" descr="http://t0.gstatic.com/images?q=tbn:ANd9GcTKepZykGKbJPkvU5pyNq8udRVQhz117dnME1yNG3RfvtaqT-I&amp;t=1&amp;usg=__82Hqxm-67lUDT6L9dAOJyEazOTU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143116"/>
            <a:ext cx="3429024" cy="281863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85852" y="214290"/>
            <a:ext cx="4786346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       </a:t>
            </a:r>
            <a:r>
              <a:rPr lang="es-ES" sz="2800" b="1" dirty="0" smtClean="0"/>
              <a:t>“EL HOMBRE, LA SERPIENTE Y LA RANA</a:t>
            </a:r>
            <a:r>
              <a:rPr lang="es-ES" sz="2800" b="1" dirty="0" smtClean="0"/>
              <a:t>”</a:t>
            </a:r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142844" y="1357298"/>
            <a:ext cx="6500858" cy="53245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“Un pescador dominguero estaba mirando por la borda de su barca, y vio una serpiente que llevaba una rana entre los dientes. Al pescador le dio pena la rana y alargó la mano, libró a la rana de las mandíbulas de la serpiente sin hacerle daño a esta, y la dejó en libertad.</a:t>
            </a:r>
          </a:p>
          <a:p>
            <a:pPr algn="just"/>
            <a:endParaRPr lang="es-ES" sz="2000" b="1" dirty="0" smtClean="0"/>
          </a:p>
          <a:p>
            <a:pPr algn="just"/>
            <a:r>
              <a:rPr lang="es-ES" sz="2000" b="1" dirty="0" smtClean="0"/>
              <a:t>Pero entonces le dio lástima la serpiente, que también tendría hambre, y como no llevaba nada de comer, sacó una botella de aguardiente y derramó unas gotas en la boca de la serpiente. Esta se largó muy satisfecha, la rana también estaba contenta y el hombre quedó muy satisfecho de sus buenas acciones.</a:t>
            </a:r>
            <a:endParaRPr lang="es-PE" sz="2000" b="1" dirty="0" smtClean="0"/>
          </a:p>
          <a:p>
            <a:pPr algn="just"/>
            <a:endParaRPr lang="es-ES" sz="2000" b="1" dirty="0" smtClean="0"/>
          </a:p>
          <a:p>
            <a:pPr algn="just"/>
            <a:r>
              <a:rPr lang="es-ES" sz="2000" b="1" dirty="0" smtClean="0"/>
              <a:t>Pero al rato, cuando más tranquilo estaba, oyó golpes en el costado de su barca y se asomó otra vez a mirar , y cuál no sería su asombro al ver que era la misma serpiente....con dos ranas entre los dientes”·</a:t>
            </a:r>
            <a:endParaRPr lang="es-PE" sz="2000" b="1" dirty="0"/>
          </a:p>
        </p:txBody>
      </p:sp>
      <p:pic>
        <p:nvPicPr>
          <p:cNvPr id="1026" name="Picture 2" descr="http://t2.gstatic.com/images?q=tbn:ANd9GcSF5a7IfwziOpZKoc1o6It3vvUUuq4ESoc2Gy0RzRZpCbSHvuU&amp;t=1&amp;usg=__VM72R46WEM0_zEBSvpgOhKDcC-I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14290"/>
            <a:ext cx="2571735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85918" y="214290"/>
            <a:ext cx="5643602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PROBLEMATICAS EN EL AMBITO EDUCATIVO</a:t>
            </a:r>
            <a:endParaRPr lang="es-PE" sz="3200" b="1" dirty="0"/>
          </a:p>
        </p:txBody>
      </p:sp>
      <p:pic>
        <p:nvPicPr>
          <p:cNvPr id="3074" name="Picture 2" descr="http://t3.gstatic.com/images?q=tbn:ANd9GcTOHDttK8fzfORdz983HHohBNjI7D-QrWmW9_WB7KdQU9Di9_Q&amp;t=1&amp;usg=__BUtRl7vJTn-LcA14rtn-lI9lwW0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428737"/>
            <a:ext cx="3053463" cy="2428892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 rot="20213989">
            <a:off x="206613" y="1462286"/>
            <a:ext cx="2450351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ES" sz="2400" b="1" dirty="0" smtClean="0"/>
              <a:t>Contextualización</a:t>
            </a:r>
            <a:endParaRPr lang="es-ES" sz="2400" b="1" dirty="0"/>
          </a:p>
        </p:txBody>
      </p:sp>
      <p:pic>
        <p:nvPicPr>
          <p:cNvPr id="3076" name="Picture 4" descr="http://t3.gstatic.com/images?q=tbn:ANd9GcTNrCbfmvMOjbo9LmdUz48HYPpzckt-7ISKUPIxXc7BBKsK0Xc&amp;t=1&amp;usg=__hop8-RafSobeTqWPYUVTpZglhJ4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3357562"/>
            <a:ext cx="2714612" cy="2571768"/>
          </a:xfrm>
          <a:prstGeom prst="rect">
            <a:avLst/>
          </a:prstGeom>
          <a:noFill/>
        </p:spPr>
      </p:pic>
      <p:pic>
        <p:nvPicPr>
          <p:cNvPr id="3078" name="Picture 6" descr="http://t3.gstatic.com/images?q=tbn:ANd9GcSgq8ktA06wPNwWoyTjq3JLSgKy2ccs5VjRxBp7mkd_4xuTgt4&amp;t=1&amp;usg=__HCRVM2mPeKZsHUaVBgWyvrul5F0=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571744"/>
            <a:ext cx="2761439" cy="2500330"/>
          </a:xfrm>
          <a:prstGeom prst="rect">
            <a:avLst/>
          </a:prstGeom>
          <a:noFill/>
        </p:spPr>
      </p:pic>
      <p:pic>
        <p:nvPicPr>
          <p:cNvPr id="3080" name="Picture 8" descr="http://t0.gstatic.com/images?q=tbn:ANd9GcRK-ZAG91l25XoYgSlG5PMwwq6ZIF3fvnHlSAT5BwRUfwPtVC8&amp;t=1&amp;usg=__wHT-KLAjixOvg3pTcfpeQ0HPBLc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4143380"/>
            <a:ext cx="2857520" cy="2324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ttp://t2.gstatic.com/images?q=tbn:RrqaZ7sCSq8scM:http://radiouniversidad.files.wordpress.com/2009/08/droga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071546"/>
            <a:ext cx="1909770" cy="277785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2500298" y="357166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Contextualización</a:t>
            </a:r>
            <a:endParaRPr lang="es-ES" sz="3600" b="1" dirty="0"/>
          </a:p>
        </p:txBody>
      </p:sp>
      <p:pic>
        <p:nvPicPr>
          <p:cNvPr id="63492" name="Picture 4" descr="http://t3.gstatic.com/images?q=tbn:8WKfwA5kZzAG9M:http://blogs.ideal.es/blogfiles/pateandoelmundo/mara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1285860"/>
            <a:ext cx="3107550" cy="2071703"/>
          </a:xfrm>
          <a:prstGeom prst="rect">
            <a:avLst/>
          </a:prstGeom>
          <a:noFill/>
        </p:spPr>
      </p:pic>
      <p:pic>
        <p:nvPicPr>
          <p:cNvPr id="63496" name="Picture 8" descr="Ver imagen en tamaño completo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72264" y="785794"/>
            <a:ext cx="1928826" cy="2911435"/>
          </a:xfrm>
          <a:prstGeom prst="rect">
            <a:avLst/>
          </a:prstGeom>
          <a:noFill/>
        </p:spPr>
      </p:pic>
      <p:pic>
        <p:nvPicPr>
          <p:cNvPr id="63498" name="Picture 10" descr="http://t0.gstatic.com/images?q=tbn:oD2EN7WtSFnY_M:http://despabilar.files.wordpress.com/2008/10/violencia-familiar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2066" y="3929066"/>
            <a:ext cx="2000264" cy="2392070"/>
          </a:xfrm>
          <a:prstGeom prst="rect">
            <a:avLst/>
          </a:prstGeom>
          <a:noFill/>
        </p:spPr>
      </p:pic>
      <p:pic>
        <p:nvPicPr>
          <p:cNvPr id="63500" name="Picture 12" descr="http://t3.gstatic.com/images?q=tbn:kiBvrPE6LN8haM:http://4.bp.blogspot.com/_cRWJSpXEV10/ScrcNgAtNHI/AAAAAAAAAAw/rzuXY_fBMtA/s320/bullying10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00166" y="4071942"/>
            <a:ext cx="2823354" cy="2239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t2.gstatic.com/images?q=tbn:qtVC-dEEPVAFeM:http://luisramirez.cl/blog/wp-content/uploads/2007/05/tics-escuel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571612"/>
            <a:ext cx="4286280" cy="488159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857356" y="428604"/>
            <a:ext cx="500066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Nuevos Desafíos</a:t>
            </a:r>
            <a:endParaRPr lang="es-E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57356" y="428604"/>
            <a:ext cx="5672194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ES_tradnl" sz="2400" b="1" dirty="0" smtClean="0">
                <a:latin typeface="Arial" charset="0"/>
                <a:cs typeface="Times New Roman" pitchFamily="18" charset="0"/>
              </a:rPr>
              <a:t>¿QUÉ ES INNOVACION EDUCATIVA?</a:t>
            </a:r>
            <a:r>
              <a:rPr lang="es-ES" sz="2400" b="1" dirty="0" smtClean="0">
                <a:latin typeface="Arial" charset="0"/>
                <a:cs typeface="Times New Roman" pitchFamily="18" charset="0"/>
              </a:rPr>
              <a:t> </a:t>
            </a:r>
            <a:endParaRPr lang="es-ES" sz="2400" dirty="0"/>
          </a:p>
        </p:txBody>
      </p:sp>
      <p:sp>
        <p:nvSpPr>
          <p:cNvPr id="4" name="3 Rectángulo"/>
          <p:cNvSpPr/>
          <p:nvPr/>
        </p:nvSpPr>
        <p:spPr>
          <a:xfrm>
            <a:off x="357158" y="1285860"/>
            <a:ext cx="4572000" cy="2806922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ES" sz="2800" b="1" dirty="0" smtClean="0">
                <a:latin typeface="Arial" charset="0"/>
                <a:cs typeface="Times New Roman" pitchFamily="18" charset="0"/>
              </a:rPr>
              <a:t>Innovación educativa significa una batalla a la realidad tal cual es, a lo mecánico, rutinario y usual, a la fuerza de los hechos y al peso de la inercia. </a:t>
            </a:r>
            <a:endParaRPr lang="es-ES_tradnl" sz="2400" b="1" dirty="0" smtClean="0">
              <a:latin typeface="Arial" charset="0"/>
              <a:cs typeface="Arial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14348" y="4429132"/>
            <a:ext cx="4572000" cy="2086725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b="1" dirty="0" smtClean="0">
                <a:latin typeface="Arial" charset="0"/>
                <a:cs typeface="Times New Roman" pitchFamily="18" charset="0"/>
              </a:rPr>
              <a:t>Supone, una apuesta por lo colectivamente construido como deseable, por la imaginación creadora, por la transformación de lo existente</a:t>
            </a:r>
            <a:r>
              <a:rPr lang="es-ES" sz="1600" b="1" dirty="0" smtClean="0">
                <a:latin typeface="Arial" charset="0"/>
                <a:cs typeface="Times New Roman" pitchFamily="18" charset="0"/>
              </a:rPr>
              <a:t>. </a:t>
            </a:r>
            <a:endParaRPr lang="es-ES_tradnl" sz="1600" b="1" dirty="0" smtClean="0">
              <a:latin typeface="Arial" charset="0"/>
              <a:cs typeface="Arial" charset="0"/>
            </a:endParaRPr>
          </a:p>
        </p:txBody>
      </p:sp>
      <p:pic>
        <p:nvPicPr>
          <p:cNvPr id="6" name="Picture 2" descr="http://t3.gstatic.com/images?q=tbn:XICXel7UCD2cEM:http://3.bp.blogspot.com/_2T_7uvVRY8w/Swv6tnlTEGI/AAAAAAAACVw/2OXeNnIb888/s1600/escuela%2Bprimari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428868"/>
            <a:ext cx="3243275" cy="257176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6 Flecha abajo"/>
          <p:cNvSpPr/>
          <p:nvPr/>
        </p:nvSpPr>
        <p:spPr>
          <a:xfrm>
            <a:off x="6786578" y="1071546"/>
            <a:ext cx="428628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4213" y="404813"/>
            <a:ext cx="8064500" cy="1431925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s-ES" sz="4400" b="1">
                <a:solidFill>
                  <a:srgbClr val="FFFF66"/>
                </a:solidFill>
              </a:rPr>
              <a:t>Paradigmas nuevos en el campo de la educación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28662" y="2071678"/>
            <a:ext cx="7848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b="1" dirty="0"/>
              <a:t>Si tu no cambias los procesos  por qué tendrías  que esperar los resultados del cambio</a:t>
            </a:r>
            <a:r>
              <a:rPr lang="es-ES" sz="2400" b="1" dirty="0"/>
              <a:t> 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57224" y="3286124"/>
            <a:ext cx="7715304" cy="5847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/>
              <a:t> </a:t>
            </a:r>
            <a:r>
              <a:rPr lang="es-ES" sz="3200" b="1" dirty="0">
                <a:solidFill>
                  <a:srgbClr val="FFFF66"/>
                </a:solidFill>
              </a:rPr>
              <a:t>Principios del Cambio para todo Propósito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214414" y="4143380"/>
            <a:ext cx="6697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/>
              <a:t>EL APRENDIZAJE DEBE PRECEDER TODO GRAN CAMBIO 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857620" y="5214950"/>
            <a:ext cx="1368425" cy="576262"/>
          </a:xfrm>
          <a:prstGeom prst="chevron">
            <a:avLst>
              <a:gd name="adj" fmla="val 5936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PE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572132" y="5143512"/>
            <a:ext cx="71438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4400" b="1" dirty="0">
                <a:latin typeface="MS Mincho" pitchFamily="49" charset="-128"/>
              </a:rPr>
              <a:t>C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214414" y="6215082"/>
            <a:ext cx="2520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 </a:t>
            </a:r>
            <a:r>
              <a:rPr lang="es-ES" sz="2000" b="1" dirty="0"/>
              <a:t>APRENDIZAJE 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357818" y="6215082"/>
            <a:ext cx="1871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 dirty="0"/>
              <a:t>CAMBIO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714612" y="5214951"/>
            <a:ext cx="857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/>
              <a:t>A</a:t>
            </a:r>
            <a:endParaRPr lang="es-PE" sz="4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143240" y="714356"/>
            <a:ext cx="2857521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600" b="1" dirty="0"/>
              <a:t>CAMBIO DE PARADIGMA 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971550" y="2060575"/>
            <a:ext cx="2447925" cy="2447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s-PE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071538" y="2636838"/>
            <a:ext cx="228601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000000"/>
                </a:solidFill>
              </a:rPr>
              <a:t>Paradigma </a:t>
            </a:r>
          </a:p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000000"/>
                </a:solidFill>
              </a:rPr>
              <a:t>de Enseñanza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5580063" y="2133600"/>
            <a:ext cx="2447925" cy="24479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s-PE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857884" y="2571744"/>
            <a:ext cx="214314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000000"/>
                </a:solidFill>
              </a:rPr>
              <a:t>Paradigma </a:t>
            </a:r>
          </a:p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000000"/>
                </a:solidFill>
              </a:rPr>
              <a:t>de </a:t>
            </a:r>
          </a:p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000000"/>
                </a:solidFill>
              </a:rPr>
              <a:t>Aprendizaje</a:t>
            </a:r>
            <a:r>
              <a:rPr lang="es-ES" sz="24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3714744" y="2857496"/>
            <a:ext cx="1728788" cy="863600"/>
          </a:xfrm>
          <a:prstGeom prst="rightArrow">
            <a:avLst>
              <a:gd name="adj1" fmla="val 50000"/>
              <a:gd name="adj2" fmla="val 50046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s-P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00113" y="188913"/>
            <a:ext cx="6696075" cy="519112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FFFF66"/>
                </a:solidFill>
              </a:rPr>
              <a:t>NUEVAS EXIGENCIAS A LA ESCUELA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50825" y="1484313"/>
            <a:ext cx="5392745" cy="3323987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FFFF66"/>
                </a:solidFill>
              </a:rPr>
              <a:t>1.- ATENCIÓN A LA </a:t>
            </a:r>
            <a:r>
              <a:rPr lang="es-ES" sz="2800" b="1" dirty="0" smtClean="0">
                <a:solidFill>
                  <a:srgbClr val="FFFF66"/>
                </a:solidFill>
              </a:rPr>
              <a:t>DIVERSIDAD</a:t>
            </a:r>
            <a:r>
              <a:rPr lang="es-ES" sz="2400" b="1" dirty="0">
                <a:solidFill>
                  <a:srgbClr val="FFFF66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s-ES" sz="2800" b="1" dirty="0">
                <a:solidFill>
                  <a:srgbClr val="FFFF66"/>
                </a:solidFill>
              </a:rPr>
              <a:t>El sistema educativo debe  poseer una cobertura que abarque a todos los niños  y jóvenes que están en edad de ser educados . Manteniéndolos dentro del sistema</a:t>
            </a:r>
          </a:p>
        </p:txBody>
      </p:sp>
      <p:pic>
        <p:nvPicPr>
          <p:cNvPr id="12292" name="Picture 4" descr="j01862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750" y="692150"/>
            <a:ext cx="18732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j01862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7375" y="4724400"/>
            <a:ext cx="2032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j018627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02288" y="2565400"/>
            <a:ext cx="213201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50825" y="836613"/>
            <a:ext cx="4392613" cy="4757737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200" b="1">
                <a:solidFill>
                  <a:srgbClr val="FFFF66"/>
                </a:solidFill>
              </a:rPr>
              <a:t>2.-El sistema educativo debe ser equitativo.</a:t>
            </a:r>
          </a:p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FFFF66"/>
                </a:solidFill>
              </a:rPr>
              <a:t>Reduciendo diferencias , nivelando hacia arriba, de modo que los niños de orígenes  sociales y culturales diferentes no sean separados de modo radical.</a:t>
            </a:r>
          </a:p>
        </p:txBody>
      </p:sp>
      <p:pic>
        <p:nvPicPr>
          <p:cNvPr id="13315" name="Picture 3" descr="mso9E354"/>
          <p:cNvPicPr>
            <a:picLocks noChangeAspect="1" noChangeArrowheads="1"/>
          </p:cNvPicPr>
          <p:nvPr/>
        </p:nvPicPr>
        <p:blipFill>
          <a:blip r:embed="rId2"/>
          <a:srcRect t="3149" b="-197"/>
          <a:stretch>
            <a:fillRect/>
          </a:stretch>
        </p:blipFill>
        <p:spPr bwMode="auto">
          <a:xfrm>
            <a:off x="4746625" y="620713"/>
            <a:ext cx="4397375" cy="52562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709</Words>
  <Application>Microsoft Office PowerPoint</Application>
  <PresentationFormat>Presentación en pantalla (4:3)</PresentationFormat>
  <Paragraphs>64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INNOVACIONES EDUCATIVAS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Aprendizaje autónomo</vt:lpstr>
      <vt:lpstr>Diapositiva 16</vt:lpstr>
      <vt:lpstr>El trabajo autónomo y calidad educativa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Noemi</dc:creator>
  <cp:lastModifiedBy>Noemi</cp:lastModifiedBy>
  <cp:revision>17</cp:revision>
  <dcterms:created xsi:type="dcterms:W3CDTF">2010-09-17T04:21:34Z</dcterms:created>
  <dcterms:modified xsi:type="dcterms:W3CDTF">2010-09-17T06:14:16Z</dcterms:modified>
</cp:coreProperties>
</file>