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1" r:id="rId6"/>
    <p:sldId id="262" r:id="rId7"/>
    <p:sldId id="265" r:id="rId8"/>
    <p:sldId id="264" r:id="rId9"/>
    <p:sldId id="263" r:id="rId10"/>
    <p:sldId id="266" r:id="rId11"/>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riosi.DIRESACALLAO\Desktop\gestante%20con%20criterios%20fed.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riosi.DIRESACALLAO\Desktop\fed\cuadros%20y%20tablas%20callao\gestantes%20fed\gestante%202.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riosi.DIRESACALLAO\Desktop\NI&#209;O%201.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riosi.DIRESACALLAO\Desktop\NI&#209;O%202.xls"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s-PE" sz="1600" b="1" dirty="0"/>
              <a:t>Número</a:t>
            </a:r>
            <a:r>
              <a:rPr lang="es-PE" sz="1600" b="1" baseline="0" dirty="0"/>
              <a:t> de </a:t>
            </a:r>
            <a:r>
              <a:rPr lang="es-PE" sz="1600" b="1" baseline="0" dirty="0" smtClean="0"/>
              <a:t>mujeres </a:t>
            </a:r>
            <a:r>
              <a:rPr lang="es-PE" sz="1600" b="1" baseline="0" dirty="0"/>
              <a:t>con parto institucional afiliadas al SIS de los distritos de quintiles de pobreza 1 y 2 que durante el embarazo tuvieron 4 </a:t>
            </a:r>
            <a:r>
              <a:rPr lang="es-PE" sz="1600" b="1" baseline="0" dirty="0" smtClean="0"/>
              <a:t>exámenes </a:t>
            </a:r>
            <a:r>
              <a:rPr lang="es-PE" sz="1600" b="1" baseline="0" dirty="0"/>
              <a:t>auxiliares (examen completo de orina, hemoglobina/hematocrito, tamizaje de VIH, sífilis</a:t>
            </a:r>
            <a:r>
              <a:rPr lang="es-PE" sz="1600" b="1" baseline="0" dirty="0" smtClean="0"/>
              <a:t>)</a:t>
            </a:r>
          </a:p>
          <a:p>
            <a:pPr>
              <a:defRPr sz="1600" b="1"/>
            </a:pPr>
            <a:r>
              <a:rPr lang="es-PE" sz="1600" b="1" baseline="0" dirty="0" smtClean="0"/>
              <a:t>ENERO- DICIEMBRE </a:t>
            </a:r>
            <a:endParaRPr lang="es-PE" sz="1600" b="1" dirty="0"/>
          </a:p>
        </c:rich>
      </c:tx>
      <c:layout>
        <c:manualLayout>
          <c:xMode val="edge"/>
          <c:yMode val="edge"/>
          <c:x val="0.10767904607816373"/>
          <c:y val="0"/>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s-PE"/>
        </a:p>
      </c:txPr>
    </c:title>
    <c:autoTitleDeleted val="0"/>
    <c:plotArea>
      <c:layout>
        <c:manualLayout>
          <c:layoutTarget val="inner"/>
          <c:xMode val="edge"/>
          <c:yMode val="edge"/>
          <c:x val="6.4260918199175357E-2"/>
          <c:y val="0.23055296095805958"/>
          <c:w val="0.86699720936011482"/>
          <c:h val="0.61384049178960653"/>
        </c:manualLayout>
      </c:layout>
      <c:lineChart>
        <c:grouping val="standard"/>
        <c:varyColors val="0"/>
        <c:ser>
          <c:idx val="0"/>
          <c:order val="0"/>
          <c:tx>
            <c:strRef>
              <c:f>gestante_con_criterios_fed_1!$A$18</c:f>
              <c:strCache>
                <c:ptCount val="1"/>
                <c:pt idx="0">
                  <c:v>Partos observados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gestante_con_criterios_fed_1!$B$17:$M$17</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gestante_con_criterios_fed_1!$B$18:$M$18</c:f>
              <c:numCache>
                <c:formatCode>0</c:formatCode>
                <c:ptCount val="12"/>
                <c:pt idx="0">
                  <c:v>261</c:v>
                </c:pt>
                <c:pt idx="1">
                  <c:v>282</c:v>
                </c:pt>
                <c:pt idx="2">
                  <c:v>257</c:v>
                </c:pt>
                <c:pt idx="3">
                  <c:v>271</c:v>
                </c:pt>
                <c:pt idx="4">
                  <c:v>285</c:v>
                </c:pt>
                <c:pt idx="5">
                  <c:v>231</c:v>
                </c:pt>
                <c:pt idx="6">
                  <c:v>274</c:v>
                </c:pt>
                <c:pt idx="7">
                  <c:v>248</c:v>
                </c:pt>
                <c:pt idx="8">
                  <c:v>261</c:v>
                </c:pt>
                <c:pt idx="9">
                  <c:v>171</c:v>
                </c:pt>
                <c:pt idx="10">
                  <c:v>155</c:v>
                </c:pt>
                <c:pt idx="11">
                  <c:v>109</c:v>
                </c:pt>
              </c:numCache>
            </c:numRef>
          </c:val>
          <c:smooth val="0"/>
        </c:ser>
        <c:ser>
          <c:idx val="1"/>
          <c:order val="1"/>
          <c:tx>
            <c:strRef>
              <c:f>gestante_con_criterios_fed_1!$A$19</c:f>
              <c:strCache>
                <c:ptCount val="1"/>
                <c:pt idx="0">
                  <c:v>#Gest (c/parto) c/4 atenciones Supl de Fe y Ac fólico &amp; c/4 pruebas en el 1er trimestre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gestante_con_criterios_fed_1!$B$17:$M$17</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gestante_con_criterios_fed_1!$B$19:$M$19</c:f>
              <c:numCache>
                <c:formatCode>0</c:formatCode>
                <c:ptCount val="12"/>
                <c:pt idx="0">
                  <c:v>3</c:v>
                </c:pt>
                <c:pt idx="1">
                  <c:v>0</c:v>
                </c:pt>
                <c:pt idx="2">
                  <c:v>1</c:v>
                </c:pt>
                <c:pt idx="3">
                  <c:v>0</c:v>
                </c:pt>
                <c:pt idx="4">
                  <c:v>3</c:v>
                </c:pt>
                <c:pt idx="5">
                  <c:v>2</c:v>
                </c:pt>
                <c:pt idx="6">
                  <c:v>3</c:v>
                </c:pt>
                <c:pt idx="7">
                  <c:v>5</c:v>
                </c:pt>
                <c:pt idx="8">
                  <c:v>4</c:v>
                </c:pt>
                <c:pt idx="9">
                  <c:v>4</c:v>
                </c:pt>
                <c:pt idx="10">
                  <c:v>1</c:v>
                </c:pt>
                <c:pt idx="11">
                  <c:v>1</c:v>
                </c:pt>
              </c:numCache>
            </c:numRef>
          </c:val>
          <c:smooth val="0"/>
        </c:ser>
        <c:dLbls>
          <c:showLegendKey val="0"/>
          <c:showVal val="1"/>
          <c:showCatName val="0"/>
          <c:showSerName val="0"/>
          <c:showPercent val="0"/>
          <c:showBubbleSize val="0"/>
        </c:dLbls>
        <c:marker val="1"/>
        <c:smooth val="0"/>
        <c:axId val="937010224"/>
        <c:axId val="937020560"/>
      </c:lineChart>
      <c:catAx>
        <c:axId val="937010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PE"/>
          </a:p>
        </c:txPr>
        <c:crossAx val="937020560"/>
        <c:crosses val="autoZero"/>
        <c:auto val="1"/>
        <c:lblAlgn val="ctr"/>
        <c:lblOffset val="100"/>
        <c:noMultiLvlLbl val="0"/>
      </c:catAx>
      <c:valAx>
        <c:axId val="9370205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PE"/>
          </a:p>
        </c:txPr>
        <c:crossAx val="937010224"/>
        <c:crosses val="autoZero"/>
        <c:crossBetween val="between"/>
      </c:valAx>
      <c:spPr>
        <a:noFill/>
        <a:ln>
          <a:noFill/>
        </a:ln>
        <a:effectLst/>
      </c:spPr>
    </c:plotArea>
    <c:legend>
      <c:legendPos val="r"/>
      <c:layout>
        <c:manualLayout>
          <c:xMode val="edge"/>
          <c:yMode val="edge"/>
          <c:x val="7.9091219308400559E-2"/>
          <c:y val="0.89542375548380204"/>
          <c:w val="0.77348067214562943"/>
          <c:h val="0.10391837710933616"/>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PE"/>
        </a:p>
      </c:txPr>
    </c:legend>
    <c:plotVisOnly val="1"/>
    <c:dispBlanksAs val="gap"/>
    <c:showDLblsOverMax val="0"/>
  </c:chart>
  <c:spPr>
    <a:noFill/>
    <a:ln>
      <a:solidFill>
        <a:schemeClr val="tx1"/>
      </a:solidFill>
    </a:ln>
    <a:effectLst/>
  </c:spPr>
  <c:txPr>
    <a:bodyPr/>
    <a:lstStyle/>
    <a:p>
      <a:pPr>
        <a:defRPr/>
      </a:pPr>
      <a:endParaRPr lang="es-P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s-PE" dirty="0" err="1"/>
              <a:t>cOBERTURA</a:t>
            </a:r>
            <a:r>
              <a:rPr lang="es-PE" baseline="0" dirty="0"/>
              <a:t> DEL PAQUETE </a:t>
            </a:r>
            <a:r>
              <a:rPr lang="es-PE" baseline="0" dirty="0" err="1"/>
              <a:t>iNTEGRADO</a:t>
            </a:r>
            <a:r>
              <a:rPr lang="es-PE" baseline="0" dirty="0"/>
              <a:t> DE </a:t>
            </a:r>
            <a:r>
              <a:rPr lang="es-PE" baseline="0" dirty="0" smtClean="0"/>
              <a:t>Gestante </a:t>
            </a:r>
          </a:p>
          <a:p>
            <a:pPr>
              <a:defRPr/>
            </a:pPr>
            <a:r>
              <a:rPr lang="es-PE" baseline="0" dirty="0" smtClean="0"/>
              <a:t>enero-diciembre 2015</a:t>
            </a:r>
            <a:endParaRPr lang="es-PE" dirty="0"/>
          </a:p>
        </c:rich>
      </c:tx>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s-PE"/>
        </a:p>
      </c:txPr>
    </c:title>
    <c:autoTitleDeleted val="0"/>
    <c:plotArea>
      <c:layout>
        <c:manualLayout>
          <c:layoutTarget val="inner"/>
          <c:xMode val="edge"/>
          <c:yMode val="edge"/>
          <c:x val="6.8677474242183956E-2"/>
          <c:y val="0.13083271446358519"/>
          <c:w val="0.87827705993088245"/>
          <c:h val="0.6940775242773104"/>
        </c:manualLayout>
      </c:layout>
      <c:lineChart>
        <c:grouping val="standard"/>
        <c:varyColors val="0"/>
        <c:ser>
          <c:idx val="0"/>
          <c:order val="0"/>
          <c:tx>
            <c:strRef>
              <c:f>Hoja1!$A$8</c:f>
              <c:strCache>
                <c:ptCount val="1"/>
                <c:pt idx="0">
                  <c:v>prop Gest (c/parto) c/ 4 atenciones con Supl Hierro y Ac. fólico</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50000"/>
                        <a:lumOff val="50000"/>
                      </a:schemeClr>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Hoja1!$B$7:$M$7</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Hoja1!$B$8:$M$8</c:f>
              <c:numCache>
                <c:formatCode>0</c:formatCode>
                <c:ptCount val="12"/>
                <c:pt idx="0">
                  <c:v>61</c:v>
                </c:pt>
                <c:pt idx="1">
                  <c:v>58</c:v>
                </c:pt>
                <c:pt idx="2">
                  <c:v>53</c:v>
                </c:pt>
                <c:pt idx="3">
                  <c:v>55</c:v>
                </c:pt>
                <c:pt idx="4">
                  <c:v>58</c:v>
                </c:pt>
                <c:pt idx="5">
                  <c:v>57</c:v>
                </c:pt>
                <c:pt idx="6">
                  <c:v>59</c:v>
                </c:pt>
                <c:pt idx="7">
                  <c:v>66</c:v>
                </c:pt>
                <c:pt idx="8">
                  <c:v>61</c:v>
                </c:pt>
                <c:pt idx="9">
                  <c:v>65</c:v>
                </c:pt>
                <c:pt idx="10">
                  <c:v>66</c:v>
                </c:pt>
                <c:pt idx="11">
                  <c:v>46</c:v>
                </c:pt>
              </c:numCache>
            </c:numRef>
          </c:val>
          <c:smooth val="0"/>
        </c:ser>
        <c:ser>
          <c:idx val="1"/>
          <c:order val="1"/>
          <c:tx>
            <c:strRef>
              <c:f>Hoja1!$A$9</c:f>
              <c:strCache>
                <c:ptCount val="1"/>
                <c:pt idx="0">
                  <c:v>prop Gest (c/parto) c/4 pruebas en el 1er trimestre</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dLbls>
            <c:dLbl>
              <c:idx val="0"/>
              <c:layout>
                <c:manualLayout>
                  <c:x val="-3.1520882584712517E-3"/>
                  <c:y val="-1.103067548339014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1.313894817029817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1.331145038034603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379224761193915E-3"/>
                  <c:y val="-1.774860050712798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137922476119308E-3"/>
                  <c:y val="-2.218575063390978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2.2758449522386993E-3"/>
                  <c:y val="-1.53287728653476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0"/>
                  <c:y val="-1.751859756039734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2.275844952238616E-3"/>
                  <c:y val="-1.094912347524834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2.275844952238783E-3"/>
                  <c:y val="-1.094912347524850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FF0000"/>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Hoja1!$B$7:$M$7</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Hoja1!$B$9:$M$9</c:f>
              <c:numCache>
                <c:formatCode>0</c:formatCode>
                <c:ptCount val="12"/>
                <c:pt idx="0">
                  <c:v>2</c:v>
                </c:pt>
                <c:pt idx="1">
                  <c:v>2</c:v>
                </c:pt>
                <c:pt idx="2">
                  <c:v>2</c:v>
                </c:pt>
                <c:pt idx="3">
                  <c:v>1</c:v>
                </c:pt>
                <c:pt idx="4">
                  <c:v>2</c:v>
                </c:pt>
                <c:pt idx="5">
                  <c:v>1</c:v>
                </c:pt>
                <c:pt idx="6">
                  <c:v>1</c:v>
                </c:pt>
                <c:pt idx="7">
                  <c:v>2</c:v>
                </c:pt>
                <c:pt idx="8">
                  <c:v>2</c:v>
                </c:pt>
                <c:pt idx="9">
                  <c:v>2</c:v>
                </c:pt>
                <c:pt idx="10">
                  <c:v>1</c:v>
                </c:pt>
                <c:pt idx="11">
                  <c:v>3</c:v>
                </c:pt>
              </c:numCache>
            </c:numRef>
          </c:val>
          <c:smooth val="0"/>
        </c:ser>
        <c:ser>
          <c:idx val="2"/>
          <c:order val="2"/>
          <c:tx>
            <c:strRef>
              <c:f>Hoja1!$A$10</c:f>
              <c:strCache>
                <c:ptCount val="1"/>
                <c:pt idx="0">
                  <c:v>prop Gest (c/parto) c/4 atenciones Supl de Fe y Ac fólico &amp; c/4 pruebas en el 1er trimestre</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dLbls>
            <c:dLbl>
              <c:idx val="4"/>
              <c:layout>
                <c:manualLayout>
                  <c:x val="0"/>
                  <c:y val="1.6546013225085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6.8275348567157649E-3"/>
                  <c:y val="1.33114503803458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6405499580622891E-3"/>
                  <c:y val="1.553002544373668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0810263523133343E-2"/>
                  <c:y val="1.0949123475248342E-2"/>
                </c:manualLayout>
              </c:layout>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rgbClr val="0070C0"/>
                      </a:solidFill>
                      <a:latin typeface="+mn-lt"/>
                      <a:ea typeface="+mn-ea"/>
                      <a:cs typeface="+mn-cs"/>
                    </a:defRPr>
                  </a:pPr>
                  <a:endParaRPr lang="es-PE"/>
                </a:p>
              </c:txPr>
              <c:showLegendKey val="0"/>
              <c:showVal val="1"/>
              <c:showCatName val="0"/>
              <c:showSerName val="0"/>
              <c:showPercent val="0"/>
              <c:showBubbleSize val="0"/>
              <c:extLst>
                <c:ext xmlns:c15="http://schemas.microsoft.com/office/drawing/2012/chart" uri="{CE6537A1-D6FC-4f65-9D91-7224C49458BB}">
                  <c15:layout>
                    <c:manualLayout>
                      <c:w val="1.1743359953551259E-2"/>
                      <c:h val="3.4643026675685758E-2"/>
                    </c:manualLayout>
                  </c15:layout>
                </c:ext>
              </c:extLst>
            </c:dLbl>
            <c:dLbl>
              <c:idx val="8"/>
              <c:layout>
                <c:manualLayout>
                  <c:x val="-1.2517147237312388E-2"/>
                  <c:y val="8.7593849937693449E-3"/>
                </c:manualLayout>
              </c:layout>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rgbClr val="0070C0"/>
                      </a:solidFill>
                      <a:latin typeface="+mn-lt"/>
                      <a:ea typeface="+mn-ea"/>
                      <a:cs typeface="+mn-cs"/>
                    </a:defRPr>
                  </a:pPr>
                  <a:endParaRPr lang="es-PE"/>
                </a:p>
              </c:txPr>
              <c:showLegendKey val="0"/>
              <c:showVal val="1"/>
              <c:showCatName val="0"/>
              <c:showSerName val="0"/>
              <c:showPercent val="0"/>
              <c:showBubbleSize val="0"/>
              <c:extLst>
                <c:ext xmlns:c15="http://schemas.microsoft.com/office/drawing/2012/chart" uri="{CE6537A1-D6FC-4f65-9D91-7224C49458BB}">
                  <c15:layout>
                    <c:manualLayout>
                      <c:w val="2.0846739762505725E-2"/>
                      <c:h val="1.4934604420238737E-2"/>
                    </c:manualLayout>
                  </c15:layout>
                </c:ext>
              </c:extLst>
            </c:dLbl>
            <c:dLbl>
              <c:idx val="9"/>
              <c:layout>
                <c:manualLayout>
                  <c:x val="-6.8275348567158481E-3"/>
                  <c:y val="1.313894817029801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365506971343153E-2"/>
                  <c:y val="4.379649390099176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0070C0"/>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Hoja1!$B$7:$M$7</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Hoja1!$B$10:$M$10</c:f>
              <c:numCache>
                <c:formatCode>0</c:formatCode>
                <c:ptCount val="12"/>
                <c:pt idx="0">
                  <c:v>1</c:v>
                </c:pt>
                <c:pt idx="1">
                  <c:v>0</c:v>
                </c:pt>
                <c:pt idx="2">
                  <c:v>0</c:v>
                </c:pt>
                <c:pt idx="3">
                  <c:v>0</c:v>
                </c:pt>
                <c:pt idx="4">
                  <c:v>1</c:v>
                </c:pt>
                <c:pt idx="5">
                  <c:v>1</c:v>
                </c:pt>
                <c:pt idx="6">
                  <c:v>1</c:v>
                </c:pt>
                <c:pt idx="7">
                  <c:v>2</c:v>
                </c:pt>
                <c:pt idx="8">
                  <c:v>2</c:v>
                </c:pt>
                <c:pt idx="9">
                  <c:v>2</c:v>
                </c:pt>
                <c:pt idx="10">
                  <c:v>1</c:v>
                </c:pt>
                <c:pt idx="11">
                  <c:v>1</c:v>
                </c:pt>
              </c:numCache>
            </c:numRef>
          </c:val>
          <c:smooth val="0"/>
        </c:ser>
        <c:dLbls>
          <c:showLegendKey val="0"/>
          <c:showVal val="1"/>
          <c:showCatName val="0"/>
          <c:showSerName val="0"/>
          <c:showPercent val="0"/>
          <c:showBubbleSize val="0"/>
        </c:dLbls>
        <c:marker val="1"/>
        <c:smooth val="0"/>
        <c:axId val="937010768"/>
        <c:axId val="937011312"/>
      </c:lineChart>
      <c:catAx>
        <c:axId val="937010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cap="all" spc="120" normalizeH="0" baseline="0">
                <a:solidFill>
                  <a:schemeClr val="tx1">
                    <a:lumMod val="65000"/>
                    <a:lumOff val="35000"/>
                  </a:schemeClr>
                </a:solidFill>
                <a:latin typeface="+mn-lt"/>
                <a:ea typeface="+mn-ea"/>
                <a:cs typeface="+mn-cs"/>
              </a:defRPr>
            </a:pPr>
            <a:endParaRPr lang="es-PE"/>
          </a:p>
        </c:txPr>
        <c:crossAx val="937011312"/>
        <c:crosses val="autoZero"/>
        <c:auto val="1"/>
        <c:lblAlgn val="ctr"/>
        <c:lblOffset val="100"/>
        <c:noMultiLvlLbl val="0"/>
      </c:catAx>
      <c:valAx>
        <c:axId val="9370113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PE"/>
          </a:p>
        </c:txPr>
        <c:crossAx val="937010768"/>
        <c:crosses val="autoZero"/>
        <c:crossBetween val="between"/>
      </c:valAx>
      <c:spPr>
        <a:noFill/>
        <a:ln>
          <a:noFill/>
        </a:ln>
        <a:effectLst/>
      </c:spPr>
    </c:plotArea>
    <c:legend>
      <c:legendPos val="r"/>
      <c:layout>
        <c:manualLayout>
          <c:xMode val="edge"/>
          <c:yMode val="edge"/>
          <c:x val="1.5983073037856087E-2"/>
          <c:y val="0.90418750932341796"/>
          <c:w val="0.95754745195857605"/>
          <c:h val="9.3938325869408965E-2"/>
        </c:manualLayout>
      </c:layout>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s-PE"/>
        </a:p>
      </c:txPr>
    </c:legend>
    <c:plotVisOnly val="1"/>
    <c:dispBlanksAs val="zero"/>
    <c:showDLblsOverMax val="0"/>
  </c:chart>
  <c:spPr>
    <a:noFill/>
    <a:ln>
      <a:solidFill>
        <a:schemeClr val="tx1"/>
      </a:solidFill>
    </a:ln>
    <a:effectLst/>
  </c:spPr>
  <c:txPr>
    <a:bodyPr/>
    <a:lstStyle/>
    <a:p>
      <a:pPr>
        <a:defRPr/>
      </a:pPr>
      <a:endParaRPr lang="es-P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s-PE" b="1"/>
              <a:t>Número</a:t>
            </a:r>
            <a:r>
              <a:rPr lang="es-PE" b="1" baseline="0"/>
              <a:t> de niños menores de 12 meses, afiliados al SIS que reciben el paquete completo (CRED;vacuna neumococo y rotavirus, suplementación con micronutrientes completo para la edad y DNI)</a:t>
            </a:r>
          </a:p>
          <a:p>
            <a:pPr>
              <a:defRPr b="1"/>
            </a:pPr>
            <a:r>
              <a:rPr lang="es-PE" b="1" baseline="0"/>
              <a:t>Enero- Diciembre 2015</a:t>
            </a:r>
            <a:endParaRPr lang="es-PE" b="1"/>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s-PE"/>
        </a:p>
      </c:txPr>
    </c:title>
    <c:autoTitleDeleted val="0"/>
    <c:plotArea>
      <c:layout>
        <c:manualLayout>
          <c:layoutTarget val="inner"/>
          <c:xMode val="edge"/>
          <c:yMode val="edge"/>
          <c:x val="7.8932698955701708E-2"/>
          <c:y val="0.21079203075404271"/>
          <c:w val="0.89294532358212508"/>
          <c:h val="0.64307595390275951"/>
        </c:manualLayout>
      </c:layout>
      <c:lineChart>
        <c:grouping val="standard"/>
        <c:varyColors val="0"/>
        <c:ser>
          <c:idx val="0"/>
          <c:order val="0"/>
          <c:tx>
            <c:strRef>
              <c:f>Hoja1!$C$12</c:f>
              <c:strCache>
                <c:ptCount val="1"/>
                <c:pt idx="0">
                  <c:v>%NiñosAfiliados &lt;=1año</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Hoja1!$D$11:$O$11</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Hoja1!$D$12:$O$12</c:f>
              <c:numCache>
                <c:formatCode>0</c:formatCode>
                <c:ptCount val="12"/>
                <c:pt idx="0">
                  <c:v>92</c:v>
                </c:pt>
                <c:pt idx="1">
                  <c:v>94</c:v>
                </c:pt>
                <c:pt idx="2">
                  <c:v>95</c:v>
                </c:pt>
                <c:pt idx="3">
                  <c:v>96</c:v>
                </c:pt>
                <c:pt idx="4">
                  <c:v>97</c:v>
                </c:pt>
                <c:pt idx="5">
                  <c:v>98</c:v>
                </c:pt>
                <c:pt idx="6">
                  <c:v>98</c:v>
                </c:pt>
                <c:pt idx="7">
                  <c:v>99</c:v>
                </c:pt>
                <c:pt idx="8">
                  <c:v>100</c:v>
                </c:pt>
                <c:pt idx="9">
                  <c:v>100</c:v>
                </c:pt>
                <c:pt idx="10">
                  <c:v>100</c:v>
                </c:pt>
                <c:pt idx="11">
                  <c:v>100</c:v>
                </c:pt>
              </c:numCache>
            </c:numRef>
          </c:val>
          <c:smooth val="0"/>
        </c:ser>
        <c:ser>
          <c:idx val="1"/>
          <c:order val="1"/>
          <c:tx>
            <c:strRef>
              <c:f>Hoja1!$C$13</c:f>
              <c:strCache>
                <c:ptCount val="1"/>
                <c:pt idx="0">
                  <c:v>% Niños con criterios FED (5 criterios)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Hoja1!$D$11:$O$11</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Hoja1!$D$13:$O$13</c:f>
              <c:numCache>
                <c:formatCode>0</c:formatCode>
                <c:ptCount val="12"/>
                <c:pt idx="0">
                  <c:v>2</c:v>
                </c:pt>
                <c:pt idx="1">
                  <c:v>4</c:v>
                </c:pt>
                <c:pt idx="2">
                  <c:v>4</c:v>
                </c:pt>
                <c:pt idx="3">
                  <c:v>5</c:v>
                </c:pt>
                <c:pt idx="4">
                  <c:v>5</c:v>
                </c:pt>
                <c:pt idx="5">
                  <c:v>6</c:v>
                </c:pt>
                <c:pt idx="6">
                  <c:v>6</c:v>
                </c:pt>
                <c:pt idx="7">
                  <c:v>6</c:v>
                </c:pt>
                <c:pt idx="8">
                  <c:v>5</c:v>
                </c:pt>
                <c:pt idx="9">
                  <c:v>5</c:v>
                </c:pt>
                <c:pt idx="10">
                  <c:v>4</c:v>
                </c:pt>
                <c:pt idx="11">
                  <c:v>3</c:v>
                </c:pt>
              </c:numCache>
            </c:numRef>
          </c:val>
          <c:smooth val="0"/>
        </c:ser>
        <c:dLbls>
          <c:showLegendKey val="0"/>
          <c:showVal val="1"/>
          <c:showCatName val="0"/>
          <c:showSerName val="0"/>
          <c:showPercent val="0"/>
          <c:showBubbleSize val="0"/>
        </c:dLbls>
        <c:marker val="1"/>
        <c:smooth val="0"/>
        <c:axId val="937018384"/>
        <c:axId val="937019472"/>
      </c:lineChart>
      <c:catAx>
        <c:axId val="937018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s-PE"/>
          </a:p>
        </c:txPr>
        <c:crossAx val="937019472"/>
        <c:crosses val="autoZero"/>
        <c:auto val="1"/>
        <c:lblAlgn val="ctr"/>
        <c:lblOffset val="100"/>
        <c:noMultiLvlLbl val="0"/>
      </c:catAx>
      <c:valAx>
        <c:axId val="9370194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PE"/>
          </a:p>
        </c:txPr>
        <c:crossAx val="937018384"/>
        <c:crosses val="autoZero"/>
        <c:crossBetween val="between"/>
      </c:valAx>
      <c:spPr>
        <a:noFill/>
        <a:ln>
          <a:noFill/>
        </a:ln>
        <a:effectLst/>
      </c:spPr>
    </c:plotArea>
    <c:legend>
      <c:legendPos val="r"/>
      <c:layout>
        <c:manualLayout>
          <c:xMode val="edge"/>
          <c:yMode val="edge"/>
          <c:x val="0.12243815964951948"/>
          <c:y val="0.90532187863807967"/>
          <c:w val="0.74891189163152361"/>
          <c:h val="9.4678121361920331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PE"/>
        </a:p>
      </c:txPr>
    </c:legend>
    <c:plotVisOnly val="1"/>
    <c:dispBlanksAs val="gap"/>
    <c:showDLblsOverMax val="0"/>
  </c:chart>
  <c:spPr>
    <a:noFill/>
    <a:ln>
      <a:solidFill>
        <a:schemeClr val="tx1"/>
      </a:solidFill>
    </a:ln>
    <a:effectLst/>
  </c:spPr>
  <c:txPr>
    <a:bodyPr/>
    <a:lstStyle/>
    <a:p>
      <a:pPr>
        <a:defRPr/>
      </a:pPr>
      <a:endParaRPr lang="es-P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none" spc="20" baseline="0">
                <a:solidFill>
                  <a:sysClr val="windowText" lastClr="000000"/>
                </a:solidFill>
                <a:latin typeface="+mn-lt"/>
                <a:ea typeface="+mn-ea"/>
                <a:cs typeface="+mn-cs"/>
              </a:defRPr>
            </a:pPr>
            <a:r>
              <a:rPr lang="es-PE" sz="2000" b="1" dirty="0">
                <a:solidFill>
                  <a:sysClr val="windowText" lastClr="000000"/>
                </a:solidFill>
              </a:rPr>
              <a:t>COBERTURA PAQUETE INTERGRADO</a:t>
            </a:r>
            <a:r>
              <a:rPr lang="es-PE" sz="2000" b="1" baseline="0" dirty="0">
                <a:solidFill>
                  <a:sysClr val="windowText" lastClr="000000"/>
                </a:solidFill>
              </a:rPr>
              <a:t> NIÑO/A</a:t>
            </a:r>
          </a:p>
          <a:p>
            <a:pPr>
              <a:defRPr sz="2000" b="1">
                <a:solidFill>
                  <a:sysClr val="windowText" lastClr="000000"/>
                </a:solidFill>
              </a:defRPr>
            </a:pPr>
            <a:r>
              <a:rPr lang="es-PE" sz="2000" b="1" baseline="0" dirty="0">
                <a:solidFill>
                  <a:sysClr val="windowText" lastClr="000000"/>
                </a:solidFill>
              </a:rPr>
              <a:t>Menores de 12 </a:t>
            </a:r>
            <a:r>
              <a:rPr lang="es-PE" sz="2000" b="1" baseline="0" dirty="0" smtClean="0">
                <a:solidFill>
                  <a:sysClr val="windowText" lastClr="000000"/>
                </a:solidFill>
              </a:rPr>
              <a:t>meses</a:t>
            </a:r>
          </a:p>
          <a:p>
            <a:pPr>
              <a:defRPr sz="2000" b="1">
                <a:solidFill>
                  <a:sysClr val="windowText" lastClr="000000"/>
                </a:solidFill>
              </a:defRPr>
            </a:pPr>
            <a:r>
              <a:rPr lang="es-PE" sz="2000" b="1" baseline="0" dirty="0" smtClean="0">
                <a:solidFill>
                  <a:sysClr val="windowText" lastClr="000000"/>
                </a:solidFill>
              </a:rPr>
              <a:t>ENERO-DICIEMBRE 2015</a:t>
            </a:r>
            <a:endParaRPr lang="es-PE" sz="2000" b="1" dirty="0">
              <a:solidFill>
                <a:sysClr val="windowText" lastClr="000000"/>
              </a:solidFill>
            </a:endParaRPr>
          </a:p>
        </c:rich>
      </c:tx>
      <c:layout>
        <c:manualLayout>
          <c:xMode val="edge"/>
          <c:yMode val="edge"/>
          <c:x val="0.26227921095130591"/>
          <c:y val="0"/>
        </c:manualLayout>
      </c:layout>
      <c:overlay val="0"/>
      <c:spPr>
        <a:noFill/>
        <a:ln>
          <a:noFill/>
        </a:ln>
        <a:effectLst/>
      </c:spPr>
      <c:txPr>
        <a:bodyPr rot="0" spcFirstLastPara="1" vertOverflow="ellipsis" vert="horz" wrap="square" anchor="ctr" anchorCtr="1"/>
        <a:lstStyle/>
        <a:p>
          <a:pPr>
            <a:defRPr sz="2000" b="1" i="0" u="none" strike="noStrike" kern="1200" cap="none" spc="20" baseline="0">
              <a:solidFill>
                <a:sysClr val="windowText" lastClr="000000"/>
              </a:solidFill>
              <a:latin typeface="+mn-lt"/>
              <a:ea typeface="+mn-ea"/>
              <a:cs typeface="+mn-cs"/>
            </a:defRPr>
          </a:pPr>
          <a:endParaRPr lang="es-PE"/>
        </a:p>
      </c:txPr>
    </c:title>
    <c:autoTitleDeleted val="0"/>
    <c:plotArea>
      <c:layout>
        <c:manualLayout>
          <c:layoutTarget val="inner"/>
          <c:xMode val="edge"/>
          <c:yMode val="edge"/>
          <c:x val="6.8265644426025687E-2"/>
          <c:y val="0.19031287085844115"/>
          <c:w val="0.89686931663667002"/>
          <c:h val="0.57586444603709452"/>
        </c:manualLayout>
      </c:layout>
      <c:lineChart>
        <c:grouping val="stacked"/>
        <c:varyColors val="0"/>
        <c:ser>
          <c:idx val="0"/>
          <c:order val="0"/>
          <c:tx>
            <c:strRef>
              <c:f>Hoja1!$C$12</c:f>
              <c:strCache>
                <c:ptCount val="1"/>
                <c:pt idx="0">
                  <c:v>% Niños con Supl de micronutrientes de acuerdo con su edad</c:v>
                </c:pt>
              </c:strCache>
            </c:strRef>
          </c:tx>
          <c:spPr>
            <a:ln w="22225" cap="rnd" cmpd="sng" algn="ctr">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65000"/>
                        <a:lumOff val="35000"/>
                      </a:schemeClr>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Hoja1!$D$11:$O$11</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Hoja1!$D$12:$O$12</c:f>
              <c:numCache>
                <c:formatCode>0</c:formatCode>
                <c:ptCount val="12"/>
                <c:pt idx="0">
                  <c:v>76</c:v>
                </c:pt>
                <c:pt idx="1">
                  <c:v>77</c:v>
                </c:pt>
                <c:pt idx="2">
                  <c:v>78</c:v>
                </c:pt>
                <c:pt idx="3">
                  <c:v>77</c:v>
                </c:pt>
                <c:pt idx="4">
                  <c:v>77</c:v>
                </c:pt>
                <c:pt idx="5">
                  <c:v>76</c:v>
                </c:pt>
                <c:pt idx="6">
                  <c:v>78</c:v>
                </c:pt>
                <c:pt idx="7">
                  <c:v>76</c:v>
                </c:pt>
                <c:pt idx="8">
                  <c:v>74</c:v>
                </c:pt>
                <c:pt idx="9">
                  <c:v>72</c:v>
                </c:pt>
                <c:pt idx="10">
                  <c:v>67</c:v>
                </c:pt>
                <c:pt idx="11">
                  <c:v>59</c:v>
                </c:pt>
              </c:numCache>
            </c:numRef>
          </c:val>
          <c:smooth val="0"/>
        </c:ser>
        <c:ser>
          <c:idx val="1"/>
          <c:order val="1"/>
          <c:tx>
            <c:strRef>
              <c:f>Hoja1!$C$13</c:f>
              <c:strCache>
                <c:ptCount val="1"/>
                <c:pt idx="0">
                  <c:v>% Niños  con atenciones de CRED de acuerdo con su edad</c:v>
                </c:pt>
              </c:strCache>
            </c:strRef>
          </c:tx>
          <c:spPr>
            <a:ln w="22225" cap="rnd" cmpd="sng" algn="ctr">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65000"/>
                        <a:lumOff val="35000"/>
                      </a:schemeClr>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Hoja1!$D$11:$O$11</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Hoja1!$D$13:$O$13</c:f>
              <c:numCache>
                <c:formatCode>0</c:formatCode>
                <c:ptCount val="12"/>
                <c:pt idx="0">
                  <c:v>19</c:v>
                </c:pt>
                <c:pt idx="1">
                  <c:v>20</c:v>
                </c:pt>
                <c:pt idx="2">
                  <c:v>21</c:v>
                </c:pt>
                <c:pt idx="3">
                  <c:v>22</c:v>
                </c:pt>
                <c:pt idx="4">
                  <c:v>21</c:v>
                </c:pt>
                <c:pt idx="5">
                  <c:v>19</c:v>
                </c:pt>
                <c:pt idx="6">
                  <c:v>18</c:v>
                </c:pt>
                <c:pt idx="7">
                  <c:v>17</c:v>
                </c:pt>
                <c:pt idx="8">
                  <c:v>16</c:v>
                </c:pt>
                <c:pt idx="9">
                  <c:v>14</c:v>
                </c:pt>
                <c:pt idx="10">
                  <c:v>10</c:v>
                </c:pt>
                <c:pt idx="11">
                  <c:v>7</c:v>
                </c:pt>
              </c:numCache>
            </c:numRef>
          </c:val>
          <c:smooth val="0"/>
        </c:ser>
        <c:ser>
          <c:idx val="2"/>
          <c:order val="2"/>
          <c:tx>
            <c:strRef>
              <c:f>Hoja1!$C$14</c:f>
              <c:strCache>
                <c:ptCount val="1"/>
                <c:pt idx="0">
                  <c:v>% Niños con vacunac Rotavirus y Neumococo de acuerdo con su edad</c:v>
                </c:pt>
              </c:strCache>
            </c:strRef>
          </c:tx>
          <c:spPr>
            <a:ln w="22225" cap="rnd" cmpd="sng" algn="ctr">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65000"/>
                        <a:lumOff val="35000"/>
                      </a:schemeClr>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Hoja1!$D$11:$O$11</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Hoja1!$D$14:$O$14</c:f>
              <c:numCache>
                <c:formatCode>0</c:formatCode>
                <c:ptCount val="12"/>
                <c:pt idx="0">
                  <c:v>23</c:v>
                </c:pt>
                <c:pt idx="1">
                  <c:v>27</c:v>
                </c:pt>
                <c:pt idx="2">
                  <c:v>27</c:v>
                </c:pt>
                <c:pt idx="3">
                  <c:v>27</c:v>
                </c:pt>
                <c:pt idx="4">
                  <c:v>28</c:v>
                </c:pt>
                <c:pt idx="5">
                  <c:v>28</c:v>
                </c:pt>
                <c:pt idx="6">
                  <c:v>30</c:v>
                </c:pt>
                <c:pt idx="7">
                  <c:v>30</c:v>
                </c:pt>
                <c:pt idx="8">
                  <c:v>29</c:v>
                </c:pt>
                <c:pt idx="9">
                  <c:v>28</c:v>
                </c:pt>
                <c:pt idx="10">
                  <c:v>23</c:v>
                </c:pt>
                <c:pt idx="11">
                  <c:v>16</c:v>
                </c:pt>
              </c:numCache>
            </c:numRef>
          </c:val>
          <c:smooth val="0"/>
        </c:ser>
        <c:ser>
          <c:idx val="3"/>
          <c:order val="3"/>
          <c:tx>
            <c:strRef>
              <c:f>Hoja1!$C$15</c:f>
              <c:strCache>
                <c:ptCount val="1"/>
                <c:pt idx="0">
                  <c:v>% Niños con DNI (Reniec)</c:v>
                </c:pt>
              </c:strCache>
            </c:strRef>
          </c:tx>
          <c:spPr>
            <a:ln w="22225" cap="rnd" cmpd="sng" algn="ctr">
              <a:solidFill>
                <a:schemeClr val="accent4"/>
              </a:solidFill>
              <a:round/>
            </a:ln>
            <a:effectLst/>
          </c:spPr>
          <c:marker>
            <c:symbol val="none"/>
          </c:marker>
          <c:dLbls>
            <c:dLbl>
              <c:idx val="0"/>
              <c:layout>
                <c:manualLayout>
                  <c:x val="-1.5523932729624839E-2"/>
                  <c:y val="1.039636127355420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2.0698576972833119E-2"/>
                  <c:y val="7.797270955165668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8973695558430356E-2"/>
                  <c:y val="1.29954515919427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5523932729624965E-2"/>
                  <c:y val="1.0396361273554233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70C0"/>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Hoja1!$D$11:$O$11</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Hoja1!$D$15:$O$15</c:f>
              <c:numCache>
                <c:formatCode>0</c:formatCode>
                <c:ptCount val="12"/>
                <c:pt idx="0">
                  <c:v>79</c:v>
                </c:pt>
                <c:pt idx="1">
                  <c:v>81</c:v>
                </c:pt>
                <c:pt idx="2">
                  <c:v>80</c:v>
                </c:pt>
                <c:pt idx="3">
                  <c:v>81</c:v>
                </c:pt>
                <c:pt idx="4">
                  <c:v>80</c:v>
                </c:pt>
                <c:pt idx="5">
                  <c:v>83</c:v>
                </c:pt>
                <c:pt idx="6">
                  <c:v>82</c:v>
                </c:pt>
                <c:pt idx="7">
                  <c:v>83</c:v>
                </c:pt>
                <c:pt idx="8">
                  <c:v>84</c:v>
                </c:pt>
                <c:pt idx="9">
                  <c:v>87</c:v>
                </c:pt>
                <c:pt idx="10">
                  <c:v>91</c:v>
                </c:pt>
                <c:pt idx="11">
                  <c:v>92</c:v>
                </c:pt>
              </c:numCache>
            </c:numRef>
          </c:val>
          <c:smooth val="0"/>
        </c:ser>
        <c:ser>
          <c:idx val="4"/>
          <c:order val="4"/>
          <c:tx>
            <c:strRef>
              <c:f>Hoja1!$C$16</c:f>
              <c:strCache>
                <c:ptCount val="1"/>
                <c:pt idx="0">
                  <c:v>% Niños con criterios FED (5 criterios)</c:v>
                </c:pt>
              </c:strCache>
            </c:strRef>
          </c:tx>
          <c:spPr>
            <a:ln w="22225" cap="rnd" cmpd="sng" algn="ctr">
              <a:solidFill>
                <a:schemeClr val="accent5"/>
              </a:solidFill>
              <a:round/>
            </a:ln>
            <a:effectLst/>
          </c:spPr>
          <c:marker>
            <c:symbol val="none"/>
          </c:marker>
          <c:dLbls>
            <c:dLbl>
              <c:idx val="0"/>
              <c:layout>
                <c:manualLayout>
                  <c:x val="0"/>
                  <c:y val="-1.559454191033140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552393272962487E-2"/>
                  <c:y val="-2.079272254710851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8995256576110074E-3"/>
                  <c:y val="-1.819363222871997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6.8995256576110395E-3"/>
                  <c:y val="-1.559454191033140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8.6244070720138625E-3"/>
                  <c:y val="-2.079272254710851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8.6244070720138625E-3"/>
                  <c:y val="-2.339181286549709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7248814144027599E-3"/>
                  <c:y val="-1.559454191033140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0"/>
                  <c:y val="-1.299545159194281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6.8994577488939368E-3"/>
                  <c:y val="-2.3391812865497075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dk1">
                          <a:lumMod val="65000"/>
                          <a:lumOff val="35000"/>
                        </a:schemeClr>
                      </a:solidFill>
                      <a:latin typeface="+mn-lt"/>
                      <a:ea typeface="+mn-ea"/>
                      <a:cs typeface="+mn-cs"/>
                    </a:defRPr>
                  </a:pPr>
                  <a:endParaRPr lang="es-PE"/>
                </a:p>
              </c:txPr>
              <c:showLegendKey val="0"/>
              <c:showVal val="1"/>
              <c:showCatName val="0"/>
              <c:showSerName val="0"/>
              <c:showPercent val="0"/>
              <c:showBubbleSize val="0"/>
              <c:extLst>
                <c:ext xmlns:c15="http://schemas.microsoft.com/office/drawing/2012/chart" uri="{CE6537A1-D6FC-4f65-9D91-7224C49458BB}">
                  <c15:layout>
                    <c:manualLayout>
                      <c:w val="1.7800776196636479E-2"/>
                      <c:h val="5.1513970110461341E-2"/>
                    </c:manualLayout>
                  </c15:layout>
                </c:ext>
              </c:extLst>
            </c:dLbl>
            <c:dLbl>
              <c:idx val="11"/>
              <c:layout>
                <c:manualLayout>
                  <c:x val="-6.8995256576111661E-3"/>
                  <c:y val="-2.0792722547108535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65000"/>
                        <a:lumOff val="35000"/>
                      </a:schemeClr>
                    </a:solidFill>
                    <a:latin typeface="+mn-lt"/>
                    <a:ea typeface="+mn-ea"/>
                    <a:cs typeface="+mn-cs"/>
                  </a:defRPr>
                </a:pPr>
                <a:endParaRPr lang="es-P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Hoja1!$D$11:$O$11</c:f>
              <c:strCache>
                <c:ptCount val="12"/>
                <c:pt idx="0">
                  <c:v>E</c:v>
                </c:pt>
                <c:pt idx="1">
                  <c:v>F</c:v>
                </c:pt>
                <c:pt idx="2">
                  <c:v>M</c:v>
                </c:pt>
                <c:pt idx="3">
                  <c:v>A</c:v>
                </c:pt>
                <c:pt idx="4">
                  <c:v>M</c:v>
                </c:pt>
                <c:pt idx="5">
                  <c:v>J</c:v>
                </c:pt>
                <c:pt idx="6">
                  <c:v>J</c:v>
                </c:pt>
                <c:pt idx="7">
                  <c:v>A</c:v>
                </c:pt>
                <c:pt idx="8">
                  <c:v>S</c:v>
                </c:pt>
                <c:pt idx="9">
                  <c:v>O</c:v>
                </c:pt>
                <c:pt idx="10">
                  <c:v>N</c:v>
                </c:pt>
                <c:pt idx="11">
                  <c:v>D</c:v>
                </c:pt>
              </c:strCache>
            </c:strRef>
          </c:cat>
          <c:val>
            <c:numRef>
              <c:f>Hoja1!$D$16:$O$16</c:f>
              <c:numCache>
                <c:formatCode>0</c:formatCode>
                <c:ptCount val="12"/>
                <c:pt idx="0">
                  <c:v>2</c:v>
                </c:pt>
                <c:pt idx="1">
                  <c:v>4</c:v>
                </c:pt>
                <c:pt idx="2">
                  <c:v>4</c:v>
                </c:pt>
                <c:pt idx="3">
                  <c:v>5</c:v>
                </c:pt>
                <c:pt idx="4">
                  <c:v>5</c:v>
                </c:pt>
                <c:pt idx="5">
                  <c:v>6</c:v>
                </c:pt>
                <c:pt idx="6">
                  <c:v>6</c:v>
                </c:pt>
                <c:pt idx="7">
                  <c:v>6</c:v>
                </c:pt>
                <c:pt idx="8">
                  <c:v>5</c:v>
                </c:pt>
                <c:pt idx="9">
                  <c:v>5</c:v>
                </c:pt>
                <c:pt idx="10">
                  <c:v>4</c:v>
                </c:pt>
                <c:pt idx="11">
                  <c:v>3</c:v>
                </c:pt>
              </c:numCache>
            </c:numRef>
          </c:val>
          <c:smooth val="0"/>
        </c:ser>
        <c:dLbls>
          <c:showLegendKey val="0"/>
          <c:showVal val="1"/>
          <c:showCatName val="0"/>
          <c:showSerName val="0"/>
          <c:showPercent val="0"/>
          <c:showBubbleSize val="0"/>
        </c:dLbls>
        <c:smooth val="0"/>
        <c:axId val="937021648"/>
        <c:axId val="937014576"/>
      </c:lineChart>
      <c:catAx>
        <c:axId val="937021648"/>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50" b="1" i="0" u="none" strike="noStrike" kern="1200" spc="20" baseline="0">
                <a:solidFill>
                  <a:schemeClr val="dk1">
                    <a:lumMod val="65000"/>
                    <a:lumOff val="35000"/>
                  </a:schemeClr>
                </a:solidFill>
                <a:latin typeface="+mn-lt"/>
                <a:ea typeface="+mn-ea"/>
                <a:cs typeface="+mn-cs"/>
              </a:defRPr>
            </a:pPr>
            <a:endParaRPr lang="es-PE"/>
          </a:p>
        </c:txPr>
        <c:crossAx val="937014576"/>
        <c:crosses val="autoZero"/>
        <c:auto val="1"/>
        <c:lblAlgn val="ctr"/>
        <c:lblOffset val="100"/>
        <c:noMultiLvlLbl val="0"/>
      </c:catAx>
      <c:valAx>
        <c:axId val="937014576"/>
        <c:scaling>
          <c:orientation val="minMax"/>
        </c:scaling>
        <c:delete val="0"/>
        <c:axPos val="l"/>
        <c:majorGridlines>
          <c:spPr>
            <a:ln>
              <a:solidFill>
                <a:schemeClr val="dk1">
                  <a:lumMod val="15000"/>
                  <a:lumOff val="85000"/>
                </a:schemeClr>
              </a:solidFill>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spc="20" baseline="0">
                <a:solidFill>
                  <a:schemeClr val="dk1">
                    <a:lumMod val="65000"/>
                    <a:lumOff val="35000"/>
                  </a:schemeClr>
                </a:solidFill>
                <a:latin typeface="+mn-lt"/>
                <a:ea typeface="+mn-ea"/>
                <a:cs typeface="+mn-cs"/>
              </a:defRPr>
            </a:pPr>
            <a:endParaRPr lang="es-PE"/>
          </a:p>
        </c:txPr>
        <c:crossAx val="937021648"/>
        <c:crosses val="autoZero"/>
        <c:crossBetween val="between"/>
      </c:valAx>
      <c:spPr>
        <a:gradFill>
          <a:gsLst>
            <a:gs pos="100000">
              <a:schemeClr val="lt1">
                <a:lumMod val="95000"/>
              </a:schemeClr>
            </a:gs>
            <a:gs pos="0">
              <a:schemeClr val="lt1"/>
            </a:gs>
          </a:gsLst>
          <a:lin ang="5400000" scaled="0"/>
        </a:gradFill>
        <a:ln>
          <a:noFill/>
        </a:ln>
        <a:effectLst/>
      </c:spPr>
    </c:plotArea>
    <c:legend>
      <c:legendPos val="r"/>
      <c:layout>
        <c:manualLayout>
          <c:xMode val="edge"/>
          <c:yMode val="edge"/>
          <c:x val="7.1320451049698983E-3"/>
          <c:y val="0.81369943148250379"/>
          <c:w val="0.98251866640861341"/>
          <c:h val="0.18401894412644915"/>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dk1">
                  <a:lumMod val="65000"/>
                  <a:lumOff val="35000"/>
                </a:schemeClr>
              </a:solidFill>
              <a:latin typeface="+mn-lt"/>
              <a:ea typeface="+mn-ea"/>
              <a:cs typeface="+mn-cs"/>
            </a:defRPr>
          </a:pPr>
          <a:endParaRPr lang="es-PE"/>
        </a:p>
      </c:txPr>
    </c:legend>
    <c:plotVisOnly val="1"/>
    <c:dispBlanksAs val="zero"/>
    <c:showDLblsOverMax val="0"/>
  </c:chart>
  <c:spPr>
    <a:solidFill>
      <a:schemeClr val="lt1"/>
    </a:solidFill>
    <a:ln>
      <a:solidFill>
        <a:schemeClr val="tx1"/>
      </a:solidFill>
    </a:ln>
    <a:effectLst/>
  </c:spPr>
  <c:txPr>
    <a:bodyPr/>
    <a:lstStyle/>
    <a:p>
      <a:pPr>
        <a:defRPr/>
      </a:pPr>
      <a:endParaRPr lang="es-P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900"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900" kern="1200" spc="20" baseline="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922378D-385F-4B49-87FD-15D1269ECBB5}" type="datetimeFigureOut">
              <a:rPr lang="es-PE" smtClean="0"/>
              <a:t>31/03/2016</a:t>
            </a:fld>
            <a:endParaRPr lang="es-PE"/>
          </a:p>
        </p:txBody>
      </p:sp>
      <p:sp>
        <p:nvSpPr>
          <p:cNvPr id="5" name="Footer Placeholder 4"/>
          <p:cNvSpPr>
            <a:spLocks noGrp="1"/>
          </p:cNvSpPr>
          <p:nvPr>
            <p:ph type="ftr" sz="quarter" idx="11"/>
          </p:nvPr>
        </p:nvSpPr>
        <p:spPr/>
        <p:txBody>
          <a:bodyPr/>
          <a:lstStyle/>
          <a:p>
            <a:endParaRPr lang="es-P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723736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922378D-385F-4B49-87FD-15D1269ECBB5}" type="datetimeFigureOut">
              <a:rPr lang="es-PE" smtClean="0"/>
              <a:t>31/03/2016</a:t>
            </a:fld>
            <a:endParaRPr lang="es-PE"/>
          </a:p>
        </p:txBody>
      </p:sp>
      <p:sp>
        <p:nvSpPr>
          <p:cNvPr id="5" name="Footer Placeholder 4"/>
          <p:cNvSpPr>
            <a:spLocks noGrp="1"/>
          </p:cNvSpPr>
          <p:nvPr>
            <p:ph type="ftr" sz="quarter" idx="11"/>
          </p:nvPr>
        </p:nvSpPr>
        <p:spPr/>
        <p:txBody>
          <a:bodyPr/>
          <a:lstStyle/>
          <a:p>
            <a:endParaRPr lang="es-P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2937770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922378D-385F-4B49-87FD-15D1269ECBB5}" type="datetimeFigureOut">
              <a:rPr lang="es-PE" smtClean="0"/>
              <a:t>31/03/2016</a:t>
            </a:fld>
            <a:endParaRPr lang="es-PE"/>
          </a:p>
        </p:txBody>
      </p:sp>
      <p:sp>
        <p:nvSpPr>
          <p:cNvPr id="5" name="Footer Placeholder 4"/>
          <p:cNvSpPr>
            <a:spLocks noGrp="1"/>
          </p:cNvSpPr>
          <p:nvPr>
            <p:ph type="ftr" sz="quarter" idx="11"/>
          </p:nvPr>
        </p:nvSpPr>
        <p:spPr/>
        <p:txBody>
          <a:bodyPr/>
          <a:lstStyle/>
          <a:p>
            <a:endParaRPr lang="es-P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61AFCA-89F5-4D6D-9F8B-F521D9ECB79D}" type="slidenum">
              <a:rPr lang="es-PE" smtClean="0"/>
              <a:t>‹Nº›</a:t>
            </a:fld>
            <a:endParaRPr lang="es-P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94564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1922378D-385F-4B49-87FD-15D1269ECBB5}" type="datetimeFigureOut">
              <a:rPr lang="es-PE" smtClean="0"/>
              <a:t>31/03/2016</a:t>
            </a:fld>
            <a:endParaRPr lang="es-PE"/>
          </a:p>
        </p:txBody>
      </p:sp>
      <p:sp>
        <p:nvSpPr>
          <p:cNvPr id="6" name="Footer Placeholder 5"/>
          <p:cNvSpPr>
            <a:spLocks noGrp="1"/>
          </p:cNvSpPr>
          <p:nvPr>
            <p:ph type="ftr" sz="quarter" idx="11"/>
          </p:nvPr>
        </p:nvSpPr>
        <p:spPr/>
        <p:txBody>
          <a:bodyPr/>
          <a:lstStyle/>
          <a:p>
            <a:endParaRPr lang="es-P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719180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1922378D-385F-4B49-87FD-15D1269ECBB5}" type="datetimeFigureOut">
              <a:rPr lang="es-PE" smtClean="0"/>
              <a:t>31/03/2016</a:t>
            </a:fld>
            <a:endParaRPr lang="es-PE"/>
          </a:p>
        </p:txBody>
      </p:sp>
      <p:sp>
        <p:nvSpPr>
          <p:cNvPr id="6" name="Footer Placeholder 5"/>
          <p:cNvSpPr>
            <a:spLocks noGrp="1"/>
          </p:cNvSpPr>
          <p:nvPr>
            <p:ph type="ftr" sz="quarter" idx="11"/>
          </p:nvPr>
        </p:nvSpPr>
        <p:spPr/>
        <p:txBody>
          <a:bodyPr/>
          <a:lstStyle/>
          <a:p>
            <a:endParaRPr lang="es-P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61AFCA-89F5-4D6D-9F8B-F521D9ECB79D}" type="slidenum">
              <a:rPr lang="es-PE" smtClean="0"/>
              <a:t>‹Nº›</a:t>
            </a:fld>
            <a:endParaRPr lang="es-P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61405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1922378D-385F-4B49-87FD-15D1269ECBB5}" type="datetimeFigureOut">
              <a:rPr lang="es-PE" smtClean="0"/>
              <a:t>31/03/2016</a:t>
            </a:fld>
            <a:endParaRPr lang="es-PE"/>
          </a:p>
        </p:txBody>
      </p:sp>
      <p:sp>
        <p:nvSpPr>
          <p:cNvPr id="6" name="Footer Placeholder 5"/>
          <p:cNvSpPr>
            <a:spLocks noGrp="1"/>
          </p:cNvSpPr>
          <p:nvPr>
            <p:ph type="ftr" sz="quarter" idx="11"/>
          </p:nvPr>
        </p:nvSpPr>
        <p:spPr/>
        <p:txBody>
          <a:bodyPr/>
          <a:lstStyle/>
          <a:p>
            <a:endParaRPr lang="es-P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13745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22378D-385F-4B49-87FD-15D1269ECBB5}" type="datetimeFigureOut">
              <a:rPr lang="es-PE" smtClean="0"/>
              <a:t>31/03/2016</a:t>
            </a:fld>
            <a:endParaRPr lang="es-PE"/>
          </a:p>
        </p:txBody>
      </p:sp>
      <p:sp>
        <p:nvSpPr>
          <p:cNvPr id="5" name="Footer Placeholder 4"/>
          <p:cNvSpPr>
            <a:spLocks noGrp="1"/>
          </p:cNvSpPr>
          <p:nvPr>
            <p:ph type="ftr" sz="quarter" idx="11"/>
          </p:nvPr>
        </p:nvSpPr>
        <p:spPr/>
        <p:txBody>
          <a:bodyPr/>
          <a:lstStyle/>
          <a:p>
            <a:endParaRPr lang="es-P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1903334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22378D-385F-4B49-87FD-15D1269ECBB5}" type="datetimeFigureOut">
              <a:rPr lang="es-PE" smtClean="0"/>
              <a:t>31/03/2016</a:t>
            </a:fld>
            <a:endParaRPr lang="es-PE"/>
          </a:p>
        </p:txBody>
      </p:sp>
      <p:sp>
        <p:nvSpPr>
          <p:cNvPr id="5" name="Footer Placeholder 4"/>
          <p:cNvSpPr>
            <a:spLocks noGrp="1"/>
          </p:cNvSpPr>
          <p:nvPr>
            <p:ph type="ftr" sz="quarter" idx="11"/>
          </p:nvPr>
        </p:nvSpPr>
        <p:spPr/>
        <p:txBody>
          <a:bodyPr/>
          <a:lstStyle/>
          <a:p>
            <a:endParaRPr lang="es-P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112891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22378D-385F-4B49-87FD-15D1269ECBB5}" type="datetimeFigureOut">
              <a:rPr lang="es-PE" smtClean="0"/>
              <a:t>31/03/2016</a:t>
            </a:fld>
            <a:endParaRPr lang="es-PE"/>
          </a:p>
        </p:txBody>
      </p:sp>
      <p:sp>
        <p:nvSpPr>
          <p:cNvPr id="5" name="Footer Placeholder 4"/>
          <p:cNvSpPr>
            <a:spLocks noGrp="1"/>
          </p:cNvSpPr>
          <p:nvPr>
            <p:ph type="ftr" sz="quarter" idx="11"/>
          </p:nvPr>
        </p:nvSpPr>
        <p:spPr/>
        <p:txBody>
          <a:bodyPr/>
          <a:lstStyle/>
          <a:p>
            <a:endParaRPr lang="es-P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925388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922378D-385F-4B49-87FD-15D1269ECBB5}" type="datetimeFigureOut">
              <a:rPr lang="es-PE" smtClean="0"/>
              <a:t>31/03/2016</a:t>
            </a:fld>
            <a:endParaRPr lang="es-PE"/>
          </a:p>
        </p:txBody>
      </p:sp>
      <p:sp>
        <p:nvSpPr>
          <p:cNvPr id="5" name="Footer Placeholder 4"/>
          <p:cNvSpPr>
            <a:spLocks noGrp="1"/>
          </p:cNvSpPr>
          <p:nvPr>
            <p:ph type="ftr" sz="quarter" idx="11"/>
          </p:nvPr>
        </p:nvSpPr>
        <p:spPr/>
        <p:txBody>
          <a:bodyPr/>
          <a:lstStyle/>
          <a:p>
            <a:endParaRPr lang="es-P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1811080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922378D-385F-4B49-87FD-15D1269ECBB5}" type="datetimeFigureOut">
              <a:rPr lang="es-PE" smtClean="0"/>
              <a:t>31/03/2016</a:t>
            </a:fld>
            <a:endParaRPr lang="es-PE"/>
          </a:p>
        </p:txBody>
      </p:sp>
      <p:sp>
        <p:nvSpPr>
          <p:cNvPr id="6" name="Footer Placeholder 5"/>
          <p:cNvSpPr>
            <a:spLocks noGrp="1"/>
          </p:cNvSpPr>
          <p:nvPr>
            <p:ph type="ftr" sz="quarter" idx="11"/>
          </p:nvPr>
        </p:nvSpPr>
        <p:spPr/>
        <p:txBody>
          <a:bodyPr/>
          <a:lstStyle/>
          <a:p>
            <a:endParaRPr lang="es-P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4132088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922378D-385F-4B49-87FD-15D1269ECBB5}" type="datetimeFigureOut">
              <a:rPr lang="es-PE" smtClean="0"/>
              <a:t>31/03/2016</a:t>
            </a:fld>
            <a:endParaRPr lang="es-PE"/>
          </a:p>
        </p:txBody>
      </p:sp>
      <p:sp>
        <p:nvSpPr>
          <p:cNvPr id="8" name="Footer Placeholder 7"/>
          <p:cNvSpPr>
            <a:spLocks noGrp="1"/>
          </p:cNvSpPr>
          <p:nvPr>
            <p:ph type="ftr" sz="quarter" idx="11"/>
          </p:nvPr>
        </p:nvSpPr>
        <p:spPr/>
        <p:txBody>
          <a:bodyPr/>
          <a:lstStyle/>
          <a:p>
            <a:endParaRPr lang="es-P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14001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922378D-385F-4B49-87FD-15D1269ECBB5}" type="datetimeFigureOut">
              <a:rPr lang="es-PE" smtClean="0"/>
              <a:t>31/03/2016</a:t>
            </a:fld>
            <a:endParaRPr lang="es-PE"/>
          </a:p>
        </p:txBody>
      </p:sp>
      <p:sp>
        <p:nvSpPr>
          <p:cNvPr id="4" name="Footer Placeholder 3"/>
          <p:cNvSpPr>
            <a:spLocks noGrp="1"/>
          </p:cNvSpPr>
          <p:nvPr>
            <p:ph type="ftr" sz="quarter" idx="11"/>
          </p:nvPr>
        </p:nvSpPr>
        <p:spPr/>
        <p:txBody>
          <a:bodyPr/>
          <a:lstStyle/>
          <a:p>
            <a:endParaRPr lang="es-P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6749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22378D-385F-4B49-87FD-15D1269ECBB5}" type="datetimeFigureOut">
              <a:rPr lang="es-PE" smtClean="0"/>
              <a:t>31/03/2016</a:t>
            </a:fld>
            <a:endParaRPr lang="es-PE"/>
          </a:p>
        </p:txBody>
      </p:sp>
      <p:sp>
        <p:nvSpPr>
          <p:cNvPr id="3" name="Footer Placeholder 2"/>
          <p:cNvSpPr>
            <a:spLocks noGrp="1"/>
          </p:cNvSpPr>
          <p:nvPr>
            <p:ph type="ftr" sz="quarter" idx="11"/>
          </p:nvPr>
        </p:nvSpPr>
        <p:spPr/>
        <p:txBody>
          <a:bodyPr/>
          <a:lstStyle/>
          <a:p>
            <a:endParaRPr lang="es-P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573197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922378D-385F-4B49-87FD-15D1269ECBB5}" type="datetimeFigureOut">
              <a:rPr lang="es-PE" smtClean="0"/>
              <a:t>31/03/2016</a:t>
            </a:fld>
            <a:endParaRPr lang="es-PE"/>
          </a:p>
        </p:txBody>
      </p:sp>
      <p:sp>
        <p:nvSpPr>
          <p:cNvPr id="6" name="Footer Placeholder 5"/>
          <p:cNvSpPr>
            <a:spLocks noGrp="1"/>
          </p:cNvSpPr>
          <p:nvPr>
            <p:ph type="ftr" sz="quarter" idx="11"/>
          </p:nvPr>
        </p:nvSpPr>
        <p:spPr/>
        <p:txBody>
          <a:bodyPr/>
          <a:lstStyle/>
          <a:p>
            <a:endParaRPr lang="es-P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190850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922378D-385F-4B49-87FD-15D1269ECBB5}" type="datetimeFigureOut">
              <a:rPr lang="es-PE" smtClean="0"/>
              <a:t>31/03/2016</a:t>
            </a:fld>
            <a:endParaRPr lang="es-PE"/>
          </a:p>
        </p:txBody>
      </p:sp>
      <p:sp>
        <p:nvSpPr>
          <p:cNvPr id="6" name="Footer Placeholder 5"/>
          <p:cNvSpPr>
            <a:spLocks noGrp="1"/>
          </p:cNvSpPr>
          <p:nvPr>
            <p:ph type="ftr" sz="quarter" idx="11"/>
          </p:nvPr>
        </p:nvSpPr>
        <p:spPr/>
        <p:txBody>
          <a:bodyPr/>
          <a:lstStyle/>
          <a:p>
            <a:endParaRPr lang="es-P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61AFCA-89F5-4D6D-9F8B-F521D9ECB79D}" type="slidenum">
              <a:rPr lang="es-PE" smtClean="0"/>
              <a:t>‹Nº›</a:t>
            </a:fld>
            <a:endParaRPr lang="es-PE"/>
          </a:p>
        </p:txBody>
      </p:sp>
    </p:spTree>
    <p:extLst>
      <p:ext uri="{BB962C8B-B14F-4D97-AF65-F5344CB8AC3E}">
        <p14:creationId xmlns:p14="http://schemas.microsoft.com/office/powerpoint/2010/main" val="2214456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922378D-385F-4B49-87FD-15D1269ECBB5}" type="datetimeFigureOut">
              <a:rPr lang="es-PE" smtClean="0"/>
              <a:t>31/03/2016</a:t>
            </a:fld>
            <a:endParaRPr lang="es-P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P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B61AFCA-89F5-4D6D-9F8B-F521D9ECB79D}" type="slidenum">
              <a:rPr lang="es-PE" smtClean="0"/>
              <a:t>‹Nº›</a:t>
            </a:fld>
            <a:endParaRPr lang="es-PE"/>
          </a:p>
        </p:txBody>
      </p:sp>
    </p:spTree>
    <p:extLst>
      <p:ext uri="{BB962C8B-B14F-4D97-AF65-F5344CB8AC3E}">
        <p14:creationId xmlns:p14="http://schemas.microsoft.com/office/powerpoint/2010/main" val="29511593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wmf"/><Relationship Id="rId5" Type="http://schemas.openxmlformats.org/officeDocument/2006/relationships/oleObject" Target="../embeddings/oleObject3.bin"/><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2.png"/><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wmf"/><Relationship Id="rId5" Type="http://schemas.openxmlformats.org/officeDocument/2006/relationships/oleObject" Target="../embeddings/oleObject5.bin"/><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wmf"/><Relationship Id="rId5" Type="http://schemas.openxmlformats.org/officeDocument/2006/relationships/oleObject" Target="../embeddings/oleObject6.bin"/><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1940" y="1960808"/>
            <a:ext cx="8915399" cy="2262781"/>
          </a:xfrm>
        </p:spPr>
        <p:txBody>
          <a:bodyPr/>
          <a:lstStyle/>
          <a:p>
            <a:r>
              <a:rPr lang="es-PE" dirty="0" smtClean="0"/>
              <a:t>FED-PAQUETE GESTANTE</a:t>
            </a:r>
            <a:endParaRPr lang="es-PE" dirty="0"/>
          </a:p>
        </p:txBody>
      </p:sp>
      <p:graphicFrame>
        <p:nvGraphicFramePr>
          <p:cNvPr id="4" name="Objeto 3"/>
          <p:cNvGraphicFramePr>
            <a:graphicFrameLocks noChangeAspect="1"/>
          </p:cNvGraphicFramePr>
          <p:nvPr>
            <p:extLst>
              <p:ext uri="{D42A27DB-BD31-4B8C-83A1-F6EECF244321}">
                <p14:modId xmlns:p14="http://schemas.microsoft.com/office/powerpoint/2010/main" val="1495351842"/>
              </p:ext>
            </p:extLst>
          </p:nvPr>
        </p:nvGraphicFramePr>
        <p:xfrm>
          <a:off x="10659649" y="138702"/>
          <a:ext cx="1052185" cy="969189"/>
        </p:xfrm>
        <a:graphic>
          <a:graphicData uri="http://schemas.openxmlformats.org/presentationml/2006/ole">
            <mc:AlternateContent xmlns:mc="http://schemas.openxmlformats.org/markup-compatibility/2006">
              <mc:Choice xmlns:v="urn:schemas-microsoft-com:vml" Requires="v">
                <p:oleObj spid="_x0000_s6156" r:id="rId3" imgW="1258824" imgH="1228344" progId="CorelDRAW.Graphic.13">
                  <p:embed/>
                </p:oleObj>
              </mc:Choice>
              <mc:Fallback>
                <p:oleObj r:id="rId3" imgW="1258824" imgH="1228344" progId="CorelDRAW.Graphic.1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59649" y="138702"/>
                        <a:ext cx="1052185" cy="969189"/>
                      </a:xfrm>
                      <a:prstGeom prst="rect">
                        <a:avLst/>
                      </a:prstGeom>
                      <a:noFill/>
                    </p:spPr>
                  </p:pic>
                </p:oleObj>
              </mc:Fallback>
            </mc:AlternateContent>
          </a:graphicData>
        </a:graphic>
      </p:graphicFrame>
      <p:pic>
        <p:nvPicPr>
          <p:cNvPr id="5" name="Imagen 3" descr="LOGO GERES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5163" y="252417"/>
            <a:ext cx="890175" cy="87994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565754" y="307672"/>
            <a:ext cx="909389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1pPr>
            <a:lvl2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2pPr>
            <a:lvl3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3pPr>
            <a:lvl4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4pPr>
            <a:lvl5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5pPr>
            <a:lvl6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6pPr>
            <a:lvl7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7pPr>
            <a:lvl8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8pPr>
            <a:lvl9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587500" algn="r"/>
                <a:tab pos="2700338" algn="ctr"/>
                <a:tab pos="5400675" algn="r"/>
              </a:tabLst>
            </a:pPr>
            <a:r>
              <a:rPr kumimoji="0" lang="es-PE" i="0" u="none" strike="noStrike" cap="none" normalizeH="0" baseline="0" dirty="0" smtClean="0">
                <a:ln>
                  <a:noFill/>
                </a:ln>
                <a:solidFill>
                  <a:schemeClr val="tx1"/>
                </a:solidFill>
                <a:effectLst/>
                <a:latin typeface="Arial Black" panose="020B0A04020102020204" pitchFamily="34" charset="0"/>
                <a:ea typeface="Calibri" panose="020F0502020204030204" pitchFamily="34" charset="0"/>
                <a:cs typeface="Arial" panose="020B0604020202020204" pitchFamily="34" charset="0"/>
              </a:rPr>
              <a:t>GOBIERNO REGIONAL DEL CALLAO</a:t>
            </a:r>
            <a:endParaRPr kumimoji="0" lang="es-PE" i="0" u="none" strike="noStrike" cap="none" normalizeH="0" baseline="0" dirty="0" smtClean="0">
              <a:ln>
                <a:noFill/>
              </a:ln>
              <a:solidFill>
                <a:schemeClr val="tx1"/>
              </a:solidFill>
              <a:effectLst/>
              <a:latin typeface="Arial Black" panose="020B0A040201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587500" algn="r"/>
                <a:tab pos="2700338" algn="ctr"/>
                <a:tab pos="5400675" algn="r"/>
              </a:tabLst>
            </a:pPr>
            <a:r>
              <a:rPr kumimoji="0" lang="es-PE" i="0" u="none" strike="noStrike" cap="none" normalizeH="0" baseline="0" dirty="0" smtClean="0">
                <a:ln>
                  <a:noFill/>
                </a:ln>
                <a:solidFill>
                  <a:schemeClr val="tx1"/>
                </a:solidFill>
                <a:effectLst/>
                <a:latin typeface="Arial Black" panose="020B0A04020102020204" pitchFamily="34" charset="0"/>
                <a:ea typeface="Calibri" panose="020F0502020204030204" pitchFamily="34" charset="0"/>
                <a:cs typeface="Arial" panose="020B0604020202020204" pitchFamily="34" charset="0"/>
              </a:rPr>
              <a:t>DIRECCION  REGIONAL DE SALUD  DEL CALLAO</a:t>
            </a:r>
          </a:p>
        </p:txBody>
      </p:sp>
    </p:spTree>
    <p:extLst>
      <p:ext uri="{BB962C8B-B14F-4D97-AF65-F5344CB8AC3E}">
        <p14:creationId xmlns:p14="http://schemas.microsoft.com/office/powerpoint/2010/main" val="3637479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Análisis de grafico 4</a:t>
            </a:r>
            <a:endParaRPr lang="es-PE" dirty="0"/>
          </a:p>
        </p:txBody>
      </p:sp>
      <p:sp>
        <p:nvSpPr>
          <p:cNvPr id="3" name="Marcador de contenido 2"/>
          <p:cNvSpPr>
            <a:spLocks noGrp="1"/>
          </p:cNvSpPr>
          <p:nvPr>
            <p:ph idx="1"/>
          </p:nvPr>
        </p:nvSpPr>
        <p:spPr>
          <a:xfrm>
            <a:off x="1893752" y="1905000"/>
            <a:ext cx="9285109" cy="3851856"/>
          </a:xfrm>
        </p:spPr>
        <p:txBody>
          <a:bodyPr>
            <a:normAutofit/>
          </a:bodyPr>
          <a:lstStyle/>
          <a:p>
            <a:pPr algn="just"/>
            <a:r>
              <a:rPr lang="es-PE" sz="2400" dirty="0" smtClean="0"/>
              <a:t>Se evidencia en el desagregado de acuerdo a los criterios que los Controles CRED no responden a la proporción del incremento de los demás criterios, debido al inicio inadecuado de los niños en su captación, a la obtención tardía del DNI, al aumento de la población infantil con afiliación, población de quintil pobre con conducta preventiva inadecuada y demás determinantes por demás conocidas.</a:t>
            </a:r>
            <a:endParaRPr lang="es-PE" sz="2400" dirty="0"/>
          </a:p>
        </p:txBody>
      </p:sp>
    </p:spTree>
    <p:extLst>
      <p:ext uri="{BB962C8B-B14F-4D97-AF65-F5344CB8AC3E}">
        <p14:creationId xmlns:p14="http://schemas.microsoft.com/office/powerpoint/2010/main" val="3675044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3"/>
          <p:cNvGraphicFramePr>
            <a:graphicFrameLocks/>
          </p:cNvGraphicFramePr>
          <p:nvPr>
            <p:extLst>
              <p:ext uri="{D42A27DB-BD31-4B8C-83A1-F6EECF244321}">
                <p14:modId xmlns:p14="http://schemas.microsoft.com/office/powerpoint/2010/main" val="601525854"/>
              </p:ext>
            </p:extLst>
          </p:nvPr>
        </p:nvGraphicFramePr>
        <p:xfrm>
          <a:off x="726510" y="1352811"/>
          <a:ext cx="10809961" cy="53736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to 2"/>
          <p:cNvGraphicFramePr>
            <a:graphicFrameLocks noChangeAspect="1"/>
          </p:cNvGraphicFramePr>
          <p:nvPr>
            <p:extLst>
              <p:ext uri="{D42A27DB-BD31-4B8C-83A1-F6EECF244321}">
                <p14:modId xmlns:p14="http://schemas.microsoft.com/office/powerpoint/2010/main" val="2637544940"/>
              </p:ext>
            </p:extLst>
          </p:nvPr>
        </p:nvGraphicFramePr>
        <p:xfrm>
          <a:off x="10659649" y="138702"/>
          <a:ext cx="1052185" cy="969189"/>
        </p:xfrm>
        <a:graphic>
          <a:graphicData uri="http://schemas.openxmlformats.org/presentationml/2006/ole">
            <mc:AlternateContent xmlns:mc="http://schemas.openxmlformats.org/markup-compatibility/2006">
              <mc:Choice xmlns:v="urn:schemas-microsoft-com:vml" Requires="v">
                <p:oleObj spid="_x0000_s2070" r:id="rId4" imgW="1258824" imgH="1228344" progId="CorelDRAW.Graphic.13">
                  <p:embed/>
                </p:oleObj>
              </mc:Choice>
              <mc:Fallback>
                <p:oleObj r:id="rId4" imgW="1258824" imgH="1228344" progId="CorelDRAW.Graphic.1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59649" y="138702"/>
                        <a:ext cx="1052185" cy="969189"/>
                      </a:xfrm>
                      <a:prstGeom prst="rect">
                        <a:avLst/>
                      </a:prstGeom>
                      <a:noFill/>
                    </p:spPr>
                  </p:pic>
                </p:oleObj>
              </mc:Fallback>
            </mc:AlternateContent>
          </a:graphicData>
        </a:graphic>
      </p:graphicFrame>
      <p:pic>
        <p:nvPicPr>
          <p:cNvPr id="2050" name="Imagen 3" descr="LOGO GERES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5163" y="252417"/>
            <a:ext cx="890175" cy="8799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5"/>
          <p:cNvSpPr>
            <a:spLocks noChangeArrowheads="1"/>
          </p:cNvSpPr>
          <p:nvPr/>
        </p:nvSpPr>
        <p:spPr bwMode="auto">
          <a:xfrm>
            <a:off x="1565754" y="-104"/>
            <a:ext cx="9093895"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1pPr>
            <a:lvl2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2pPr>
            <a:lvl3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3pPr>
            <a:lvl4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4pPr>
            <a:lvl5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5pPr>
            <a:lvl6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6pPr>
            <a:lvl7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7pPr>
            <a:lvl8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8pPr>
            <a:lvl9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587500" algn="r"/>
                <a:tab pos="2700338" algn="ctr"/>
                <a:tab pos="5400675" algn="r"/>
              </a:tabLst>
            </a:pPr>
            <a:r>
              <a:rPr kumimoji="0" lang="es-PE" i="0" u="none" strike="noStrike" cap="none" normalizeH="0" baseline="0" dirty="0" smtClean="0">
                <a:ln>
                  <a:noFill/>
                </a:ln>
                <a:solidFill>
                  <a:schemeClr val="tx1"/>
                </a:solidFill>
                <a:effectLst/>
                <a:latin typeface="Arial Black" panose="020B0A04020102020204" pitchFamily="34" charset="0"/>
                <a:ea typeface="Calibri" panose="020F0502020204030204" pitchFamily="34" charset="0"/>
                <a:cs typeface="Arial" panose="020B0604020202020204" pitchFamily="34" charset="0"/>
              </a:rPr>
              <a:t>GOBIERNO REGIONAL DEL CALLAO</a:t>
            </a:r>
            <a:endParaRPr kumimoji="0" lang="es-PE" i="0" u="none" strike="noStrike" cap="none" normalizeH="0" baseline="0" dirty="0" smtClean="0">
              <a:ln>
                <a:noFill/>
              </a:ln>
              <a:solidFill>
                <a:schemeClr val="tx1"/>
              </a:solidFill>
              <a:effectLst/>
              <a:latin typeface="Arial Black" panose="020B0A040201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587500" algn="r"/>
                <a:tab pos="2700338" algn="ctr"/>
                <a:tab pos="5400675" algn="r"/>
              </a:tabLst>
            </a:pPr>
            <a:r>
              <a:rPr kumimoji="0" lang="es-PE" i="0" u="none" strike="noStrike" cap="none" normalizeH="0" baseline="0" dirty="0" smtClean="0">
                <a:ln>
                  <a:noFill/>
                </a:ln>
                <a:solidFill>
                  <a:schemeClr val="tx1"/>
                </a:solidFill>
                <a:effectLst/>
                <a:latin typeface="Arial Black" panose="020B0A04020102020204" pitchFamily="34" charset="0"/>
                <a:ea typeface="Calibri" panose="020F0502020204030204" pitchFamily="34" charset="0"/>
                <a:cs typeface="Arial" panose="020B0604020202020204" pitchFamily="34" charset="0"/>
              </a:rPr>
              <a:t>DIRECCION  REGIONAL DE SALUD  DEL CALLAO</a:t>
            </a:r>
          </a:p>
          <a:p>
            <a:pPr marL="0" marR="0" lvl="0" indent="0" algn="ctr" defTabSz="914400" rtl="0" eaLnBrk="0" fontAlgn="base" latinLnBrk="0" hangingPunct="0">
              <a:lnSpc>
                <a:spcPct val="100000"/>
              </a:lnSpc>
              <a:spcBef>
                <a:spcPct val="0"/>
              </a:spcBef>
              <a:spcAft>
                <a:spcPct val="0"/>
              </a:spcAft>
              <a:buClrTx/>
              <a:buSzTx/>
              <a:buFontTx/>
              <a:buNone/>
              <a:tabLst>
                <a:tab pos="1587500" algn="r"/>
                <a:tab pos="2700338" algn="ctr"/>
                <a:tab pos="5400675" algn="r"/>
              </a:tabLst>
            </a:pPr>
            <a:r>
              <a:rPr lang="es-PE" sz="2000" dirty="0" smtClean="0">
                <a:cs typeface="Arial" panose="020B0604020202020204" pitchFamily="34" charset="0"/>
              </a:rPr>
              <a:t>INDICADOR FED PAQUETE GESTANTE</a:t>
            </a:r>
          </a:p>
          <a:p>
            <a:pPr marL="0" marR="0" lvl="0" indent="0" algn="ctr" defTabSz="914400" rtl="0" eaLnBrk="0" fontAlgn="base" latinLnBrk="0" hangingPunct="0">
              <a:lnSpc>
                <a:spcPct val="100000"/>
              </a:lnSpc>
              <a:spcBef>
                <a:spcPct val="0"/>
              </a:spcBef>
              <a:spcAft>
                <a:spcPct val="0"/>
              </a:spcAft>
              <a:buClrTx/>
              <a:buSzTx/>
              <a:buFontTx/>
              <a:buNone/>
              <a:tabLst>
                <a:tab pos="1587500" algn="r"/>
                <a:tab pos="2700338" algn="ctr"/>
                <a:tab pos="5400675" algn="r"/>
              </a:tabLst>
            </a:pPr>
            <a:r>
              <a:rPr kumimoji="0" lang="es-PE" sz="2000" i="0" u="none" strike="noStrike" cap="none" normalizeH="0" baseline="0" dirty="0" smtClean="0">
                <a:ln>
                  <a:noFill/>
                </a:ln>
                <a:solidFill>
                  <a:schemeClr val="tx1"/>
                </a:solidFill>
                <a:effectLst/>
                <a:cs typeface="Arial" panose="020B0604020202020204" pitchFamily="34" charset="0"/>
              </a:rPr>
              <a:t>Grafico</a:t>
            </a:r>
            <a:r>
              <a:rPr kumimoji="0" lang="es-PE" sz="2000" i="0" u="none" strike="noStrike" cap="none" normalizeH="0" dirty="0" smtClean="0">
                <a:ln>
                  <a:noFill/>
                </a:ln>
                <a:solidFill>
                  <a:schemeClr val="tx1"/>
                </a:solidFill>
                <a:effectLst/>
                <a:cs typeface="Arial" panose="020B0604020202020204" pitchFamily="34" charset="0"/>
              </a:rPr>
              <a:t> 1</a:t>
            </a:r>
            <a:endParaRPr kumimoji="0" lang="es-PE" sz="200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64123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Análisis de grafico 1</a:t>
            </a:r>
            <a:endParaRPr lang="es-PE" dirty="0"/>
          </a:p>
        </p:txBody>
      </p:sp>
      <p:sp>
        <p:nvSpPr>
          <p:cNvPr id="3" name="Marcador de contenido 2"/>
          <p:cNvSpPr>
            <a:spLocks noGrp="1"/>
          </p:cNvSpPr>
          <p:nvPr>
            <p:ph idx="1"/>
          </p:nvPr>
        </p:nvSpPr>
        <p:spPr>
          <a:xfrm>
            <a:off x="1687132" y="1541172"/>
            <a:ext cx="9817480" cy="3777622"/>
          </a:xfrm>
        </p:spPr>
        <p:txBody>
          <a:bodyPr>
            <a:noAutofit/>
          </a:bodyPr>
          <a:lstStyle/>
          <a:p>
            <a:pPr algn="just"/>
            <a:r>
              <a:rPr lang="es-PE" sz="2400" dirty="0">
                <a:solidFill>
                  <a:schemeClr val="tx1"/>
                </a:solidFill>
              </a:rPr>
              <a:t>En el primer control prenatal se realiza la solicitud de la batería de análisis , en las visitas de supervisión se han detectado algunos problemas como demora en la digitación de FUAS( por norma propia del SIS pueden digitarse FUAS hasta 90 días),  laboratorio que debía llenar el FUA con el código correspondiente, no lo estuvo registrando, hubieron FUAS con observaciones por el mal llenado o datos incompletos que demoran un tiempo en subsanar observaciones, sin embargo, este cuadro reporta información completa hasta setiembre, pues faltan digitar FUAS de octubre a diciembre, que se terminara de digitar en marzo.</a:t>
            </a:r>
          </a:p>
          <a:p>
            <a:pPr algn="just"/>
            <a:endParaRPr lang="es-PE" sz="2400" dirty="0">
              <a:solidFill>
                <a:schemeClr val="tx1"/>
              </a:solidFill>
            </a:endParaRPr>
          </a:p>
        </p:txBody>
      </p:sp>
    </p:spTree>
    <p:extLst>
      <p:ext uri="{BB962C8B-B14F-4D97-AF65-F5344CB8AC3E}">
        <p14:creationId xmlns:p14="http://schemas.microsoft.com/office/powerpoint/2010/main" val="1989209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3"/>
          <p:cNvGraphicFramePr>
            <a:graphicFrameLocks/>
          </p:cNvGraphicFramePr>
          <p:nvPr>
            <p:extLst>
              <p:ext uri="{D42A27DB-BD31-4B8C-83A1-F6EECF244321}">
                <p14:modId xmlns:p14="http://schemas.microsoft.com/office/powerpoint/2010/main" val="3649940912"/>
              </p:ext>
            </p:extLst>
          </p:nvPr>
        </p:nvGraphicFramePr>
        <p:xfrm>
          <a:off x="325675" y="1515649"/>
          <a:ext cx="11411213" cy="5085566"/>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ángulo 9"/>
          <p:cNvSpPr/>
          <p:nvPr/>
        </p:nvSpPr>
        <p:spPr>
          <a:xfrm>
            <a:off x="2630466" y="120351"/>
            <a:ext cx="7352778" cy="1261884"/>
          </a:xfrm>
          <a:prstGeom prst="rect">
            <a:avLst/>
          </a:prstGeom>
        </p:spPr>
        <p:txBody>
          <a:bodyPr wrap="square">
            <a:spAutoFit/>
          </a:bodyPr>
          <a:lstStyle/>
          <a:p>
            <a:pPr lvl="0" algn="ctr" eaLnBrk="0" fontAlgn="base" hangingPunct="0">
              <a:spcBef>
                <a:spcPct val="0"/>
              </a:spcBef>
              <a:spcAft>
                <a:spcPct val="0"/>
              </a:spcAft>
              <a:tabLst>
                <a:tab pos="1587500" algn="r"/>
                <a:tab pos="2700338" algn="ctr"/>
                <a:tab pos="5400675" algn="r"/>
              </a:tabLst>
            </a:pPr>
            <a:r>
              <a:rPr lang="es-PE" dirty="0">
                <a:latin typeface="Arial Black" panose="020B0A04020102020204" pitchFamily="34" charset="0"/>
                <a:ea typeface="Calibri" panose="020F0502020204030204" pitchFamily="34" charset="0"/>
                <a:cs typeface="Arial" panose="020B0604020202020204" pitchFamily="34" charset="0"/>
              </a:rPr>
              <a:t>GOBIERNO REGIONAL DEL CALLAO</a:t>
            </a:r>
            <a:endParaRPr lang="es-PE" dirty="0">
              <a:latin typeface="Arial Black" panose="020B0A04020102020204" pitchFamily="34" charset="0"/>
            </a:endParaRPr>
          </a:p>
          <a:p>
            <a:pPr lvl="0" algn="ctr" eaLnBrk="0" fontAlgn="base" hangingPunct="0">
              <a:spcBef>
                <a:spcPct val="0"/>
              </a:spcBef>
              <a:spcAft>
                <a:spcPct val="0"/>
              </a:spcAft>
              <a:tabLst>
                <a:tab pos="1587500" algn="r"/>
                <a:tab pos="2700338" algn="ctr"/>
                <a:tab pos="5400675" algn="r"/>
              </a:tabLst>
            </a:pPr>
            <a:r>
              <a:rPr lang="es-PE" dirty="0">
                <a:latin typeface="Arial Black" panose="020B0A04020102020204" pitchFamily="34" charset="0"/>
                <a:ea typeface="Calibri" panose="020F0502020204030204" pitchFamily="34" charset="0"/>
                <a:cs typeface="Arial" panose="020B0604020202020204" pitchFamily="34" charset="0"/>
              </a:rPr>
              <a:t>DIRECCION  REGIONAL DE SALUD  DEL CALLAO</a:t>
            </a:r>
          </a:p>
          <a:p>
            <a:pPr lvl="0" algn="ctr" eaLnBrk="0" fontAlgn="base" hangingPunct="0">
              <a:spcBef>
                <a:spcPct val="0"/>
              </a:spcBef>
              <a:spcAft>
                <a:spcPct val="0"/>
              </a:spcAft>
              <a:tabLst>
                <a:tab pos="1587500" algn="r"/>
                <a:tab pos="2700338" algn="ctr"/>
                <a:tab pos="5400675" algn="r"/>
              </a:tabLst>
            </a:pPr>
            <a:r>
              <a:rPr lang="es-PE" sz="2000" dirty="0">
                <a:cs typeface="Arial" panose="020B0604020202020204" pitchFamily="34" charset="0"/>
              </a:rPr>
              <a:t>INDICADOR FED PAQUETE </a:t>
            </a:r>
            <a:r>
              <a:rPr lang="es-PE" sz="2000" dirty="0" smtClean="0">
                <a:cs typeface="Arial" panose="020B0604020202020204" pitchFamily="34" charset="0"/>
              </a:rPr>
              <a:t>GESTANTE</a:t>
            </a:r>
          </a:p>
          <a:p>
            <a:pPr lvl="0" algn="ctr" eaLnBrk="0" fontAlgn="base" hangingPunct="0">
              <a:spcBef>
                <a:spcPct val="0"/>
              </a:spcBef>
              <a:spcAft>
                <a:spcPct val="0"/>
              </a:spcAft>
              <a:tabLst>
                <a:tab pos="1587500" algn="r"/>
                <a:tab pos="2700338" algn="ctr"/>
                <a:tab pos="5400675" algn="r"/>
              </a:tabLst>
            </a:pPr>
            <a:r>
              <a:rPr lang="es-PE" sz="2000" dirty="0" smtClean="0">
                <a:cs typeface="Arial" panose="020B0604020202020204" pitchFamily="34" charset="0"/>
              </a:rPr>
              <a:t>Grafico 2</a:t>
            </a:r>
            <a:endParaRPr lang="es-PE" sz="2000" dirty="0"/>
          </a:p>
        </p:txBody>
      </p:sp>
      <p:pic>
        <p:nvPicPr>
          <p:cNvPr id="12" name="Imagen 3" descr="LOGO GERES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5477" y="176593"/>
            <a:ext cx="888638" cy="93129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 name="Objeto 12"/>
          <p:cNvGraphicFramePr>
            <a:graphicFrameLocks noChangeAspect="1"/>
          </p:cNvGraphicFramePr>
          <p:nvPr>
            <p:extLst>
              <p:ext uri="{D42A27DB-BD31-4B8C-83A1-F6EECF244321}">
                <p14:modId xmlns:p14="http://schemas.microsoft.com/office/powerpoint/2010/main" val="3043161586"/>
              </p:ext>
            </p:extLst>
          </p:nvPr>
        </p:nvGraphicFramePr>
        <p:xfrm>
          <a:off x="10659649" y="138702"/>
          <a:ext cx="1052185" cy="969189"/>
        </p:xfrm>
        <a:graphic>
          <a:graphicData uri="http://schemas.openxmlformats.org/presentationml/2006/ole">
            <mc:AlternateContent xmlns:mc="http://schemas.openxmlformats.org/markup-compatibility/2006">
              <mc:Choice xmlns:v="urn:schemas-microsoft-com:vml" Requires="v">
                <p:oleObj spid="_x0000_s3093" r:id="rId5" imgW="1258824" imgH="1228344" progId="CorelDRAW.Graphic.13">
                  <p:embed/>
                </p:oleObj>
              </mc:Choice>
              <mc:Fallback>
                <p:oleObj r:id="rId5" imgW="1258824" imgH="1228344" progId="CorelDRAW.Graphic.1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59649" y="138702"/>
                        <a:ext cx="1052185" cy="969189"/>
                      </a:xfrm>
                      <a:prstGeom prst="rect">
                        <a:avLst/>
                      </a:prstGeom>
                      <a:noFill/>
                    </p:spPr>
                  </p:pic>
                </p:oleObj>
              </mc:Fallback>
            </mc:AlternateContent>
          </a:graphicData>
        </a:graphic>
      </p:graphicFrame>
    </p:spTree>
    <p:extLst>
      <p:ext uri="{BB962C8B-B14F-4D97-AF65-F5344CB8AC3E}">
        <p14:creationId xmlns:p14="http://schemas.microsoft.com/office/powerpoint/2010/main" val="1432323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Análisis de grafico 2</a:t>
            </a:r>
            <a:endParaRPr lang="es-PE" dirty="0"/>
          </a:p>
        </p:txBody>
      </p:sp>
      <p:sp>
        <p:nvSpPr>
          <p:cNvPr id="3" name="Marcador de contenido 2"/>
          <p:cNvSpPr>
            <a:spLocks noGrp="1"/>
          </p:cNvSpPr>
          <p:nvPr>
            <p:ph idx="1"/>
          </p:nvPr>
        </p:nvSpPr>
        <p:spPr>
          <a:xfrm>
            <a:off x="1700011" y="1661375"/>
            <a:ext cx="9804601" cy="4249847"/>
          </a:xfrm>
        </p:spPr>
        <p:txBody>
          <a:bodyPr>
            <a:noAutofit/>
          </a:bodyPr>
          <a:lstStyle/>
          <a:p>
            <a:pPr algn="just"/>
            <a:r>
              <a:rPr lang="es-PE" sz="2000" dirty="0">
                <a:solidFill>
                  <a:schemeClr val="tx1"/>
                </a:solidFill>
              </a:rPr>
              <a:t>En la Región Callao el 47% de las gestantes inician control prenatal después del primer trimestre  , es decir el 53% inicia el primer control prenatal en el primer trimestre de gestación , para revertir esto, es necesario, programar dentro de horario de atención , horas para visita domiciliaria de captación, para inicio temprano del control prenatal, seguimiento de gestantes que faltan al mismo, seguimiento para completar las dosis de Sulfato Ferroso , entre otros, se hace necesario acortar el tiempo para digitación de FUAS (hasta 90 días es demasiado), se hace necesario sensibilización del personal involucrado( obstetras, laboratorio, admisión, personal de tópico) , y revisión del software  del cual se obtiene la información (cubos). </a:t>
            </a:r>
          </a:p>
          <a:p>
            <a:pPr algn="just"/>
            <a:endParaRPr lang="es-PE" sz="2000" dirty="0">
              <a:solidFill>
                <a:schemeClr val="tx1"/>
              </a:solidFill>
            </a:endParaRPr>
          </a:p>
        </p:txBody>
      </p:sp>
    </p:spTree>
    <p:extLst>
      <p:ext uri="{BB962C8B-B14F-4D97-AF65-F5344CB8AC3E}">
        <p14:creationId xmlns:p14="http://schemas.microsoft.com/office/powerpoint/2010/main" val="1610965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30463" y="3087155"/>
            <a:ext cx="6361267" cy="1739248"/>
          </a:xfrm>
        </p:spPr>
        <p:txBody>
          <a:bodyPr>
            <a:normAutofit/>
          </a:bodyPr>
          <a:lstStyle/>
          <a:p>
            <a:r>
              <a:rPr lang="es-PE" sz="6000" dirty="0" smtClean="0"/>
              <a:t>PAQUETE NIÑO</a:t>
            </a:r>
            <a:endParaRPr lang="es-PE" sz="6000" dirty="0"/>
          </a:p>
        </p:txBody>
      </p:sp>
      <p:graphicFrame>
        <p:nvGraphicFramePr>
          <p:cNvPr id="3" name="Objeto 2"/>
          <p:cNvGraphicFramePr>
            <a:graphicFrameLocks noChangeAspect="1"/>
          </p:cNvGraphicFramePr>
          <p:nvPr>
            <p:extLst>
              <p:ext uri="{D42A27DB-BD31-4B8C-83A1-F6EECF244321}">
                <p14:modId xmlns:p14="http://schemas.microsoft.com/office/powerpoint/2010/main" val="898695443"/>
              </p:ext>
            </p:extLst>
          </p:nvPr>
        </p:nvGraphicFramePr>
        <p:xfrm>
          <a:off x="10860065" y="207793"/>
          <a:ext cx="1052185" cy="969189"/>
        </p:xfrm>
        <a:graphic>
          <a:graphicData uri="http://schemas.openxmlformats.org/presentationml/2006/ole">
            <mc:AlternateContent xmlns:mc="http://schemas.openxmlformats.org/markup-compatibility/2006">
              <mc:Choice xmlns:v="urn:schemas-microsoft-com:vml" Requires="v">
                <p:oleObj spid="_x0000_s7180" r:id="rId3" imgW="1258824" imgH="1228344" progId="CorelDRAW.Graphic.13">
                  <p:embed/>
                </p:oleObj>
              </mc:Choice>
              <mc:Fallback>
                <p:oleObj r:id="rId3" imgW="1258824" imgH="1228344" progId="CorelDRAW.Graphic.1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60065" y="207793"/>
                        <a:ext cx="1052185" cy="969189"/>
                      </a:xfrm>
                      <a:prstGeom prst="rect">
                        <a:avLst/>
                      </a:prstGeom>
                      <a:noFill/>
                    </p:spPr>
                  </p:pic>
                </p:oleObj>
              </mc:Fallback>
            </mc:AlternateContent>
          </a:graphicData>
        </a:graphic>
      </p:graphicFrame>
      <p:pic>
        <p:nvPicPr>
          <p:cNvPr id="4" name="Imagen 3" descr="LOGO GERES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95625" y="207793"/>
            <a:ext cx="890175" cy="87994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2949262" y="307672"/>
            <a:ext cx="771038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1pPr>
            <a:lvl2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2pPr>
            <a:lvl3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3pPr>
            <a:lvl4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4pPr>
            <a:lvl5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5pPr>
            <a:lvl6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6pPr>
            <a:lvl7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7pPr>
            <a:lvl8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8pPr>
            <a:lvl9pPr eaLnBrk="0" fontAlgn="base" hangingPunct="0">
              <a:spcBef>
                <a:spcPct val="0"/>
              </a:spcBef>
              <a:spcAft>
                <a:spcPct val="0"/>
              </a:spcAft>
              <a:tabLst>
                <a:tab pos="1587500" algn="r"/>
                <a:tab pos="2700338" algn="ctr"/>
                <a:tab pos="5400675"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587500" algn="r"/>
                <a:tab pos="2700338" algn="ctr"/>
                <a:tab pos="5400675" algn="r"/>
              </a:tabLst>
            </a:pPr>
            <a:r>
              <a:rPr kumimoji="0" lang="es-PE" i="0" u="none" strike="noStrike" cap="none" normalizeH="0" baseline="0" dirty="0" smtClean="0">
                <a:ln>
                  <a:noFill/>
                </a:ln>
                <a:solidFill>
                  <a:schemeClr val="tx1"/>
                </a:solidFill>
                <a:effectLst/>
                <a:latin typeface="Arial Black" panose="020B0A04020102020204" pitchFamily="34" charset="0"/>
                <a:ea typeface="Calibri" panose="020F0502020204030204" pitchFamily="34" charset="0"/>
                <a:cs typeface="Arial" panose="020B0604020202020204" pitchFamily="34" charset="0"/>
              </a:rPr>
              <a:t>GOBIERNO REGIONAL DEL CALLAO</a:t>
            </a:r>
            <a:endParaRPr kumimoji="0" lang="es-PE" i="0" u="none" strike="noStrike" cap="none" normalizeH="0" baseline="0" dirty="0" smtClean="0">
              <a:ln>
                <a:noFill/>
              </a:ln>
              <a:solidFill>
                <a:schemeClr val="tx1"/>
              </a:solidFill>
              <a:effectLst/>
              <a:latin typeface="Arial Black" panose="020B0A040201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587500" algn="r"/>
                <a:tab pos="2700338" algn="ctr"/>
                <a:tab pos="5400675" algn="r"/>
              </a:tabLst>
            </a:pPr>
            <a:r>
              <a:rPr kumimoji="0" lang="es-PE" i="0" u="none" strike="noStrike" cap="none" normalizeH="0" baseline="0" dirty="0" smtClean="0">
                <a:ln>
                  <a:noFill/>
                </a:ln>
                <a:solidFill>
                  <a:schemeClr val="tx1"/>
                </a:solidFill>
                <a:effectLst/>
                <a:latin typeface="Arial Black" panose="020B0A04020102020204" pitchFamily="34" charset="0"/>
                <a:ea typeface="Calibri" panose="020F0502020204030204" pitchFamily="34" charset="0"/>
                <a:cs typeface="Arial" panose="020B0604020202020204" pitchFamily="34" charset="0"/>
              </a:rPr>
              <a:t>DIRECCION  REGIONAL DE SALUD  DEL CALLAO</a:t>
            </a:r>
          </a:p>
        </p:txBody>
      </p:sp>
    </p:spTree>
    <p:extLst>
      <p:ext uri="{BB962C8B-B14F-4D97-AF65-F5344CB8AC3E}">
        <p14:creationId xmlns:p14="http://schemas.microsoft.com/office/powerpoint/2010/main" val="2120845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3"/>
          <p:cNvGraphicFramePr>
            <a:graphicFrameLocks/>
          </p:cNvGraphicFramePr>
          <p:nvPr>
            <p:extLst>
              <p:ext uri="{D42A27DB-BD31-4B8C-83A1-F6EECF244321}">
                <p14:modId xmlns:p14="http://schemas.microsoft.com/office/powerpoint/2010/main" val="4274936991"/>
              </p:ext>
            </p:extLst>
          </p:nvPr>
        </p:nvGraphicFramePr>
        <p:xfrm>
          <a:off x="1185797" y="1366133"/>
          <a:ext cx="10275518" cy="4597052"/>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ángulo 4"/>
          <p:cNvSpPr/>
          <p:nvPr/>
        </p:nvSpPr>
        <p:spPr>
          <a:xfrm>
            <a:off x="2947791" y="104249"/>
            <a:ext cx="6496833" cy="1261884"/>
          </a:xfrm>
          <a:prstGeom prst="rect">
            <a:avLst/>
          </a:prstGeom>
        </p:spPr>
        <p:txBody>
          <a:bodyPr wrap="square">
            <a:spAutoFit/>
          </a:bodyPr>
          <a:lstStyle/>
          <a:p>
            <a:pPr lvl="0" algn="ctr" eaLnBrk="0" fontAlgn="base" hangingPunct="0">
              <a:spcBef>
                <a:spcPct val="0"/>
              </a:spcBef>
              <a:spcAft>
                <a:spcPct val="0"/>
              </a:spcAft>
              <a:tabLst>
                <a:tab pos="1587500" algn="r"/>
                <a:tab pos="2700338" algn="ctr"/>
                <a:tab pos="5400675" algn="r"/>
              </a:tabLst>
            </a:pPr>
            <a:r>
              <a:rPr lang="es-PE" dirty="0">
                <a:latin typeface="Arial Black" panose="020B0A04020102020204" pitchFamily="34" charset="0"/>
                <a:ea typeface="Calibri" panose="020F0502020204030204" pitchFamily="34" charset="0"/>
                <a:cs typeface="Arial" panose="020B0604020202020204" pitchFamily="34" charset="0"/>
              </a:rPr>
              <a:t>GOBIERNO REGIONAL DEL CALLAO</a:t>
            </a:r>
            <a:endParaRPr lang="es-PE" dirty="0">
              <a:latin typeface="Arial Black" panose="020B0A04020102020204" pitchFamily="34" charset="0"/>
            </a:endParaRPr>
          </a:p>
          <a:p>
            <a:pPr lvl="0" algn="ctr" eaLnBrk="0" fontAlgn="base" hangingPunct="0">
              <a:spcBef>
                <a:spcPct val="0"/>
              </a:spcBef>
              <a:spcAft>
                <a:spcPct val="0"/>
              </a:spcAft>
              <a:tabLst>
                <a:tab pos="1587500" algn="r"/>
                <a:tab pos="2700338" algn="ctr"/>
                <a:tab pos="5400675" algn="r"/>
              </a:tabLst>
            </a:pPr>
            <a:r>
              <a:rPr lang="es-PE" dirty="0">
                <a:latin typeface="Arial Black" panose="020B0A04020102020204" pitchFamily="34" charset="0"/>
                <a:ea typeface="Calibri" panose="020F0502020204030204" pitchFamily="34" charset="0"/>
                <a:cs typeface="Arial" panose="020B0604020202020204" pitchFamily="34" charset="0"/>
              </a:rPr>
              <a:t>DIRECCION  REGIONAL DE SALUD  DEL CALLAO</a:t>
            </a:r>
          </a:p>
          <a:p>
            <a:pPr algn="ctr" eaLnBrk="0" fontAlgn="base" hangingPunct="0">
              <a:spcBef>
                <a:spcPct val="0"/>
              </a:spcBef>
              <a:spcAft>
                <a:spcPct val="0"/>
              </a:spcAft>
              <a:tabLst>
                <a:tab pos="1587500" algn="r"/>
                <a:tab pos="2700338" algn="ctr"/>
                <a:tab pos="5400675" algn="r"/>
              </a:tabLst>
            </a:pPr>
            <a:r>
              <a:rPr lang="es-PE" sz="2000" dirty="0">
                <a:cs typeface="Arial" panose="020B0604020202020204" pitchFamily="34" charset="0"/>
              </a:rPr>
              <a:t>INDICADOR FED PAQUETE INTEGRADO NIÑO/A</a:t>
            </a:r>
          </a:p>
          <a:p>
            <a:pPr lvl="0" algn="ctr" eaLnBrk="0" fontAlgn="base" hangingPunct="0">
              <a:spcBef>
                <a:spcPct val="0"/>
              </a:spcBef>
              <a:spcAft>
                <a:spcPct val="0"/>
              </a:spcAft>
              <a:tabLst>
                <a:tab pos="1587500" algn="r"/>
                <a:tab pos="2700338" algn="ctr"/>
                <a:tab pos="5400675" algn="r"/>
              </a:tabLst>
            </a:pPr>
            <a:r>
              <a:rPr lang="es-PE" sz="2000" dirty="0" smtClean="0">
                <a:cs typeface="Arial" panose="020B0604020202020204" pitchFamily="34" charset="0"/>
              </a:rPr>
              <a:t>Grafico 3</a:t>
            </a:r>
            <a:endParaRPr lang="es-PE" sz="2000" dirty="0"/>
          </a:p>
        </p:txBody>
      </p:sp>
      <p:pic>
        <p:nvPicPr>
          <p:cNvPr id="6" name="Imagen 3" descr="LOGO GERES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5477" y="176593"/>
            <a:ext cx="888638" cy="93129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Objeto 6"/>
          <p:cNvGraphicFramePr>
            <a:graphicFrameLocks noChangeAspect="1"/>
          </p:cNvGraphicFramePr>
          <p:nvPr>
            <p:extLst>
              <p:ext uri="{D42A27DB-BD31-4B8C-83A1-F6EECF244321}">
                <p14:modId xmlns:p14="http://schemas.microsoft.com/office/powerpoint/2010/main" val="2440281258"/>
              </p:ext>
            </p:extLst>
          </p:nvPr>
        </p:nvGraphicFramePr>
        <p:xfrm>
          <a:off x="10659649" y="138702"/>
          <a:ext cx="1052185" cy="969189"/>
        </p:xfrm>
        <a:graphic>
          <a:graphicData uri="http://schemas.openxmlformats.org/presentationml/2006/ole">
            <mc:AlternateContent xmlns:mc="http://schemas.openxmlformats.org/markup-compatibility/2006">
              <mc:Choice xmlns:v="urn:schemas-microsoft-com:vml" Requires="v">
                <p:oleObj spid="_x0000_s5135" r:id="rId5" imgW="1258824" imgH="1228344" progId="CorelDRAW.Graphic.13">
                  <p:embed/>
                </p:oleObj>
              </mc:Choice>
              <mc:Fallback>
                <p:oleObj r:id="rId5" imgW="1258824" imgH="1228344" progId="CorelDRAW.Graphic.1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59649" y="138702"/>
                        <a:ext cx="1052185" cy="969189"/>
                      </a:xfrm>
                      <a:prstGeom prst="rect">
                        <a:avLst/>
                      </a:prstGeom>
                      <a:noFill/>
                    </p:spPr>
                  </p:pic>
                </p:oleObj>
              </mc:Fallback>
            </mc:AlternateContent>
          </a:graphicData>
        </a:graphic>
      </p:graphicFrame>
    </p:spTree>
    <p:extLst>
      <p:ext uri="{BB962C8B-B14F-4D97-AF65-F5344CB8AC3E}">
        <p14:creationId xmlns:p14="http://schemas.microsoft.com/office/powerpoint/2010/main" val="103536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Análisis de grafico 3</a:t>
            </a:r>
            <a:endParaRPr lang="es-PE" dirty="0"/>
          </a:p>
        </p:txBody>
      </p:sp>
      <p:sp>
        <p:nvSpPr>
          <p:cNvPr id="3" name="Marcador de contenido 2"/>
          <p:cNvSpPr>
            <a:spLocks noGrp="1"/>
          </p:cNvSpPr>
          <p:nvPr>
            <p:ph idx="1"/>
          </p:nvPr>
        </p:nvSpPr>
        <p:spPr>
          <a:xfrm>
            <a:off x="2074057" y="1747234"/>
            <a:ext cx="8915400" cy="3777622"/>
          </a:xfrm>
        </p:spPr>
        <p:txBody>
          <a:bodyPr>
            <a:normAutofit/>
          </a:bodyPr>
          <a:lstStyle/>
          <a:p>
            <a:pPr algn="just"/>
            <a:r>
              <a:rPr lang="es-PE" sz="2000" dirty="0" smtClean="0"/>
              <a:t>Se evidencia durante el 2015 un avance poco significativo debido a que existe una relación indirectamente proporcional entre la población infantil afiliada (denominador) y los niños que cumplen con los 5 criterios Numerador) siendo respectivamente:</a:t>
            </a:r>
          </a:p>
          <a:p>
            <a:pPr marL="0" indent="0" algn="just">
              <a:buNone/>
            </a:pPr>
            <a:r>
              <a:rPr lang="es-PE" sz="2000" b="1" dirty="0" smtClean="0"/>
              <a:t>Denominador: </a:t>
            </a:r>
            <a:r>
              <a:rPr lang="es-PE" sz="2000" dirty="0" smtClean="0"/>
              <a:t>un basal de 7467 niños con un incremento del 24% (9293 niños a diciembre del 2015)</a:t>
            </a:r>
          </a:p>
          <a:p>
            <a:pPr marL="0" indent="0" algn="just">
              <a:buNone/>
            </a:pPr>
            <a:r>
              <a:rPr lang="es-PE" sz="2000" b="1" dirty="0" smtClean="0"/>
              <a:t>Numerador: </a:t>
            </a:r>
            <a:r>
              <a:rPr lang="es-PE" sz="2000" dirty="0" smtClean="0"/>
              <a:t>Un basal de 121 niños con un incremento del 63% (478 niños a diciembre del 2015.</a:t>
            </a:r>
            <a:endParaRPr lang="es-PE" sz="2000" dirty="0"/>
          </a:p>
        </p:txBody>
      </p:sp>
    </p:spTree>
    <p:extLst>
      <p:ext uri="{BB962C8B-B14F-4D97-AF65-F5344CB8AC3E}">
        <p14:creationId xmlns:p14="http://schemas.microsoft.com/office/powerpoint/2010/main" val="3917466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3"/>
          <p:cNvGraphicFramePr>
            <a:graphicFrameLocks/>
          </p:cNvGraphicFramePr>
          <p:nvPr>
            <p:extLst>
              <p:ext uri="{D42A27DB-BD31-4B8C-83A1-F6EECF244321}">
                <p14:modId xmlns:p14="http://schemas.microsoft.com/office/powerpoint/2010/main" val="1063643495"/>
              </p:ext>
            </p:extLst>
          </p:nvPr>
        </p:nvGraphicFramePr>
        <p:xfrm>
          <a:off x="1064713" y="1391185"/>
          <a:ext cx="10121029" cy="4934459"/>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ángulo 5"/>
          <p:cNvSpPr/>
          <p:nvPr/>
        </p:nvSpPr>
        <p:spPr>
          <a:xfrm>
            <a:off x="2559484" y="129301"/>
            <a:ext cx="6709775" cy="1261884"/>
          </a:xfrm>
          <a:prstGeom prst="rect">
            <a:avLst/>
          </a:prstGeom>
        </p:spPr>
        <p:txBody>
          <a:bodyPr wrap="square">
            <a:spAutoFit/>
          </a:bodyPr>
          <a:lstStyle/>
          <a:p>
            <a:pPr lvl="0" algn="ctr" eaLnBrk="0" fontAlgn="base" hangingPunct="0">
              <a:spcBef>
                <a:spcPct val="0"/>
              </a:spcBef>
              <a:spcAft>
                <a:spcPct val="0"/>
              </a:spcAft>
              <a:tabLst>
                <a:tab pos="1587500" algn="r"/>
                <a:tab pos="2700338" algn="ctr"/>
                <a:tab pos="5400675" algn="r"/>
              </a:tabLst>
            </a:pPr>
            <a:r>
              <a:rPr lang="es-PE" dirty="0">
                <a:latin typeface="Arial Black" panose="020B0A04020102020204" pitchFamily="34" charset="0"/>
                <a:ea typeface="Calibri" panose="020F0502020204030204" pitchFamily="34" charset="0"/>
                <a:cs typeface="Arial" panose="020B0604020202020204" pitchFamily="34" charset="0"/>
              </a:rPr>
              <a:t>GOBIERNO REGIONAL DEL CALLAO</a:t>
            </a:r>
            <a:endParaRPr lang="es-PE" dirty="0">
              <a:latin typeface="Arial Black" panose="020B0A04020102020204" pitchFamily="34" charset="0"/>
            </a:endParaRPr>
          </a:p>
          <a:p>
            <a:pPr lvl="0" algn="ctr" eaLnBrk="0" fontAlgn="base" hangingPunct="0">
              <a:spcBef>
                <a:spcPct val="0"/>
              </a:spcBef>
              <a:spcAft>
                <a:spcPct val="0"/>
              </a:spcAft>
              <a:tabLst>
                <a:tab pos="1587500" algn="r"/>
                <a:tab pos="2700338" algn="ctr"/>
                <a:tab pos="5400675" algn="r"/>
              </a:tabLst>
            </a:pPr>
            <a:r>
              <a:rPr lang="es-PE" dirty="0">
                <a:latin typeface="Arial Black" panose="020B0A04020102020204" pitchFamily="34" charset="0"/>
                <a:ea typeface="Calibri" panose="020F0502020204030204" pitchFamily="34" charset="0"/>
                <a:cs typeface="Arial" panose="020B0604020202020204" pitchFamily="34" charset="0"/>
              </a:rPr>
              <a:t>DIRECCION  REGIONAL DE SALUD  DEL CALLAO</a:t>
            </a:r>
          </a:p>
          <a:p>
            <a:pPr lvl="0" algn="ctr" eaLnBrk="0" fontAlgn="base" hangingPunct="0">
              <a:spcBef>
                <a:spcPct val="0"/>
              </a:spcBef>
              <a:spcAft>
                <a:spcPct val="0"/>
              </a:spcAft>
              <a:tabLst>
                <a:tab pos="1587500" algn="r"/>
                <a:tab pos="2700338" algn="ctr"/>
                <a:tab pos="5400675" algn="r"/>
              </a:tabLst>
            </a:pPr>
            <a:r>
              <a:rPr lang="es-PE" sz="2000" dirty="0">
                <a:cs typeface="Arial" panose="020B0604020202020204" pitchFamily="34" charset="0"/>
              </a:rPr>
              <a:t>INDICADOR </a:t>
            </a:r>
            <a:r>
              <a:rPr lang="es-PE" sz="2000" dirty="0" smtClean="0">
                <a:cs typeface="Arial" panose="020B0604020202020204" pitchFamily="34" charset="0"/>
              </a:rPr>
              <a:t>FED-PAQUETE INTEGRADO NIÑO/A</a:t>
            </a:r>
          </a:p>
          <a:p>
            <a:pPr lvl="0" algn="ctr" eaLnBrk="0" fontAlgn="base" hangingPunct="0">
              <a:spcBef>
                <a:spcPct val="0"/>
              </a:spcBef>
              <a:spcAft>
                <a:spcPct val="0"/>
              </a:spcAft>
              <a:tabLst>
                <a:tab pos="1587500" algn="r"/>
                <a:tab pos="2700338" algn="ctr"/>
                <a:tab pos="5400675" algn="r"/>
              </a:tabLst>
            </a:pPr>
            <a:r>
              <a:rPr lang="es-PE" sz="2000" dirty="0" smtClean="0">
                <a:cs typeface="Arial" panose="020B0604020202020204" pitchFamily="34" charset="0"/>
              </a:rPr>
              <a:t>Grafico 4</a:t>
            </a:r>
            <a:endParaRPr lang="es-PE" sz="2000" dirty="0"/>
          </a:p>
        </p:txBody>
      </p:sp>
      <p:pic>
        <p:nvPicPr>
          <p:cNvPr id="7" name="Imagen 3" descr="LOGO GERES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5477" y="176593"/>
            <a:ext cx="888638" cy="93129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Objeto 7"/>
          <p:cNvGraphicFramePr>
            <a:graphicFrameLocks noChangeAspect="1"/>
          </p:cNvGraphicFramePr>
          <p:nvPr>
            <p:extLst>
              <p:ext uri="{D42A27DB-BD31-4B8C-83A1-F6EECF244321}">
                <p14:modId xmlns:p14="http://schemas.microsoft.com/office/powerpoint/2010/main" val="276503412"/>
              </p:ext>
            </p:extLst>
          </p:nvPr>
        </p:nvGraphicFramePr>
        <p:xfrm>
          <a:off x="10659649" y="138702"/>
          <a:ext cx="1052185" cy="969189"/>
        </p:xfrm>
        <a:graphic>
          <a:graphicData uri="http://schemas.openxmlformats.org/presentationml/2006/ole">
            <mc:AlternateContent xmlns:mc="http://schemas.openxmlformats.org/markup-compatibility/2006">
              <mc:Choice xmlns:v="urn:schemas-microsoft-com:vml" Requires="v">
                <p:oleObj spid="_x0000_s4112" r:id="rId5" imgW="1258824" imgH="1228344" progId="CorelDRAW.Graphic.13">
                  <p:embed/>
                </p:oleObj>
              </mc:Choice>
              <mc:Fallback>
                <p:oleObj r:id="rId5" imgW="1258824" imgH="1228344" progId="CorelDRAW.Graphic.1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59649" y="138702"/>
                        <a:ext cx="1052185" cy="969189"/>
                      </a:xfrm>
                      <a:prstGeom prst="rect">
                        <a:avLst/>
                      </a:prstGeom>
                      <a:noFill/>
                    </p:spPr>
                  </p:pic>
                </p:oleObj>
              </mc:Fallback>
            </mc:AlternateContent>
          </a:graphicData>
        </a:graphic>
      </p:graphicFrame>
    </p:spTree>
    <p:extLst>
      <p:ext uri="{BB962C8B-B14F-4D97-AF65-F5344CB8AC3E}">
        <p14:creationId xmlns:p14="http://schemas.microsoft.com/office/powerpoint/2010/main" val="2041615722"/>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131</TotalTime>
  <Words>620</Words>
  <Application>Microsoft Office PowerPoint</Application>
  <PresentationFormat>Panorámica</PresentationFormat>
  <Paragraphs>71</Paragraphs>
  <Slides>10</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10</vt:i4>
      </vt:variant>
    </vt:vector>
  </HeadingPairs>
  <TitlesOfParts>
    <vt:vector size="17" baseType="lpstr">
      <vt:lpstr>Arial</vt:lpstr>
      <vt:lpstr>Arial Black</vt:lpstr>
      <vt:lpstr>Calibri</vt:lpstr>
      <vt:lpstr>Century Gothic</vt:lpstr>
      <vt:lpstr>Wingdings 3</vt:lpstr>
      <vt:lpstr>Espiral</vt:lpstr>
      <vt:lpstr>CorelDRAW.Graphic.13</vt:lpstr>
      <vt:lpstr>FED-PAQUETE GESTANTE</vt:lpstr>
      <vt:lpstr>Presentación de PowerPoint</vt:lpstr>
      <vt:lpstr>Análisis de grafico 1</vt:lpstr>
      <vt:lpstr>Presentación de PowerPoint</vt:lpstr>
      <vt:lpstr>Análisis de grafico 2</vt:lpstr>
      <vt:lpstr>PAQUETE NIÑO</vt:lpstr>
      <vt:lpstr>Presentación de PowerPoint</vt:lpstr>
      <vt:lpstr>Análisis de grafico 3</vt:lpstr>
      <vt:lpstr>Presentación de PowerPoint</vt:lpstr>
      <vt:lpstr>Análisis de grafico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Jissella Rios Ibarra</dc:creator>
  <cp:lastModifiedBy>Liz Rojas Rivas</cp:lastModifiedBy>
  <cp:revision>14</cp:revision>
  <dcterms:created xsi:type="dcterms:W3CDTF">2016-03-31T15:18:41Z</dcterms:created>
  <dcterms:modified xsi:type="dcterms:W3CDTF">2016-03-31T21:41:14Z</dcterms:modified>
</cp:coreProperties>
</file>