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ro%20de%20gestante%20con%20paquete%20integral%20calla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ro%20de%20gestante%20con%20paquete%20integral%20calla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ro%20de%20gestante%20con%20paquete%20integral%20calla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ro%20de%20gestante%20con%20paquete%20integral%20calla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i&#241;os%20menores%20de%201%20a&#241;o%20con%20paquete%20integra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i&#241;os%20menores%20de%201%20a&#241;o%20con%20paquete%20integrad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i&#241;os%20menores%20de%201%20a&#241;o%20con%20paquete%20integrad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ni&#241;os%20menores%20de%201%20a&#241;o%20con%20paquete%20integr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 b="1" cap="all" baseline="0" dirty="0" smtClean="0">
                <a:solidFill>
                  <a:schemeClr val="tx1"/>
                </a:solidFill>
              </a:rPr>
              <a:t>NUMERO </a:t>
            </a:r>
            <a:r>
              <a:rPr lang="es-ES" sz="1600" b="1" cap="all" baseline="0" dirty="0">
                <a:solidFill>
                  <a:schemeClr val="tx1"/>
                </a:solidFill>
              </a:rPr>
              <a:t>de gestantes </a:t>
            </a:r>
            <a:r>
              <a:rPr lang="es-ES" sz="1600" b="1" cap="all" baseline="0" dirty="0" smtClean="0">
                <a:solidFill>
                  <a:schemeClr val="tx1"/>
                </a:solidFill>
              </a:rPr>
              <a:t>CON PAQUETE DE ATENCIÓN INTEGRAL AMBITO FED</a:t>
            </a:r>
          </a:p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600" b="1" cap="all" baseline="0" dirty="0" smtClean="0">
                <a:solidFill>
                  <a:schemeClr val="tx1"/>
                </a:solidFill>
              </a:rPr>
              <a:t> Región Callao</a:t>
            </a:r>
            <a:endParaRPr lang="es-ES" sz="1600" b="1" cap="all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4271395567016487"/>
          <c:y val="1.412902173928726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0962812387983211E-2"/>
          <c:y val="0.19430975923310109"/>
          <c:w val="0.93265642601330601"/>
          <c:h val="0.59731548586953542"/>
        </c:manualLayout>
      </c:layout>
      <c:lineChart>
        <c:grouping val="standard"/>
        <c:varyColors val="0"/>
        <c:ser>
          <c:idx val="0"/>
          <c:order val="0"/>
          <c:tx>
            <c:strRef>
              <c:f>'[nro de gestante con paquete integral callao.xlsx]nro_de_gestante_con_paquete1'!$B$9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callao.xlsx]nro_de_gestante_con_paquete1'!$C$8:$N$8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callao.xlsx]nro_de_gestante_con_paquete1'!$C$9:$N$9</c:f>
              <c:numCache>
                <c:formatCode>0</c:formatCode>
                <c:ptCount val="12"/>
                <c:pt idx="0">
                  <c:v>265</c:v>
                </c:pt>
                <c:pt idx="1">
                  <c:v>287</c:v>
                </c:pt>
                <c:pt idx="2">
                  <c:v>262</c:v>
                </c:pt>
                <c:pt idx="3">
                  <c:v>281</c:v>
                </c:pt>
                <c:pt idx="4">
                  <c:v>288</c:v>
                </c:pt>
                <c:pt idx="5">
                  <c:v>238</c:v>
                </c:pt>
                <c:pt idx="6">
                  <c:v>275</c:v>
                </c:pt>
                <c:pt idx="7">
                  <c:v>249</c:v>
                </c:pt>
                <c:pt idx="8">
                  <c:v>260</c:v>
                </c:pt>
                <c:pt idx="9">
                  <c:v>189</c:v>
                </c:pt>
                <c:pt idx="10">
                  <c:v>178</c:v>
                </c:pt>
                <c:pt idx="11">
                  <c:v>161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'[nro de gestante con paquete integral callao.xlsx]nro_de_gestante_con_paquete1'!$B$10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callao.xlsx]nro_de_gestante_con_paquete1'!$C$8:$N$8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callao.xlsx]nro_de_gestante_con_paquete1'!$C$10:$N$10</c:f>
              <c:numCache>
                <c:formatCode>0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9234816"/>
        <c:axId val="-189235904"/>
      </c:lineChart>
      <c:catAx>
        <c:axId val="-1892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89235904"/>
        <c:crosses val="autoZero"/>
        <c:auto val="1"/>
        <c:lblAlgn val="ctr"/>
        <c:lblOffset val="100"/>
        <c:noMultiLvlLbl val="0"/>
      </c:catAx>
      <c:valAx>
        <c:axId val="-18923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8923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r>
              <a:rPr lang="es-PE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PROPORCIÓN</a:t>
            </a:r>
            <a:r>
              <a:rPr lang="es-ES" sz="1600" b="0" i="0" cap="all" baseline="0" dirty="0" smtClean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 gestantes CON PAQUETE DE ATENCIÓN INTEGRAL AMBITO FED</a:t>
            </a:r>
            <a:endParaRPr lang="es-PE" sz="1600" b="0" dirty="0" smtClean="0"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pPr>
            <a:r>
              <a:rPr lang="es-PE" sz="1600" b="0" baseline="0" dirty="0" smtClean="0">
                <a:latin typeface="Aharoni" panose="02010803020104030203" pitchFamily="2" charset="-79"/>
                <a:cs typeface="Aharoni" panose="02010803020104030203" pitchFamily="2" charset="-79"/>
              </a:rPr>
              <a:t>REGION CALLAO</a:t>
            </a:r>
            <a:endParaRPr lang="es-PE" sz="1600" b="0" dirty="0">
              <a:latin typeface="Aharoni" panose="02010803020104030203" pitchFamily="2" charset="-79"/>
              <a:cs typeface="Aharoni" panose="02010803020104030203" pitchFamily="2" charset="-79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'[nro de gestante con paquete integral callao.xlsx]porcentaje_de_gestante_con_1'!$B$9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callao.xlsx]porcentaje_de_gestante_con_1'!$C$8:$N$8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callao.xlsx]porcentaje_de_gestante_con_1'!$C$9:$N$9</c:f>
              <c:numCache>
                <c:formatCode>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9232640"/>
        <c:axId val="-189241344"/>
      </c:lineChart>
      <c:catAx>
        <c:axId val="-18923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89241344"/>
        <c:crosses val="autoZero"/>
        <c:auto val="1"/>
        <c:lblAlgn val="ctr"/>
        <c:lblOffset val="100"/>
        <c:noMultiLvlLbl val="0"/>
      </c:catAx>
      <c:valAx>
        <c:axId val="-18924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8923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NÚMERO DE GESTANTE  </a:t>
            </a:r>
            <a:r>
              <a:rPr lang="es-PE" sz="1600" b="1" i="0" baseline="0" dirty="0" smtClean="0">
                <a:effectLst/>
              </a:rPr>
              <a:t>CON PARTO CON 4 ATENCIONES SUPL DE Fe Y ACIDO FOLICO  Y CON 4 PRUEBAS EN EL PRIMER TRIMESTRE </a:t>
            </a:r>
            <a:endParaRPr lang="es-PE" sz="1600" b="1" dirty="0" smtClean="0">
              <a:effectLst/>
            </a:endParaRPr>
          </a:p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 dirty="0" smtClean="0">
                <a:effectLst/>
              </a:rPr>
              <a:t>REGION CALLAO</a:t>
            </a:r>
            <a:endParaRPr lang="es-PE" sz="1600" b="1" dirty="0" smtClean="0">
              <a:effectLst/>
            </a:endParaRPr>
          </a:p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b="1" baseline="0" dirty="0" smtClean="0"/>
              <a:t> </a:t>
            </a:r>
            <a:endParaRPr lang="es-PE" b="1" dirty="0"/>
          </a:p>
        </c:rich>
      </c:tx>
      <c:layout>
        <c:manualLayout>
          <c:xMode val="edge"/>
          <c:yMode val="edge"/>
          <c:x val="9.8128600263687527E-2"/>
          <c:y val="2.58674962041254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5610222266355853E-2"/>
          <c:y val="0.29464855756767766"/>
          <c:w val="0.9372210855627644"/>
          <c:h val="0.46657352886716291"/>
        </c:manualLayout>
      </c:layout>
      <c:lineChart>
        <c:grouping val="standard"/>
        <c:varyColors val="0"/>
        <c:ser>
          <c:idx val="0"/>
          <c:order val="0"/>
          <c:tx>
            <c:strRef>
              <c:f>'[nro de gestante con paquete integral callao.xlsx]nro_de_gestante_con_criteri1'!$B$9</c:f>
              <c:strCache>
                <c:ptCount val="1"/>
                <c:pt idx="0">
                  <c:v>Partos observados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callao.xlsx]nro_de_gestante_con_criteri1'!$C$8:$N$8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callao.xlsx]nro_de_gestante_con_criteri1'!$C$9:$N$9</c:f>
              <c:numCache>
                <c:formatCode>0</c:formatCode>
                <c:ptCount val="12"/>
                <c:pt idx="0">
                  <c:v>265</c:v>
                </c:pt>
                <c:pt idx="1">
                  <c:v>287</c:v>
                </c:pt>
                <c:pt idx="2">
                  <c:v>262</c:v>
                </c:pt>
                <c:pt idx="3">
                  <c:v>281</c:v>
                </c:pt>
                <c:pt idx="4">
                  <c:v>288</c:v>
                </c:pt>
                <c:pt idx="5">
                  <c:v>238</c:v>
                </c:pt>
                <c:pt idx="6">
                  <c:v>275</c:v>
                </c:pt>
                <c:pt idx="7">
                  <c:v>249</c:v>
                </c:pt>
                <c:pt idx="8">
                  <c:v>260</c:v>
                </c:pt>
                <c:pt idx="9">
                  <c:v>189</c:v>
                </c:pt>
                <c:pt idx="10">
                  <c:v>178</c:v>
                </c:pt>
                <c:pt idx="11">
                  <c:v>161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'[nro de gestante con paquete integral callao.xlsx]nro_de_gestante_con_criteri1'!$B$10</c:f>
              <c:strCache>
                <c:ptCount val="1"/>
                <c:pt idx="0">
                  <c:v># Gestantes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callao.xlsx]nro_de_gestante_con_criteri1'!$C$8:$N$8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callao.xlsx]nro_de_gestante_con_criteri1'!$C$10:$N$10</c:f>
              <c:numCache>
                <c:formatCode>0</c:formatCode>
                <c:ptCount val="12"/>
                <c:pt idx="0">
                  <c:v>164</c:v>
                </c:pt>
                <c:pt idx="1">
                  <c:v>167</c:v>
                </c:pt>
                <c:pt idx="2">
                  <c:v>142</c:v>
                </c:pt>
                <c:pt idx="3">
                  <c:v>155</c:v>
                </c:pt>
                <c:pt idx="4">
                  <c:v>166</c:v>
                </c:pt>
                <c:pt idx="5">
                  <c:v>135</c:v>
                </c:pt>
                <c:pt idx="6">
                  <c:v>161</c:v>
                </c:pt>
                <c:pt idx="7">
                  <c:v>164</c:v>
                </c:pt>
                <c:pt idx="8">
                  <c:v>159</c:v>
                </c:pt>
                <c:pt idx="9">
                  <c:v>127</c:v>
                </c:pt>
                <c:pt idx="10">
                  <c:v>118</c:v>
                </c:pt>
                <c:pt idx="11">
                  <c:v>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'[nro de gestante con paquete integral callao.xlsx]nro_de_gestante_con_criteri1'!$B$11</c:f>
              <c:strCache>
                <c:ptCount val="1"/>
                <c:pt idx="0">
                  <c:v># Gest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3D7838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callao.xlsx]nro_de_gestante_con_criteri1'!$C$8:$N$8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callao.xlsx]nro_de_gestante_con_criteri1'!$C$11:$N$11</c:f>
              <c:numCache>
                <c:formatCode>0</c:formatCode>
                <c:ptCount val="12"/>
                <c:pt idx="0">
                  <c:v>5</c:v>
                </c:pt>
                <c:pt idx="1">
                  <c:v>10</c:v>
                </c:pt>
                <c:pt idx="2">
                  <c:v>6</c:v>
                </c:pt>
                <c:pt idx="3">
                  <c:v>4</c:v>
                </c:pt>
                <c:pt idx="4">
                  <c:v>9</c:v>
                </c:pt>
                <c:pt idx="5">
                  <c:v>3</c:v>
                </c:pt>
                <c:pt idx="6">
                  <c:v>4</c:v>
                </c:pt>
                <c:pt idx="7">
                  <c:v>6</c:v>
                </c:pt>
                <c:pt idx="8">
                  <c:v>11</c:v>
                </c:pt>
                <c:pt idx="9">
                  <c:v>7</c:v>
                </c:pt>
                <c:pt idx="10">
                  <c:v>6</c:v>
                </c:pt>
                <c:pt idx="11">
                  <c:v>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'[nro de gestante con paquete integral callao.xlsx]nro_de_gestante_con_criteri1'!$B$12</c:f>
              <c:strCache>
                <c:ptCount val="1"/>
                <c:pt idx="0">
                  <c:v>#Gest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6823705920581099E-3"/>
                  <c:y val="-3.05706773321483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215803947054065E-3"/>
                  <c:y val="-3.52738584601710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3647411841161904E-3"/>
                  <c:y val="-2.1164315076102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803950986763516E-3"/>
                  <c:y val="-2.11643150761026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607901973527089E-2"/>
                  <c:y val="-1.8812724512091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823705920581672E-3"/>
                  <c:y val="-1.8812724512091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2486321578821626E-2"/>
                  <c:y val="-1.88127245120913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925531381468923E-2"/>
                  <c:y val="-2.82192719327482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872948236823244E-2"/>
                  <c:y val="-3.05706773321482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7168692170879737E-2"/>
                  <c:y val="-2.8219086768136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5607901973526917E-2"/>
                  <c:y val="-3.2922267896159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4047111776174329E-2"/>
                  <c:y val="-2.1164315076102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callao.xlsx]nro_de_gestante_con_criteri1'!$C$8:$N$8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callao.xlsx]nro_de_gestante_con_criteri1'!$C$12:$N$12</c:f>
              <c:numCache>
                <c:formatCode>0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  <c:pt idx="8">
                  <c:v>4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9227200"/>
        <c:axId val="-189240800"/>
      </c:lineChart>
      <c:catAx>
        <c:axId val="-18922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89240800"/>
        <c:crosses val="autoZero"/>
        <c:auto val="1"/>
        <c:lblAlgn val="ctr"/>
        <c:lblOffset val="100"/>
        <c:noMultiLvlLbl val="0"/>
      </c:catAx>
      <c:valAx>
        <c:axId val="-18924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8922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600" b="1" i="0" baseline="0" dirty="0" smtClean="0">
                <a:effectLst/>
              </a:rPr>
              <a:t>PROPORCIÓN DE GESTANTE  </a:t>
            </a:r>
            <a:r>
              <a:rPr lang="es-PE" sz="1600" b="1" i="0" baseline="0" dirty="0" smtClean="0">
                <a:effectLst/>
              </a:rPr>
              <a:t>CON PARTO CON 4 ATENCIONES SUPL DE Fe Y ACIDO FOLICO  Y CON 4 PRUEBAS EN EL PRIMER TRIMESTRE </a:t>
            </a:r>
            <a:endParaRPr lang="es-PE" sz="1200" dirty="0" smtClean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600" b="1" i="0" baseline="0" dirty="0" smtClean="0">
                <a:effectLst/>
              </a:rPr>
              <a:t>REGION CALLAO</a:t>
            </a:r>
            <a:endParaRPr lang="es-PE" sz="1200" dirty="0" smtClean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 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722216050068506E-2"/>
          <c:y val="0.2333710337094328"/>
          <c:w val="0.88957569119655344"/>
          <c:h val="0.52513141304712918"/>
        </c:manualLayout>
      </c:layout>
      <c:lineChart>
        <c:grouping val="standard"/>
        <c:varyColors val="0"/>
        <c:ser>
          <c:idx val="0"/>
          <c:order val="0"/>
          <c:tx>
            <c:strRef>
              <c:f>'[nro de gestante con paquete integral callao.xlsx]porcentante_criterios_gesta1'!$B$9</c:f>
              <c:strCache>
                <c:ptCount val="1"/>
                <c:pt idx="0">
                  <c:v>prop Gest (c/parto) c/ 4 atenciones con Supl Hierro y Ac. fólico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callao.xlsx]porcentante_criterios_gesta1'!$C$8:$N$8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callao.xlsx]porcentante_criterios_gesta1'!$C$9:$N$9</c:f>
              <c:numCache>
                <c:formatCode>0</c:formatCode>
                <c:ptCount val="12"/>
                <c:pt idx="0">
                  <c:v>62</c:v>
                </c:pt>
                <c:pt idx="1">
                  <c:v>58</c:v>
                </c:pt>
                <c:pt idx="2">
                  <c:v>54</c:v>
                </c:pt>
                <c:pt idx="3">
                  <c:v>55</c:v>
                </c:pt>
                <c:pt idx="4">
                  <c:v>58</c:v>
                </c:pt>
                <c:pt idx="5">
                  <c:v>57</c:v>
                </c:pt>
                <c:pt idx="6">
                  <c:v>59</c:v>
                </c:pt>
                <c:pt idx="7">
                  <c:v>66</c:v>
                </c:pt>
                <c:pt idx="8">
                  <c:v>61</c:v>
                </c:pt>
                <c:pt idx="9">
                  <c:v>67</c:v>
                </c:pt>
                <c:pt idx="10">
                  <c:v>66</c:v>
                </c:pt>
                <c:pt idx="11">
                  <c:v>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'[nro de gestante con paquete integral callao.xlsx]porcentante_criterios_gesta1'!$B$10</c:f>
              <c:strCache>
                <c:ptCount val="1"/>
                <c:pt idx="0">
                  <c:v>prop Gest (c/parto) c/4 pruebas en el 1er trimestre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'[nro de gestante con paquete integral callao.xlsx]porcentante_criterios_gesta1'!$C$8:$N$8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callao.xlsx]porcentante_criterios_gesta1'!$C$10:$N$10</c:f>
              <c:numCache>
                <c:formatCode>0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'[nro de gestante con paquete integral callao.xlsx]porcentante_criterios_gesta1'!$B$11</c:f>
              <c:strCache>
                <c:ptCount val="1"/>
                <c:pt idx="0">
                  <c:v>prop Gest (c/parto) c/4 atenciones Supl de Fe y Ac fólico &amp; c/4 pruebas en el 1er trimestre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1.5607901973527032E-3"/>
                  <c:y val="-1.435564007099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3647411841162199E-3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486321578821626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6.243160789410813E-3"/>
                  <c:y val="-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3647411841162199E-3"/>
                  <c:y val="-2.666047441757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2486321578821683E-2"/>
                  <c:y val="-1.435564007099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7.803950986763516E-3"/>
                  <c:y val="-2.666047441757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925531381468923E-2"/>
                  <c:y val="-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047111776174329E-2"/>
                  <c:y val="-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9.3647411841162199E-3"/>
                  <c:y val="-1.230483434657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486321578821626E-2"/>
                  <c:y val="-2.666047441757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5607901973527032E-2"/>
                  <c:y val="-1.435564007099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'[nro de gestante con paquete integral callao.xlsx]porcentante_criterios_gesta1'!$C$8:$N$8</c:f>
              <c:strCache>
                <c:ptCount val="12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</c:strCache>
            </c:strRef>
          </c:cat>
          <c:val>
            <c:numRef>
              <c:f>'[nro de gestante con paquete integral callao.xlsx]porcentante_criterios_gesta1'!$C$11:$N$11</c:f>
              <c:numCache>
                <c:formatCode>0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89244112"/>
        <c:axId val="-2060580544"/>
      </c:lineChart>
      <c:catAx>
        <c:axId val="-18924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80544"/>
        <c:crosses val="autoZero"/>
        <c:auto val="1"/>
        <c:lblAlgn val="ctr"/>
        <c:lblOffset val="100"/>
        <c:noMultiLvlLbl val="0"/>
      </c:catAx>
      <c:valAx>
        <c:axId val="-20605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189244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070637654017289E-2"/>
          <c:y val="0.83273281083246653"/>
          <c:w val="0.81299789441384818"/>
          <c:h val="0.151233617140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s-PE"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s-PE" sz="1400" b="1" i="0" u="none" strike="noStrike" kern="1200" baseline="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PROPORCIÓN DE NIÑOS MENORES DE UN </a:t>
            </a:r>
            <a:r>
              <a:rPr lang="es-PE" sz="1400" b="1" i="0" u="none" strike="noStrike" kern="1200" baseline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AÑO </a:t>
            </a:r>
            <a:r>
              <a:rPr lang="es-ES" sz="1400" b="1" i="0" u="none" strike="noStrike" kern="1200" cap="all" baseline="0" dirty="0" smtClean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con </a:t>
            </a:r>
            <a:r>
              <a:rPr lang="es-ES" sz="1400" b="1" i="0" u="none" strike="noStrike" kern="1200" cap="all" baseline="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CRED, Vacuna Rotavirus y Neumococo, MMN y DNI </a:t>
            </a:r>
            <a:r>
              <a:rPr lang="es-PE" sz="1400" b="1" i="0" u="none" strike="noStrike" kern="1200" cap="all" baseline="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s-ES" sz="1400" b="1" i="0" u="none" strike="noStrike" kern="1200" cap="all" baseline="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Ámbito FED</a:t>
            </a:r>
            <a:endParaRPr lang="es-PE" sz="1400" b="1" i="0" u="none" strike="noStrike" kern="1200" cap="all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  <a:p>
            <a:pPr algn="ctr" rtl="0">
              <a:defRPr lang="es-PE"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r>
              <a:rPr lang="es-ES" sz="1400" b="1" i="0" u="none" strike="noStrike" kern="1200" baseline="0" dirty="0">
                <a:solidFill>
                  <a:sysClr val="windowText" lastClr="000000"/>
                </a:solidFill>
                <a:latin typeface="+mj-lt"/>
                <a:ea typeface="+mn-ea"/>
                <a:cs typeface="+mn-cs"/>
              </a:rPr>
              <a:t>DIRESA CALLAO</a:t>
            </a:r>
            <a:endParaRPr lang="es-PE" sz="1400" b="1" i="0" u="none" strike="noStrike" kern="120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  <a:p>
            <a:pPr algn="ctr" rtl="0">
              <a:defRPr lang="es-PE" sz="1800" b="1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pPr>
            <a:endParaRPr lang="es-PE" sz="1800" b="1" i="0" u="none" strike="noStrike" kern="1200" baseline="0" dirty="0">
              <a:solidFill>
                <a:sysClr val="windowText" lastClr="000000"/>
              </a:solidFill>
              <a:latin typeface="+mj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17486275699991732"/>
          <c:y val="2.42507776913676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751582522772886E-2"/>
          <c:y val="0.24584594598933465"/>
          <c:w val="0.91522359116875107"/>
          <c:h val="0.42998991667046776"/>
        </c:manualLayout>
      </c:layout>
      <c:lineChart>
        <c:grouping val="standard"/>
        <c:varyColors val="0"/>
        <c:ser>
          <c:idx val="0"/>
          <c:order val="0"/>
          <c:tx>
            <c:strRef>
              <c:f>'[niños menores de 1 año con paquete integrado.xlsx]porcentaje_niños_menores_de1'!$A$9</c:f>
              <c:strCache>
                <c:ptCount val="1"/>
                <c:pt idx="0">
                  <c:v>% Niños con Supl de micronutrientes de acuerdo con su edad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integrado.xlsx]porcentaje_niños_menores_de1'!$B$8:$O$8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integrado.xlsx]porcentaje_niños_menores_de1'!$B$9:$O$9</c:f>
              <c:numCache>
                <c:formatCode>0</c:formatCode>
                <c:ptCount val="14"/>
                <c:pt idx="0">
                  <c:v>77</c:v>
                </c:pt>
                <c:pt idx="1">
                  <c:v>77</c:v>
                </c:pt>
                <c:pt idx="2">
                  <c:v>78</c:v>
                </c:pt>
                <c:pt idx="3">
                  <c:v>78</c:v>
                </c:pt>
                <c:pt idx="4">
                  <c:v>77</c:v>
                </c:pt>
                <c:pt idx="5">
                  <c:v>74</c:v>
                </c:pt>
                <c:pt idx="6">
                  <c:v>77</c:v>
                </c:pt>
                <c:pt idx="7">
                  <c:v>76</c:v>
                </c:pt>
                <c:pt idx="8">
                  <c:v>74</c:v>
                </c:pt>
                <c:pt idx="9">
                  <c:v>72</c:v>
                </c:pt>
                <c:pt idx="10">
                  <c:v>69</c:v>
                </c:pt>
                <c:pt idx="11">
                  <c:v>66</c:v>
                </c:pt>
                <c:pt idx="12">
                  <c:v>61</c:v>
                </c:pt>
                <c:pt idx="13">
                  <c:v>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'[niños menores de 1 año con paquete integrado.xlsx]porcentaje_niños_menores_de1'!$A$10</c:f>
              <c:strCache>
                <c:ptCount val="1"/>
                <c:pt idx="0">
                  <c:v>% Niños  con atenciones de CRED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integrado.xlsx]porcentaje_niños_menores_de1'!$B$8:$O$8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integrado.xlsx]porcentaje_niños_menores_de1'!$B$10:$O$10</c:f>
              <c:numCache>
                <c:formatCode>0</c:formatCode>
                <c:ptCount val="14"/>
                <c:pt idx="0">
                  <c:v>12</c:v>
                </c:pt>
                <c:pt idx="1">
                  <c:v>14</c:v>
                </c:pt>
                <c:pt idx="2">
                  <c:v>16</c:v>
                </c:pt>
                <c:pt idx="3">
                  <c:v>18</c:v>
                </c:pt>
                <c:pt idx="4">
                  <c:v>18</c:v>
                </c:pt>
                <c:pt idx="5">
                  <c:v>15</c:v>
                </c:pt>
                <c:pt idx="6">
                  <c:v>17</c:v>
                </c:pt>
                <c:pt idx="7">
                  <c:v>17</c:v>
                </c:pt>
                <c:pt idx="8">
                  <c:v>15</c:v>
                </c:pt>
                <c:pt idx="9">
                  <c:v>14</c:v>
                </c:pt>
                <c:pt idx="10">
                  <c:v>11</c:v>
                </c:pt>
                <c:pt idx="11">
                  <c:v>10</c:v>
                </c:pt>
                <c:pt idx="12">
                  <c:v>8</c:v>
                </c:pt>
                <c:pt idx="13">
                  <c:v>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'[niños menores de 1 año con paquete integrado.xlsx]porcentaje_niños_menores_de1'!$A$11</c:f>
              <c:strCache>
                <c:ptCount val="1"/>
                <c:pt idx="0">
                  <c:v>% Niños con vacunac Rotavirus y Neumococo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integrado.xlsx]porcentaje_niños_menores_de1'!$B$8:$O$8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integrado.xlsx]porcentaje_niños_menores_de1'!$B$11:$O$11</c:f>
              <c:numCache>
                <c:formatCode>0</c:formatCode>
                <c:ptCount val="14"/>
                <c:pt idx="0">
                  <c:v>22</c:v>
                </c:pt>
                <c:pt idx="1">
                  <c:v>25</c:v>
                </c:pt>
                <c:pt idx="2">
                  <c:v>26</c:v>
                </c:pt>
                <c:pt idx="3">
                  <c:v>27</c:v>
                </c:pt>
                <c:pt idx="4">
                  <c:v>28</c:v>
                </c:pt>
                <c:pt idx="5">
                  <c:v>28</c:v>
                </c:pt>
                <c:pt idx="6">
                  <c:v>31</c:v>
                </c:pt>
                <c:pt idx="7">
                  <c:v>31</c:v>
                </c:pt>
                <c:pt idx="8">
                  <c:v>31</c:v>
                </c:pt>
                <c:pt idx="9">
                  <c:v>30</c:v>
                </c:pt>
                <c:pt idx="10">
                  <c:v>26</c:v>
                </c:pt>
                <c:pt idx="11">
                  <c:v>24</c:v>
                </c:pt>
                <c:pt idx="12">
                  <c:v>22</c:v>
                </c:pt>
                <c:pt idx="13">
                  <c:v>18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'[niños menores de 1 año con paquete integrado.xlsx]porcentaje_niños_menores_de1'!$A$12</c:f>
              <c:strCache>
                <c:ptCount val="1"/>
                <c:pt idx="0">
                  <c:v>% Niños con DNI (Reniec)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integrado.xlsx]porcentaje_niños_menores_de1'!$B$8:$O$8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integrado.xlsx]porcentaje_niños_menores_de1'!$B$12:$O$12</c:f>
              <c:numCache>
                <c:formatCode>0</c:formatCode>
                <c:ptCount val="14"/>
                <c:pt idx="0">
                  <c:v>79</c:v>
                </c:pt>
                <c:pt idx="1">
                  <c:v>80</c:v>
                </c:pt>
                <c:pt idx="2">
                  <c:v>79</c:v>
                </c:pt>
                <c:pt idx="3">
                  <c:v>80</c:v>
                </c:pt>
                <c:pt idx="4">
                  <c:v>80</c:v>
                </c:pt>
                <c:pt idx="5">
                  <c:v>83</c:v>
                </c:pt>
                <c:pt idx="6">
                  <c:v>82</c:v>
                </c:pt>
                <c:pt idx="7">
                  <c:v>83</c:v>
                </c:pt>
                <c:pt idx="8">
                  <c:v>83</c:v>
                </c:pt>
                <c:pt idx="9">
                  <c:v>85</c:v>
                </c:pt>
                <c:pt idx="10">
                  <c:v>88</c:v>
                </c:pt>
                <c:pt idx="11">
                  <c:v>88</c:v>
                </c:pt>
                <c:pt idx="12">
                  <c:v>86</c:v>
                </c:pt>
                <c:pt idx="13">
                  <c:v>85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'[niños menores de 1 año con paquete integrado.xlsx]porcentaje_niños_menores_de1'!$A$13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integrado.xlsx]porcentaje_niños_menores_de1'!$B$8:$O$8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integrado.xlsx]porcentaje_niños_menores_de1'!$B$13:$O$13</c:f>
              <c:numCache>
                <c:formatCode>0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60577824"/>
        <c:axId val="-2060584352"/>
      </c:lineChart>
      <c:catAx>
        <c:axId val="-206057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84352"/>
        <c:crosses val="autoZero"/>
        <c:auto val="1"/>
        <c:lblAlgn val="ctr"/>
        <c:lblOffset val="100"/>
        <c:noMultiLvlLbl val="0"/>
      </c:catAx>
      <c:valAx>
        <c:axId val="-206058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7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2.5073212907210127E-2"/>
          <c:y val="0.79631878202960582"/>
          <c:w val="0.93571110081828002"/>
          <c:h val="0.1827801602273425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sz="1800" b="1" i="0" baseline="0" dirty="0" smtClean="0">
                <a:effectLst/>
              </a:rPr>
              <a:t>NÚMERO DE NIÑOS MENORES DE UN AÑO </a:t>
            </a:r>
            <a:r>
              <a:rPr lang="es-ES" sz="1800" b="1" i="0" cap="all" baseline="0" dirty="0" smtClean="0">
                <a:effectLst/>
              </a:rPr>
              <a:t>con CRED, Vacuna Rotavirus y Neumococo, MMN y DNI </a:t>
            </a:r>
            <a:r>
              <a:rPr lang="es-PE" sz="1800" b="1" i="0" cap="all" baseline="0" dirty="0" smtClean="0">
                <a:effectLst/>
              </a:rPr>
              <a:t> </a:t>
            </a:r>
            <a:r>
              <a:rPr lang="es-ES" sz="1800" b="1" i="0" cap="all" baseline="0" dirty="0" smtClean="0">
                <a:effectLst/>
              </a:rPr>
              <a:t>Ámbito FED</a:t>
            </a:r>
            <a:endParaRPr lang="es-PE" dirty="0" smtClean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baseline="0" dirty="0" smtClean="0">
                <a:effectLst/>
              </a:rPr>
              <a:t>DIRESA CALLAO</a:t>
            </a:r>
            <a:endParaRPr lang="es-PE" dirty="0" smtClean="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'[niños menores de 1 año con paquete integrado.xlsx]NIÑOS_MENORES_DE_12_MESES_C1'!$A$9</c:f>
              <c:strCache>
                <c:ptCount val="1"/>
                <c:pt idx="0">
                  <c:v>[00] Número de niños (f_nacim ----&lt;de 12 meses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integrado.xlsx]NIÑOS_MENORES_DE_12_MESES_C1'!$B$8:$O$8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integrado.xlsx]NIÑOS_MENORES_DE_12_MESES_C1'!$B$9:$O$9</c:f>
              <c:numCache>
                <c:formatCode>0</c:formatCode>
                <c:ptCount val="14"/>
                <c:pt idx="0">
                  <c:v>4868</c:v>
                </c:pt>
                <c:pt idx="1">
                  <c:v>4970</c:v>
                </c:pt>
                <c:pt idx="2">
                  <c:v>4987</c:v>
                </c:pt>
                <c:pt idx="3">
                  <c:v>5049</c:v>
                </c:pt>
                <c:pt idx="4">
                  <c:v>5136</c:v>
                </c:pt>
                <c:pt idx="5">
                  <c:v>5185</c:v>
                </c:pt>
                <c:pt idx="6">
                  <c:v>5277</c:v>
                </c:pt>
                <c:pt idx="7">
                  <c:v>5355</c:v>
                </c:pt>
                <c:pt idx="8">
                  <c:v>5464</c:v>
                </c:pt>
                <c:pt idx="9">
                  <c:v>5498</c:v>
                </c:pt>
                <c:pt idx="10">
                  <c:v>5390</c:v>
                </c:pt>
                <c:pt idx="11">
                  <c:v>5231</c:v>
                </c:pt>
                <c:pt idx="12">
                  <c:v>4833</c:v>
                </c:pt>
                <c:pt idx="13">
                  <c:v>4388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'[niños menores de 1 año con paquete integrado.xlsx]NIÑOS_MENORES_DE_12_MESES_C1'!$A$10</c:f>
              <c:strCache>
                <c:ptCount val="1"/>
                <c:pt idx="0">
                  <c:v>Niños c/ Supl micronutrientes de acuerdo con su edad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integrado.xlsx]NIÑOS_MENORES_DE_12_MESES_C1'!$B$8:$O$8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integrado.xlsx]NIÑOS_MENORES_DE_12_MESES_C1'!$B$10:$O$10</c:f>
              <c:numCache>
                <c:formatCode>0</c:formatCode>
                <c:ptCount val="14"/>
                <c:pt idx="0">
                  <c:v>3739</c:v>
                </c:pt>
                <c:pt idx="1">
                  <c:v>3816</c:v>
                </c:pt>
                <c:pt idx="2">
                  <c:v>3869</c:v>
                </c:pt>
                <c:pt idx="3">
                  <c:v>3928</c:v>
                </c:pt>
                <c:pt idx="4">
                  <c:v>3954</c:v>
                </c:pt>
                <c:pt idx="5">
                  <c:v>3834</c:v>
                </c:pt>
                <c:pt idx="6">
                  <c:v>4057</c:v>
                </c:pt>
                <c:pt idx="7">
                  <c:v>4052</c:v>
                </c:pt>
                <c:pt idx="8">
                  <c:v>4040</c:v>
                </c:pt>
                <c:pt idx="9">
                  <c:v>3957</c:v>
                </c:pt>
                <c:pt idx="10">
                  <c:v>3718</c:v>
                </c:pt>
                <c:pt idx="11">
                  <c:v>3430</c:v>
                </c:pt>
                <c:pt idx="12">
                  <c:v>2935</c:v>
                </c:pt>
                <c:pt idx="13">
                  <c:v>2333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'[niños menores de 1 año con paquete integrado.xlsx]NIÑOS_MENORES_DE_12_MESES_C1'!$A$11</c:f>
              <c:strCache>
                <c:ptCount val="1"/>
                <c:pt idx="0">
                  <c:v>Niños c/ atenciones de CRED de acuerdo con su edad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integrado.xlsx]NIÑOS_MENORES_DE_12_MESES_C1'!$B$8:$O$8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integrado.xlsx]NIÑOS_MENORES_DE_12_MESES_C1'!$B$11:$O$11</c:f>
              <c:numCache>
                <c:formatCode>0</c:formatCode>
                <c:ptCount val="14"/>
                <c:pt idx="0">
                  <c:v>569</c:v>
                </c:pt>
                <c:pt idx="1">
                  <c:v>675</c:v>
                </c:pt>
                <c:pt idx="2">
                  <c:v>782</c:v>
                </c:pt>
                <c:pt idx="3">
                  <c:v>896</c:v>
                </c:pt>
                <c:pt idx="4">
                  <c:v>934</c:v>
                </c:pt>
                <c:pt idx="5">
                  <c:v>787</c:v>
                </c:pt>
                <c:pt idx="6">
                  <c:v>894</c:v>
                </c:pt>
                <c:pt idx="7">
                  <c:v>891</c:v>
                </c:pt>
                <c:pt idx="8">
                  <c:v>838</c:v>
                </c:pt>
                <c:pt idx="9">
                  <c:v>766</c:v>
                </c:pt>
                <c:pt idx="10">
                  <c:v>600</c:v>
                </c:pt>
                <c:pt idx="11">
                  <c:v>545</c:v>
                </c:pt>
                <c:pt idx="12">
                  <c:v>367</c:v>
                </c:pt>
                <c:pt idx="13">
                  <c:v>202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'[niños menores de 1 año con paquete integrado.xlsx]NIÑOS_MENORES_DE_12_MESES_C1'!$A$12</c:f>
              <c:strCache>
                <c:ptCount val="1"/>
                <c:pt idx="0">
                  <c:v>Niños c/ vacunac Rotavirus &amp; Neumococo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integrado.xlsx]NIÑOS_MENORES_DE_12_MESES_C1'!$B$8:$O$8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integrado.xlsx]NIÑOS_MENORES_DE_12_MESES_C1'!$B$12:$O$12</c:f>
              <c:numCache>
                <c:formatCode>0</c:formatCode>
                <c:ptCount val="14"/>
                <c:pt idx="0">
                  <c:v>1047</c:v>
                </c:pt>
                <c:pt idx="1">
                  <c:v>1248</c:v>
                </c:pt>
                <c:pt idx="2">
                  <c:v>1292</c:v>
                </c:pt>
                <c:pt idx="3">
                  <c:v>1370</c:v>
                </c:pt>
                <c:pt idx="4">
                  <c:v>1462</c:v>
                </c:pt>
                <c:pt idx="5">
                  <c:v>1428</c:v>
                </c:pt>
                <c:pt idx="6">
                  <c:v>1633</c:v>
                </c:pt>
                <c:pt idx="7">
                  <c:v>1668</c:v>
                </c:pt>
                <c:pt idx="8">
                  <c:v>1688</c:v>
                </c:pt>
                <c:pt idx="9">
                  <c:v>1668</c:v>
                </c:pt>
                <c:pt idx="10">
                  <c:v>1388</c:v>
                </c:pt>
                <c:pt idx="11">
                  <c:v>1248</c:v>
                </c:pt>
                <c:pt idx="12">
                  <c:v>1077</c:v>
                </c:pt>
                <c:pt idx="13">
                  <c:v>804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'[niños menores de 1 año con paquete integrado.xlsx]NIÑOS_MENORES_DE_12_MESES_C1'!$A$13</c:f>
              <c:strCache>
                <c:ptCount val="1"/>
                <c:pt idx="0">
                  <c:v>Niños c/ Dni (Reniec)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'[niños menores de 1 año con paquete integrado.xlsx]NIÑOS_MENORES_DE_12_MESES_C1'!$B$8:$O$8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integrado.xlsx]NIÑOS_MENORES_DE_12_MESES_C1'!$B$13:$O$13</c:f>
              <c:numCache>
                <c:formatCode>0</c:formatCode>
                <c:ptCount val="14"/>
                <c:pt idx="0">
                  <c:v>3848</c:v>
                </c:pt>
                <c:pt idx="1">
                  <c:v>3999</c:v>
                </c:pt>
                <c:pt idx="2">
                  <c:v>3952</c:v>
                </c:pt>
                <c:pt idx="3">
                  <c:v>4048</c:v>
                </c:pt>
                <c:pt idx="4">
                  <c:v>4110</c:v>
                </c:pt>
                <c:pt idx="5">
                  <c:v>4291</c:v>
                </c:pt>
                <c:pt idx="6">
                  <c:v>4309</c:v>
                </c:pt>
                <c:pt idx="7">
                  <c:v>4447</c:v>
                </c:pt>
                <c:pt idx="8">
                  <c:v>4532</c:v>
                </c:pt>
                <c:pt idx="9">
                  <c:v>4692</c:v>
                </c:pt>
                <c:pt idx="10">
                  <c:v>4733</c:v>
                </c:pt>
                <c:pt idx="11">
                  <c:v>4590</c:v>
                </c:pt>
                <c:pt idx="12">
                  <c:v>4157</c:v>
                </c:pt>
                <c:pt idx="13">
                  <c:v>3750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0589792"/>
        <c:axId val="-2060589248"/>
      </c:lineChart>
      <c:catAx>
        <c:axId val="-206058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89248"/>
        <c:crosses val="autoZero"/>
        <c:auto val="1"/>
        <c:lblAlgn val="ctr"/>
        <c:lblOffset val="100"/>
        <c:noMultiLvlLbl val="0"/>
      </c:catAx>
      <c:valAx>
        <c:axId val="-2060589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8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cap="small" baseline="0" dirty="0" smtClean="0">
                <a:effectLst/>
              </a:rPr>
              <a:t>Número de niñas y niños &lt; de 1 año que reciben el paquete de atención integral </a:t>
            </a:r>
            <a:br>
              <a:rPr lang="es-ES" sz="1800" b="1" i="0" cap="small" baseline="0" dirty="0" smtClean="0">
                <a:effectLst/>
              </a:rPr>
            </a:br>
            <a:r>
              <a:rPr lang="es-ES" sz="1800" b="1" i="0" cap="small" baseline="0" dirty="0" smtClean="0">
                <a:effectLst/>
              </a:rPr>
              <a:t> región Callao</a:t>
            </a:r>
            <a:r>
              <a:rPr lang="es-ES" sz="1800" b="0" i="0" cap="small" baseline="0" dirty="0" smtClean="0">
                <a:effectLst/>
              </a:rPr>
              <a:t> </a:t>
            </a:r>
            <a:endParaRPr lang="es-PE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P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'[niños menores de 1 año con paquete integrado.xlsx]niños_menores_de_1_año_con_1'!$A$9</c:f>
              <c:strCache>
                <c:ptCount val="1"/>
                <c:pt idx="0">
                  <c:v>[00] Número de niños (f_nacim ----&lt; 12 meses)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'[niños menores de 1 año con paquete integrado.xlsx]niños_menores_de_1_año_con_1'!$B$8:$O$8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integrado.xlsx]niños_menores_de_1_año_con_1'!$B$9:$O$9</c:f>
              <c:numCache>
                <c:formatCode>0</c:formatCode>
                <c:ptCount val="14"/>
                <c:pt idx="0">
                  <c:v>4868</c:v>
                </c:pt>
                <c:pt idx="1">
                  <c:v>4970</c:v>
                </c:pt>
                <c:pt idx="2">
                  <c:v>4987</c:v>
                </c:pt>
                <c:pt idx="3">
                  <c:v>5049</c:v>
                </c:pt>
                <c:pt idx="4">
                  <c:v>5136</c:v>
                </c:pt>
                <c:pt idx="5">
                  <c:v>5185</c:v>
                </c:pt>
                <c:pt idx="6">
                  <c:v>5277</c:v>
                </c:pt>
                <c:pt idx="7">
                  <c:v>5355</c:v>
                </c:pt>
                <c:pt idx="8">
                  <c:v>5464</c:v>
                </c:pt>
                <c:pt idx="9">
                  <c:v>5498</c:v>
                </c:pt>
                <c:pt idx="10">
                  <c:v>5390</c:v>
                </c:pt>
                <c:pt idx="11">
                  <c:v>5231</c:v>
                </c:pt>
                <c:pt idx="12">
                  <c:v>4833</c:v>
                </c:pt>
                <c:pt idx="13">
                  <c:v>4388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'[niños menores de 1 año con paquete integrado.xlsx]niños_menores_de_1_año_con_1'!$A$10</c:f>
              <c:strCache>
                <c:ptCount val="1"/>
                <c:pt idx="0">
                  <c:v>Niños con criterios FED (5 criterios)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'[niños menores de 1 año con paquete integrado.xlsx]niños_menores_de_1_año_con_1'!$B$8:$O$8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integrado.xlsx]niños_menores_de_1_año_con_1'!$B$10:$O$10</c:f>
              <c:numCache>
                <c:formatCode>0</c:formatCode>
                <c:ptCount val="14"/>
                <c:pt idx="0">
                  <c:v>47</c:v>
                </c:pt>
                <c:pt idx="1">
                  <c:v>135</c:v>
                </c:pt>
                <c:pt idx="2">
                  <c:v>174</c:v>
                </c:pt>
                <c:pt idx="3">
                  <c:v>249</c:v>
                </c:pt>
                <c:pt idx="4">
                  <c:v>289</c:v>
                </c:pt>
                <c:pt idx="5">
                  <c:v>261</c:v>
                </c:pt>
                <c:pt idx="6">
                  <c:v>354</c:v>
                </c:pt>
                <c:pt idx="7">
                  <c:v>376</c:v>
                </c:pt>
                <c:pt idx="8">
                  <c:v>321</c:v>
                </c:pt>
                <c:pt idx="9">
                  <c:v>301</c:v>
                </c:pt>
                <c:pt idx="10">
                  <c:v>257</c:v>
                </c:pt>
                <c:pt idx="11">
                  <c:v>244</c:v>
                </c:pt>
                <c:pt idx="12">
                  <c:v>171</c:v>
                </c:pt>
                <c:pt idx="13">
                  <c:v>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0586528"/>
        <c:axId val="-2060588704"/>
      </c:lineChart>
      <c:catAx>
        <c:axId val="-206058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88704"/>
        <c:crosses val="autoZero"/>
        <c:auto val="1"/>
        <c:lblAlgn val="ctr"/>
        <c:lblOffset val="100"/>
        <c:noMultiLvlLbl val="0"/>
      </c:catAx>
      <c:valAx>
        <c:axId val="-206058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8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cap="small" baseline="0" dirty="0" smtClean="0">
                <a:effectLst/>
              </a:rPr>
              <a:t>Proporción de niñas y niños &lt; de 1 año que reciben el paquete de atención integral </a:t>
            </a:r>
            <a:br>
              <a:rPr lang="es-ES" sz="1800" b="1" i="0" cap="small" baseline="0" dirty="0" smtClean="0">
                <a:effectLst/>
              </a:rPr>
            </a:br>
            <a:r>
              <a:rPr lang="es-ES" sz="1800" b="1" i="0" cap="small" baseline="0" dirty="0" smtClean="0">
                <a:effectLst/>
              </a:rPr>
              <a:t> región Callao</a:t>
            </a:r>
            <a:r>
              <a:rPr lang="es-ES" sz="1800" b="0" i="0" cap="small" baseline="0" dirty="0" smtClean="0">
                <a:effectLst/>
              </a:rPr>
              <a:t> </a:t>
            </a:r>
            <a:endParaRPr lang="es-PE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endParaRPr lang="es-PE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'[niños menores de 1 año con paquete integrado.xlsx]PORCENTAJE_MENORES_DE_1_AÑO1'!$A$9</c:f>
              <c:strCache>
                <c:ptCount val="1"/>
                <c:pt idx="0">
                  <c:v>% Niños con criterios FED (5 criterios)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'[niños menores de 1 año con paquete integrado.xlsx]PORCENTAJE_MENORES_DE_1_AÑO1'!$B$8:$O$8</c:f>
              <c:strCache>
                <c:ptCount val="14"/>
                <c:pt idx="0">
                  <c:v>201501</c:v>
                </c:pt>
                <c:pt idx="1">
                  <c:v>201502</c:v>
                </c:pt>
                <c:pt idx="2">
                  <c:v>201503</c:v>
                </c:pt>
                <c:pt idx="3">
                  <c:v>201504</c:v>
                </c:pt>
                <c:pt idx="4">
                  <c:v>201505</c:v>
                </c:pt>
                <c:pt idx="5">
                  <c:v>201506</c:v>
                </c:pt>
                <c:pt idx="6">
                  <c:v>201507</c:v>
                </c:pt>
                <c:pt idx="7">
                  <c:v>201508</c:v>
                </c:pt>
                <c:pt idx="8">
                  <c:v>201509</c:v>
                </c:pt>
                <c:pt idx="9">
                  <c:v>201510</c:v>
                </c:pt>
                <c:pt idx="10">
                  <c:v>201511</c:v>
                </c:pt>
                <c:pt idx="11">
                  <c:v>201512</c:v>
                </c:pt>
                <c:pt idx="12">
                  <c:v>201601</c:v>
                </c:pt>
                <c:pt idx="13">
                  <c:v>201602</c:v>
                </c:pt>
              </c:strCache>
            </c:strRef>
          </c:cat>
          <c:val>
            <c:numRef>
              <c:f>'[niños menores de 1 año con paquete integrado.xlsx]PORCENTAJE_MENORES_DE_1_AÑO1'!$B$9:$O$9</c:f>
              <c:numCache>
                <c:formatCode>0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4</c:v>
                </c:pt>
                <c:pt idx="13">
                  <c:v>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0583808"/>
        <c:axId val="-2060576192"/>
      </c:lineChart>
      <c:catAx>
        <c:axId val="-206058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76192"/>
        <c:crosses val="autoZero"/>
        <c:auto val="1"/>
        <c:lblAlgn val="ctr"/>
        <c:lblOffset val="100"/>
        <c:noMultiLvlLbl val="0"/>
      </c:catAx>
      <c:valAx>
        <c:axId val="-206057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-206058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E86B0B-3843-4EB0-AE6A-2408A3738D4A}" type="datetimeFigureOut">
              <a:rPr lang="es-PE" smtClean="0"/>
              <a:t>29/04/2016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94F6D3-F983-4DFF-973F-A456BDEB8615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755650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PE" altLang="es-PE">
              <a:solidFill>
                <a:srgbClr val="FFFF99"/>
              </a:solidFill>
              <a:latin typeface="Century Gothic" panose="020B050202020202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771775" y="188913"/>
            <a:ext cx="4968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ctr"/>
                <a:tab pos="5611813" algn="r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GOBIERNO REGIONAL DEL CALLAO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ea typeface="MS Mincho" panose="02020609040205080304" pitchFamily="49" charset="-128"/>
              <a:cs typeface="Aharoni" panose="02010803020104030203" pitchFamily="2" charset="-79"/>
            </a:endParaRP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DIRECCION REGIONAL DE SALUD DEL CALLAO</a:t>
            </a:r>
          </a:p>
          <a:p>
            <a:pPr algn="ctr"/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MS Mincho" panose="02020609040205080304" pitchFamily="49" charset="-128"/>
                <a:cs typeface="Aharoni" panose="02010803020104030203" pitchFamily="2" charset="-79"/>
              </a:rPr>
              <a:t>               DIRECCION EJECUTIVA DE SALUD DE LAS PERSONAS</a:t>
            </a:r>
            <a:r>
              <a:rPr lang="es-ES" altLang="es-PE" sz="1400" b="1">
                <a:solidFill>
                  <a:srgbClr val="002060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</a:t>
            </a:r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PE" altLang="es-PE" sz="1400" b="1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10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6638"/>
            <a:ext cx="2051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238"/>
            <a:ext cx="205105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6863"/>
            <a:ext cx="20510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88913"/>
            <a:ext cx="817562" cy="746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555875" y="1268413"/>
            <a:ext cx="5553075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2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E" sz="1600" b="1" dirty="0">
                <a:solidFill>
                  <a:srgbClr val="002060"/>
                </a:solidFill>
                <a:latin typeface="+mn-lt"/>
                <a:cs typeface="+mn-cs"/>
              </a:rPr>
              <a:t>DIRECCIÓN DE ATENCIÓN INTEGRAL DE SALUD</a:t>
            </a:r>
            <a:endParaRPr lang="es-PE" sz="1600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7" name="1 Título"/>
          <p:cNvSpPr>
            <a:spLocks noGrp="1"/>
          </p:cNvSpPr>
          <p:nvPr>
            <p:ph type="ctrTitle"/>
          </p:nvPr>
        </p:nvSpPr>
        <p:spPr>
          <a:xfrm>
            <a:off x="1763688" y="1943461"/>
            <a:ext cx="7772400" cy="4267200"/>
          </a:xfrm>
        </p:spPr>
        <p:txBody>
          <a:bodyPr/>
          <a:lstStyle/>
          <a:p>
            <a:r>
              <a:rPr lang="es-MX" dirty="0"/>
              <a:t>CRITERIO 14 DIRESA CALLAO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5230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596280"/>
              </p:ext>
            </p:extLst>
          </p:nvPr>
        </p:nvGraphicFramePr>
        <p:xfrm>
          <a:off x="539552" y="836712"/>
          <a:ext cx="79208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42194"/>
              </p:ext>
            </p:extLst>
          </p:nvPr>
        </p:nvGraphicFramePr>
        <p:xfrm>
          <a:off x="395536" y="6381328"/>
          <a:ext cx="2389386" cy="38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38328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SIS Cubo: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Infat_2016vo02</a:t>
                      </a:r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5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503474"/>
              </p:ext>
            </p:extLst>
          </p:nvPr>
        </p:nvGraphicFramePr>
        <p:xfrm>
          <a:off x="755576" y="764704"/>
          <a:ext cx="784887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129389"/>
              </p:ext>
            </p:extLst>
          </p:nvPr>
        </p:nvGraphicFramePr>
        <p:xfrm>
          <a:off x="395536" y="6381328"/>
          <a:ext cx="2389386" cy="38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38328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SIS Cubo: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Infat_2016vo02</a:t>
                      </a:r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818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987824" y="3356992"/>
            <a:ext cx="5688632" cy="1600200"/>
          </a:xfrm>
        </p:spPr>
        <p:txBody>
          <a:bodyPr/>
          <a:lstStyle/>
          <a:p>
            <a:r>
              <a:rPr lang="es-MX" sz="8000" dirty="0" smtClean="0"/>
              <a:t>PAQUETE</a:t>
            </a:r>
            <a:br>
              <a:rPr lang="es-MX" sz="8000" dirty="0" smtClean="0"/>
            </a:br>
            <a:r>
              <a:rPr lang="es-MX" sz="8000" dirty="0"/>
              <a:t/>
            </a:r>
            <a:br>
              <a:rPr lang="es-MX" sz="8000" dirty="0"/>
            </a:br>
            <a:r>
              <a:rPr lang="es-MX" sz="8000" dirty="0" smtClean="0"/>
              <a:t> </a:t>
            </a:r>
            <a:r>
              <a:rPr lang="es-MX" sz="8000" dirty="0" smtClean="0"/>
              <a:t>GESTANTE</a:t>
            </a:r>
            <a:endParaRPr lang="es-PE" sz="80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2400301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3506788"/>
            <a:ext cx="2414588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084763"/>
            <a:ext cx="24018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70"/>
          <a:stretch>
            <a:fillRect/>
          </a:stretch>
        </p:blipFill>
        <p:spPr bwMode="auto">
          <a:xfrm>
            <a:off x="-11113" y="1905000"/>
            <a:ext cx="2389188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28840"/>
              </p:ext>
            </p:extLst>
          </p:nvPr>
        </p:nvGraphicFramePr>
        <p:xfrm>
          <a:off x="251520" y="476672"/>
          <a:ext cx="8528297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599412"/>
              </p:ext>
            </p:extLst>
          </p:nvPr>
        </p:nvGraphicFramePr>
        <p:xfrm>
          <a:off x="323528" y="6237312"/>
          <a:ext cx="2389386" cy="38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38328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SIS </a:t>
                      </a:r>
                      <a:r>
                        <a:rPr lang="es-PE" sz="1100" u="none" strike="noStrike" dirty="0">
                          <a:effectLst/>
                        </a:rPr>
                        <a:t>2015 Cubo: </a:t>
                      </a:r>
                      <a:r>
                        <a:rPr lang="es-PE" sz="1100" u="none" strike="noStrike" dirty="0" err="1">
                          <a:effectLst/>
                        </a:rPr>
                        <a:t>gest_apn</a:t>
                      </a:r>
                      <a:r>
                        <a:rPr lang="es-PE" sz="1100" u="none" strike="noStrike" dirty="0">
                          <a:effectLst/>
                        </a:rPr>
                        <a:t> 2011v01</a:t>
                      </a:r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0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773973"/>
              </p:ext>
            </p:extLst>
          </p:nvPr>
        </p:nvGraphicFramePr>
        <p:xfrm>
          <a:off x="323528" y="476672"/>
          <a:ext cx="864096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64836"/>
              </p:ext>
            </p:extLst>
          </p:nvPr>
        </p:nvGraphicFramePr>
        <p:xfrm>
          <a:off x="323528" y="6237312"/>
          <a:ext cx="2389386" cy="38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38328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SIS </a:t>
                      </a:r>
                      <a:r>
                        <a:rPr lang="es-PE" sz="1100" u="none" strike="noStrike" dirty="0">
                          <a:effectLst/>
                        </a:rPr>
                        <a:t>2015 Cubo: </a:t>
                      </a:r>
                      <a:r>
                        <a:rPr lang="es-PE" sz="1100" u="none" strike="noStrike" dirty="0" err="1">
                          <a:effectLst/>
                        </a:rPr>
                        <a:t>gest_apn</a:t>
                      </a:r>
                      <a:r>
                        <a:rPr lang="es-PE" sz="1100" u="none" strike="noStrike" dirty="0">
                          <a:effectLst/>
                        </a:rPr>
                        <a:t> 2011v01</a:t>
                      </a:r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815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845977"/>
              </p:ext>
            </p:extLst>
          </p:nvPr>
        </p:nvGraphicFramePr>
        <p:xfrm>
          <a:off x="611560" y="332656"/>
          <a:ext cx="81369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064836"/>
              </p:ext>
            </p:extLst>
          </p:nvPr>
        </p:nvGraphicFramePr>
        <p:xfrm>
          <a:off x="323528" y="6237312"/>
          <a:ext cx="2389386" cy="38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38328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SIS </a:t>
                      </a:r>
                      <a:r>
                        <a:rPr lang="es-PE" sz="1100" u="none" strike="noStrike" dirty="0">
                          <a:effectLst/>
                        </a:rPr>
                        <a:t>2015 Cubo: </a:t>
                      </a:r>
                      <a:r>
                        <a:rPr lang="es-PE" sz="1100" u="none" strike="noStrike" dirty="0" err="1">
                          <a:effectLst/>
                        </a:rPr>
                        <a:t>gest_apn</a:t>
                      </a:r>
                      <a:r>
                        <a:rPr lang="es-PE" sz="1100" u="none" strike="noStrike" dirty="0">
                          <a:effectLst/>
                        </a:rPr>
                        <a:t> 2011v01</a:t>
                      </a:r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09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7477014"/>
              </p:ext>
            </p:extLst>
          </p:nvPr>
        </p:nvGraphicFramePr>
        <p:xfrm>
          <a:off x="611560" y="332656"/>
          <a:ext cx="8136904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60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600200"/>
          </a:xfrm>
        </p:spPr>
        <p:txBody>
          <a:bodyPr/>
          <a:lstStyle/>
          <a:p>
            <a:r>
              <a:rPr lang="es-MX" dirty="0" smtClean="0"/>
              <a:t>PAQUETE NIÑO MENOR DE UN AÑO</a:t>
            </a:r>
            <a:endParaRPr lang="es-PE" dirty="0"/>
          </a:p>
        </p:txBody>
      </p:sp>
      <p:pic>
        <p:nvPicPr>
          <p:cNvPr id="3" name="Picture 2" descr="http://t3.gstatic.com/images?q=tbn:ANd9GcSy-8BKBsiOCqXKFPxsGc6_JC1DQhGv2X8JTVbBa5xpvcZNum_ol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0888"/>
            <a:ext cx="9143999" cy="386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74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5971148"/>
              </p:ext>
            </p:extLst>
          </p:nvPr>
        </p:nvGraphicFramePr>
        <p:xfrm>
          <a:off x="523874" y="476672"/>
          <a:ext cx="829659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83722"/>
              </p:ext>
            </p:extLst>
          </p:nvPr>
        </p:nvGraphicFramePr>
        <p:xfrm>
          <a:off x="395536" y="6381328"/>
          <a:ext cx="2389386" cy="38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38328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SIS Cubo: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Infat_2016vo02</a:t>
                      </a:r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49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934382"/>
              </p:ext>
            </p:extLst>
          </p:nvPr>
        </p:nvGraphicFramePr>
        <p:xfrm>
          <a:off x="611560" y="188640"/>
          <a:ext cx="8280920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742194"/>
              </p:ext>
            </p:extLst>
          </p:nvPr>
        </p:nvGraphicFramePr>
        <p:xfrm>
          <a:off x="395536" y="6381328"/>
          <a:ext cx="2389386" cy="3832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9386"/>
              </a:tblGrid>
              <a:tr h="383282">
                <a:tc>
                  <a:txBody>
                    <a:bodyPr/>
                    <a:lstStyle/>
                    <a:p>
                      <a:pPr algn="l" fontAlgn="b"/>
                      <a:r>
                        <a:rPr lang="es-PE" sz="1100" u="none" strike="noStrike" dirty="0">
                          <a:effectLst/>
                        </a:rPr>
                        <a:t>Fuente</a:t>
                      </a:r>
                      <a:r>
                        <a:rPr lang="es-PE" sz="1100" u="none" strike="noStrike" dirty="0" smtClean="0">
                          <a:effectLst/>
                        </a:rPr>
                        <a:t>: SIS Cubo:</a:t>
                      </a:r>
                      <a:r>
                        <a:rPr lang="es-PE" sz="1100" u="none" strike="noStrike" baseline="0" dirty="0" smtClean="0">
                          <a:effectLst/>
                        </a:rPr>
                        <a:t> Infat_2016vo02</a:t>
                      </a:r>
                      <a:endParaRPr lang="es-PE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6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69</TotalTime>
  <Words>260</Words>
  <Application>Microsoft Office PowerPoint</Application>
  <PresentationFormat>Presentación en pantalla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MS Mincho</vt:lpstr>
      <vt:lpstr>Aharoni</vt:lpstr>
      <vt:lpstr>Arial</vt:lpstr>
      <vt:lpstr>Calibri</vt:lpstr>
      <vt:lpstr>Century Gothic</vt:lpstr>
      <vt:lpstr>Courier New</vt:lpstr>
      <vt:lpstr>Palatino Linotype</vt:lpstr>
      <vt:lpstr>Times New Roman</vt:lpstr>
      <vt:lpstr>Ejecutivo</vt:lpstr>
      <vt:lpstr>CRITERIO 14 DIRESA CALLAO</vt:lpstr>
      <vt:lpstr>PAQUETE   GESTANTE</vt:lpstr>
      <vt:lpstr>Presentación de PowerPoint</vt:lpstr>
      <vt:lpstr>Presentación de PowerPoint</vt:lpstr>
      <vt:lpstr>Presentación de PowerPoint</vt:lpstr>
      <vt:lpstr>Presentación de PowerPoint</vt:lpstr>
      <vt:lpstr>PAQUETE NIÑO MENOR DE UN AÑO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Liz Rojas Rivas</cp:lastModifiedBy>
  <cp:revision>12</cp:revision>
  <dcterms:created xsi:type="dcterms:W3CDTF">2016-04-29T19:17:01Z</dcterms:created>
  <dcterms:modified xsi:type="dcterms:W3CDTF">2016-04-29T20:54:11Z</dcterms:modified>
</cp:coreProperties>
</file>