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7" r:id="rId2"/>
    <p:sldId id="275" r:id="rId3"/>
    <p:sldId id="276" r:id="rId4"/>
    <p:sldId id="277" r:id="rId5"/>
    <p:sldId id="284" r:id="rId6"/>
    <p:sldId id="285" r:id="rId7"/>
    <p:sldId id="278" r:id="rId8"/>
    <p:sldId id="279" r:id="rId9"/>
    <p:sldId id="286" r:id="rId10"/>
    <p:sldId id="287" r:id="rId11"/>
    <p:sldId id="261" r:id="rId12"/>
    <p:sldId id="269" r:id="rId13"/>
    <p:sldId id="268" r:id="rId14"/>
    <p:sldId id="288" r:id="rId15"/>
    <p:sldId id="289" r:id="rId16"/>
    <p:sldId id="270" r:id="rId17"/>
    <p:sldId id="271" r:id="rId18"/>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r de María Montalvo Álvare" initials="FdMMÁ"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7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339" autoAdjust="0"/>
    <p:restoredTop sz="94660"/>
  </p:normalViewPr>
  <p:slideViewPr>
    <p:cSldViewPr>
      <p:cViewPr>
        <p:scale>
          <a:sx n="90" d="100"/>
          <a:sy n="90" d="100"/>
        </p:scale>
        <p:origin x="-720" y="36"/>
      </p:cViewPr>
      <p:guideLst>
        <p:guide orient="horz" pos="2160"/>
        <p:guide pos="2880"/>
      </p:guideLst>
    </p:cSldViewPr>
  </p:slideViewPr>
  <p:notesTextViewPr>
    <p:cViewPr>
      <p:scale>
        <a:sx n="1" d="1"/>
        <a:sy n="1" d="1"/>
      </p:scale>
      <p:origin x="0" y="0"/>
    </p:cViewPr>
  </p:notesTextViewPr>
  <p:sorterViewPr>
    <p:cViewPr>
      <p:scale>
        <a:sx n="180" d="100"/>
        <a:sy n="180" d="100"/>
      </p:scale>
      <p:origin x="0" y="65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uario\Desktop\gestante%201.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uario\Desktop\gestante%202.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uario\Desktop\gest%203.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uario\Desktop\gest%204.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G:\fed%20julio\ni&#241;o%201.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Usuario\Desktop\ni&#241;o%202.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Usuario\Desktop\ni&#241;o%203.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Usuario\Desktop\ni&#241;o%204.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s-ES" sz="1400" b="1" i="0" baseline="0">
                <a:effectLst/>
              </a:rPr>
              <a:t>NÚMERO DE GESTANTES CON PAQUETE DE ATENCIÓN INTEGRAL </a:t>
            </a:r>
          </a:p>
          <a:p>
            <a:pPr algn="ctr">
              <a:defRPr/>
            </a:pPr>
            <a:r>
              <a:rPr lang="es-ES" sz="1400" b="1" i="0" baseline="0">
                <a:effectLst/>
              </a:rPr>
              <a:t>AMBITO FED QUINTIL 1 Y 2</a:t>
            </a:r>
            <a:endParaRPr lang="es-PE" sz="1400">
              <a:effectLst/>
            </a:endParaRPr>
          </a:p>
          <a:p>
            <a:pPr algn="ctr">
              <a:defRPr/>
            </a:pPr>
            <a:r>
              <a:rPr lang="es-ES" sz="1400" b="1" i="0" baseline="0">
                <a:effectLst/>
              </a:rPr>
              <a:t> REGIÓN CALLAO</a:t>
            </a:r>
            <a:endParaRPr lang="es-PE" sz="1400">
              <a:effectLst/>
            </a:endParaRPr>
          </a:p>
          <a:p>
            <a:pPr algn="ctr">
              <a:defRPr/>
            </a:pPr>
            <a:endParaRPr lang="es-PE"/>
          </a:p>
        </c:rich>
      </c:tx>
      <c:layout>
        <c:manualLayout>
          <c:xMode val="edge"/>
          <c:yMode val="edge"/>
          <c:x val="0.21737823450034846"/>
          <c:y val="3.2520325203252032E-3"/>
        </c:manualLayout>
      </c:layout>
      <c:overlay val="0"/>
    </c:title>
    <c:autoTitleDeleted val="0"/>
    <c:plotArea>
      <c:layout>
        <c:manualLayout>
          <c:layoutTarget val="inner"/>
          <c:xMode val="edge"/>
          <c:yMode val="edge"/>
          <c:x val="0.1228554421127981"/>
          <c:y val="0.22228359259970554"/>
          <c:w val="0.83896393716241791"/>
          <c:h val="0.54992292630087902"/>
        </c:manualLayout>
      </c:layout>
      <c:lineChart>
        <c:grouping val="standard"/>
        <c:varyColors val="0"/>
        <c:ser>
          <c:idx val="0"/>
          <c:order val="0"/>
          <c:tx>
            <c:strRef>
              <c:f>gestante_1_1!$A$9</c:f>
              <c:strCache>
                <c:ptCount val="1"/>
                <c:pt idx="0">
                  <c:v>Partos observados</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gestante_1_1!$B$8:$Q$8</c:f>
              <c:numCache>
                <c:formatCode>General</c:formatCode>
                <c:ptCount val="16"/>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numCache>
            </c:numRef>
          </c:cat>
          <c:val>
            <c:numRef>
              <c:f>gestante_1_1!$B$9:$Q$9</c:f>
              <c:numCache>
                <c:formatCode>0</c:formatCode>
                <c:ptCount val="16"/>
                <c:pt idx="0">
                  <c:v>294</c:v>
                </c:pt>
                <c:pt idx="1">
                  <c:v>304</c:v>
                </c:pt>
                <c:pt idx="2">
                  <c:v>280</c:v>
                </c:pt>
                <c:pt idx="3">
                  <c:v>300</c:v>
                </c:pt>
                <c:pt idx="4">
                  <c:v>299</c:v>
                </c:pt>
                <c:pt idx="5">
                  <c:v>257</c:v>
                </c:pt>
                <c:pt idx="6">
                  <c:v>291</c:v>
                </c:pt>
                <c:pt idx="7">
                  <c:v>257</c:v>
                </c:pt>
                <c:pt idx="8">
                  <c:v>270</c:v>
                </c:pt>
                <c:pt idx="9">
                  <c:v>196</c:v>
                </c:pt>
                <c:pt idx="10">
                  <c:v>201</c:v>
                </c:pt>
                <c:pt idx="11">
                  <c:v>235</c:v>
                </c:pt>
                <c:pt idx="12">
                  <c:v>221</c:v>
                </c:pt>
                <c:pt idx="13">
                  <c:v>152</c:v>
                </c:pt>
                <c:pt idx="14">
                  <c:v>112</c:v>
                </c:pt>
                <c:pt idx="15">
                  <c:v>55</c:v>
                </c:pt>
              </c:numCache>
            </c:numRef>
          </c:val>
          <c:smooth val="0"/>
        </c:ser>
        <c:ser>
          <c:idx val="1"/>
          <c:order val="1"/>
          <c:tx>
            <c:strRef>
              <c:f>gestante_1_1!$A$10</c:f>
              <c:strCache>
                <c:ptCount val="1"/>
                <c:pt idx="0">
                  <c:v>#Gest (c/parto) c/4 atenciones Supl de Fe y Ac fólico &amp; c/4 pruebas en el 1er trimestre</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gestante_1_1!$B$8:$Q$8</c:f>
              <c:numCache>
                <c:formatCode>General</c:formatCode>
                <c:ptCount val="16"/>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numCache>
            </c:numRef>
          </c:cat>
          <c:val>
            <c:numRef>
              <c:f>gestante_1_1!$B$10:$Q$10</c:f>
              <c:numCache>
                <c:formatCode>0</c:formatCode>
                <c:ptCount val="16"/>
                <c:pt idx="0">
                  <c:v>4</c:v>
                </c:pt>
                <c:pt idx="1">
                  <c:v>0</c:v>
                </c:pt>
                <c:pt idx="2">
                  <c:v>1</c:v>
                </c:pt>
                <c:pt idx="3">
                  <c:v>0</c:v>
                </c:pt>
                <c:pt idx="4">
                  <c:v>3</c:v>
                </c:pt>
                <c:pt idx="5">
                  <c:v>1</c:v>
                </c:pt>
                <c:pt idx="6">
                  <c:v>3</c:v>
                </c:pt>
                <c:pt idx="7">
                  <c:v>5</c:v>
                </c:pt>
                <c:pt idx="8">
                  <c:v>4</c:v>
                </c:pt>
                <c:pt idx="9">
                  <c:v>4</c:v>
                </c:pt>
                <c:pt idx="10">
                  <c:v>3</c:v>
                </c:pt>
                <c:pt idx="11">
                  <c:v>1</c:v>
                </c:pt>
                <c:pt idx="12">
                  <c:v>5</c:v>
                </c:pt>
                <c:pt idx="13">
                  <c:v>3</c:v>
                </c:pt>
                <c:pt idx="14">
                  <c:v>2</c:v>
                </c:pt>
                <c:pt idx="15">
                  <c:v>4</c:v>
                </c:pt>
              </c:numCache>
            </c:numRef>
          </c:val>
          <c:smooth val="0"/>
        </c:ser>
        <c:dLbls>
          <c:showLegendKey val="0"/>
          <c:showVal val="0"/>
          <c:showCatName val="0"/>
          <c:showSerName val="0"/>
          <c:showPercent val="0"/>
          <c:showBubbleSize val="0"/>
        </c:dLbls>
        <c:marker val="1"/>
        <c:smooth val="0"/>
        <c:axId val="72485888"/>
        <c:axId val="33891072"/>
      </c:lineChart>
      <c:catAx>
        <c:axId val="72485888"/>
        <c:scaling>
          <c:orientation val="minMax"/>
        </c:scaling>
        <c:delete val="0"/>
        <c:axPos val="b"/>
        <c:numFmt formatCode="General" sourceLinked="1"/>
        <c:majorTickMark val="none"/>
        <c:minorTickMark val="none"/>
        <c:tickLblPos val="nextTo"/>
        <c:crossAx val="33891072"/>
        <c:crosses val="autoZero"/>
        <c:auto val="1"/>
        <c:lblAlgn val="ctr"/>
        <c:lblOffset val="100"/>
        <c:noMultiLvlLbl val="0"/>
      </c:catAx>
      <c:valAx>
        <c:axId val="33891072"/>
        <c:scaling>
          <c:orientation val="minMax"/>
        </c:scaling>
        <c:delete val="0"/>
        <c:axPos val="l"/>
        <c:majorGridlines/>
        <c:numFmt formatCode="0" sourceLinked="1"/>
        <c:majorTickMark val="none"/>
        <c:minorTickMark val="none"/>
        <c:tickLblPos val="nextTo"/>
        <c:crossAx val="72485888"/>
        <c:crosses val="autoZero"/>
        <c:crossBetween val="between"/>
      </c:valAx>
    </c:plotArea>
    <c:legend>
      <c:legendPos val="r"/>
      <c:layout>
        <c:manualLayout>
          <c:xMode val="edge"/>
          <c:yMode val="edge"/>
          <c:x val="0.15749958144338924"/>
          <c:y val="0.90343456235361441"/>
          <c:w val="0.7672773106751487"/>
          <c:h val="9.2085775300189701E-2"/>
        </c:manualLayout>
      </c:layout>
      <c:overlay val="0"/>
      <c:txPr>
        <a:bodyPr/>
        <a:lstStyle/>
        <a:p>
          <a:pPr>
            <a:defRPr sz="1400"/>
          </a:pPr>
          <a:endParaRPr lang="es-PE"/>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s-PE" sz="1600" b="1" i="0" baseline="0">
                <a:effectLst/>
              </a:rPr>
              <a:t>PROPORCIÓN </a:t>
            </a:r>
            <a:r>
              <a:rPr lang="es-ES" sz="1600" b="1" i="0" cap="all" baseline="0">
                <a:effectLst/>
              </a:rPr>
              <a:t>de gestantes CON PAQUETE DE ATENCIÓN INTEGRAL </a:t>
            </a:r>
            <a:endParaRPr lang="es-PE" sz="1600">
              <a:effectLst/>
            </a:endParaRPr>
          </a:p>
          <a:p>
            <a:pPr algn="ctr">
              <a:defRPr/>
            </a:pPr>
            <a:r>
              <a:rPr lang="es-ES" sz="1600" b="1" i="0" baseline="0">
                <a:effectLst/>
              </a:rPr>
              <a:t>AMBITO FED QUINTIL 1 Y 2</a:t>
            </a:r>
            <a:endParaRPr lang="es-PE" sz="1600">
              <a:effectLst/>
            </a:endParaRPr>
          </a:p>
          <a:p>
            <a:pPr algn="ctr">
              <a:defRPr/>
            </a:pPr>
            <a:r>
              <a:rPr lang="es-PE" sz="1600" b="1" i="0" baseline="0">
                <a:effectLst/>
              </a:rPr>
              <a:t>REGION CALLAO</a:t>
            </a:r>
            <a:endParaRPr lang="es-PE" sz="1600">
              <a:effectLst/>
            </a:endParaRPr>
          </a:p>
          <a:p>
            <a:pPr algn="ctr">
              <a:defRPr/>
            </a:pPr>
            <a:endParaRPr lang="en-US"/>
          </a:p>
        </c:rich>
      </c:tx>
      <c:layout>
        <c:manualLayout>
          <c:xMode val="edge"/>
          <c:yMode val="edge"/>
          <c:x val="0.14110848729329795"/>
          <c:y val="1.6371685197371231E-2"/>
        </c:manualLayout>
      </c:layout>
      <c:overlay val="0"/>
    </c:title>
    <c:autoTitleDeleted val="0"/>
    <c:plotArea>
      <c:layout>
        <c:manualLayout>
          <c:layoutTarget val="inner"/>
          <c:xMode val="edge"/>
          <c:yMode val="edge"/>
          <c:x val="5.2636610877765895E-2"/>
          <c:y val="0.29109372462888738"/>
          <c:w val="0.94194331796335251"/>
          <c:h val="0.49935663373836708"/>
        </c:manualLayout>
      </c:layout>
      <c:lineChart>
        <c:grouping val="standard"/>
        <c:varyColors val="0"/>
        <c:ser>
          <c:idx val="0"/>
          <c:order val="0"/>
          <c:tx>
            <c:strRef>
              <c:f>gestante_2_1!$A$9</c:f>
              <c:strCache>
                <c:ptCount val="1"/>
                <c:pt idx="0">
                  <c:v>prop Gest (c/parto) c/4 atenciones Supl de Fe y Ac fólico &amp; c/4 pruebas en el 1er trimestre</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gestante_2_1!$B$8:$Q$8</c:f>
              <c:numCache>
                <c:formatCode>General</c:formatCode>
                <c:ptCount val="16"/>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numCache>
            </c:numRef>
          </c:cat>
          <c:val>
            <c:numRef>
              <c:f>gestante_2_1!$B$9:$Q$9</c:f>
              <c:numCache>
                <c:formatCode>0</c:formatCode>
                <c:ptCount val="16"/>
                <c:pt idx="0">
                  <c:v>1</c:v>
                </c:pt>
                <c:pt idx="1">
                  <c:v>0</c:v>
                </c:pt>
                <c:pt idx="2">
                  <c:v>0</c:v>
                </c:pt>
                <c:pt idx="3">
                  <c:v>0</c:v>
                </c:pt>
                <c:pt idx="4">
                  <c:v>1</c:v>
                </c:pt>
                <c:pt idx="5">
                  <c:v>0</c:v>
                </c:pt>
                <c:pt idx="6">
                  <c:v>1</c:v>
                </c:pt>
                <c:pt idx="7">
                  <c:v>2</c:v>
                </c:pt>
                <c:pt idx="8">
                  <c:v>1</c:v>
                </c:pt>
                <c:pt idx="9">
                  <c:v>2</c:v>
                </c:pt>
                <c:pt idx="10">
                  <c:v>1</c:v>
                </c:pt>
                <c:pt idx="11">
                  <c:v>0</c:v>
                </c:pt>
                <c:pt idx="12">
                  <c:v>2</c:v>
                </c:pt>
                <c:pt idx="13">
                  <c:v>2</c:v>
                </c:pt>
                <c:pt idx="14">
                  <c:v>2</c:v>
                </c:pt>
                <c:pt idx="15">
                  <c:v>7</c:v>
                </c:pt>
              </c:numCache>
            </c:numRef>
          </c:val>
          <c:smooth val="0"/>
        </c:ser>
        <c:dLbls>
          <c:showLegendKey val="0"/>
          <c:showVal val="0"/>
          <c:showCatName val="0"/>
          <c:showSerName val="0"/>
          <c:showPercent val="0"/>
          <c:showBubbleSize val="0"/>
        </c:dLbls>
        <c:marker val="1"/>
        <c:smooth val="0"/>
        <c:axId val="33937664"/>
        <c:axId val="33939456"/>
      </c:lineChart>
      <c:catAx>
        <c:axId val="33937664"/>
        <c:scaling>
          <c:orientation val="minMax"/>
        </c:scaling>
        <c:delete val="0"/>
        <c:axPos val="b"/>
        <c:numFmt formatCode="General" sourceLinked="1"/>
        <c:majorTickMark val="none"/>
        <c:minorTickMark val="none"/>
        <c:tickLblPos val="nextTo"/>
        <c:crossAx val="33939456"/>
        <c:crosses val="autoZero"/>
        <c:auto val="1"/>
        <c:lblAlgn val="ctr"/>
        <c:lblOffset val="100"/>
        <c:noMultiLvlLbl val="0"/>
      </c:catAx>
      <c:valAx>
        <c:axId val="33939456"/>
        <c:scaling>
          <c:orientation val="minMax"/>
        </c:scaling>
        <c:delete val="0"/>
        <c:axPos val="l"/>
        <c:majorGridlines/>
        <c:numFmt formatCode="0" sourceLinked="1"/>
        <c:majorTickMark val="none"/>
        <c:minorTickMark val="none"/>
        <c:tickLblPos val="nextTo"/>
        <c:spPr>
          <a:ln w="9525">
            <a:noFill/>
          </a:ln>
        </c:spPr>
        <c:crossAx val="33937664"/>
        <c:crosses val="autoZero"/>
        <c:crossBetween val="between"/>
      </c:valAx>
    </c:plotArea>
    <c:legend>
      <c:legendPos val="b"/>
      <c:layout/>
      <c:overlay val="0"/>
      <c:txPr>
        <a:bodyPr/>
        <a:lstStyle/>
        <a:p>
          <a:pPr>
            <a:defRPr sz="1200"/>
          </a:pPr>
          <a:endParaRPr lang="es-PE"/>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s-MX" sz="1200" b="1" i="0" baseline="0">
                <a:effectLst/>
              </a:rPr>
              <a:t>NÚMERO DE GESTANTE  </a:t>
            </a:r>
            <a:r>
              <a:rPr lang="es-PE" sz="1200" b="1" i="0" baseline="0">
                <a:effectLst/>
              </a:rPr>
              <a:t>CON PARTO CON 4 ATENCIONES SUPL DE Fe Y ACIDO FOLICO  Y CON 4 PRUEBAS EN EL PRIMER TRIMESTRE </a:t>
            </a:r>
            <a:r>
              <a:rPr lang="es-ES" sz="1200" b="1" i="0" baseline="0">
                <a:effectLst/>
              </a:rPr>
              <a:t>AMBITO FED QUINTIL 1 Y 2</a:t>
            </a:r>
            <a:r>
              <a:rPr lang="es-PE" sz="1200" b="1" i="0" baseline="0">
                <a:effectLst/>
              </a:rPr>
              <a:t> </a:t>
            </a:r>
            <a:endParaRPr lang="es-PE" sz="1200">
              <a:effectLst/>
            </a:endParaRPr>
          </a:p>
          <a:p>
            <a:pPr algn="ctr">
              <a:defRPr/>
            </a:pPr>
            <a:r>
              <a:rPr lang="es-PE" sz="1200" b="1" i="0" baseline="0">
                <a:effectLst/>
              </a:rPr>
              <a:t>REGION CALLAO</a:t>
            </a:r>
            <a:endParaRPr lang="es-PE" sz="1200">
              <a:effectLst/>
            </a:endParaRPr>
          </a:p>
          <a:p>
            <a:pPr algn="ctr">
              <a:defRPr/>
            </a:pPr>
            <a:endParaRPr lang="es-PE"/>
          </a:p>
        </c:rich>
      </c:tx>
      <c:layout>
        <c:manualLayout>
          <c:xMode val="edge"/>
          <c:yMode val="edge"/>
          <c:x val="0.11054584856604112"/>
          <c:y val="0"/>
        </c:manualLayout>
      </c:layout>
      <c:overlay val="0"/>
    </c:title>
    <c:autoTitleDeleted val="0"/>
    <c:plotArea>
      <c:layout>
        <c:manualLayout>
          <c:layoutTarget val="inner"/>
          <c:xMode val="edge"/>
          <c:yMode val="edge"/>
          <c:x val="6.2993467873966508E-2"/>
          <c:y val="0.19578360926419291"/>
          <c:w val="0.91175555092023863"/>
          <c:h val="0.53752738342145434"/>
        </c:manualLayout>
      </c:layout>
      <c:lineChart>
        <c:grouping val="standard"/>
        <c:varyColors val="0"/>
        <c:ser>
          <c:idx val="0"/>
          <c:order val="0"/>
          <c:tx>
            <c:strRef>
              <c:f>gest_3_1!$A$9</c:f>
              <c:strCache>
                <c:ptCount val="1"/>
                <c:pt idx="0">
                  <c:v>Partos observados</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gest_3_1!$B$8:$Q$8</c:f>
              <c:numCache>
                <c:formatCode>General</c:formatCode>
                <c:ptCount val="16"/>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numCache>
            </c:numRef>
          </c:cat>
          <c:val>
            <c:numRef>
              <c:f>gest_3_1!$B$9:$Q$9</c:f>
              <c:numCache>
                <c:formatCode>0</c:formatCode>
                <c:ptCount val="16"/>
                <c:pt idx="0">
                  <c:v>294</c:v>
                </c:pt>
                <c:pt idx="1">
                  <c:v>304</c:v>
                </c:pt>
                <c:pt idx="2">
                  <c:v>280</c:v>
                </c:pt>
                <c:pt idx="3">
                  <c:v>300</c:v>
                </c:pt>
                <c:pt idx="4">
                  <c:v>299</c:v>
                </c:pt>
                <c:pt idx="5">
                  <c:v>257</c:v>
                </c:pt>
                <c:pt idx="6">
                  <c:v>291</c:v>
                </c:pt>
                <c:pt idx="7">
                  <c:v>257</c:v>
                </c:pt>
                <c:pt idx="8">
                  <c:v>270</c:v>
                </c:pt>
                <c:pt idx="9">
                  <c:v>196</c:v>
                </c:pt>
                <c:pt idx="10">
                  <c:v>201</c:v>
                </c:pt>
                <c:pt idx="11">
                  <c:v>235</c:v>
                </c:pt>
                <c:pt idx="12">
                  <c:v>221</c:v>
                </c:pt>
                <c:pt idx="13">
                  <c:v>152</c:v>
                </c:pt>
                <c:pt idx="14">
                  <c:v>112</c:v>
                </c:pt>
                <c:pt idx="15">
                  <c:v>55</c:v>
                </c:pt>
              </c:numCache>
            </c:numRef>
          </c:val>
          <c:smooth val="0"/>
        </c:ser>
        <c:ser>
          <c:idx val="1"/>
          <c:order val="1"/>
          <c:tx>
            <c:strRef>
              <c:f>gest_3_1!$A$10</c:f>
              <c:strCache>
                <c:ptCount val="1"/>
                <c:pt idx="0">
                  <c:v># Gestantes (c/parto) c/ 4 atenciones con Supl Hierro y Ac. fólico</c:v>
                </c:pt>
              </c:strCache>
            </c:strRef>
          </c:tx>
          <c:dLbls>
            <c:spPr>
              <a:noFill/>
              <a:ln>
                <a:noFill/>
              </a:ln>
              <a:effectLst/>
            </c:spPr>
            <c:txPr>
              <a:bodyPr/>
              <a:lstStyle/>
              <a:p>
                <a:pPr>
                  <a:defRPr b="1"/>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gest_3_1!$B$8:$Q$8</c:f>
              <c:numCache>
                <c:formatCode>General</c:formatCode>
                <c:ptCount val="16"/>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numCache>
            </c:numRef>
          </c:cat>
          <c:val>
            <c:numRef>
              <c:f>gest_3_1!$B$10:$Q$10</c:f>
              <c:numCache>
                <c:formatCode>0</c:formatCode>
                <c:ptCount val="16"/>
                <c:pt idx="0">
                  <c:v>188</c:v>
                </c:pt>
                <c:pt idx="1">
                  <c:v>184</c:v>
                </c:pt>
                <c:pt idx="2">
                  <c:v>152</c:v>
                </c:pt>
                <c:pt idx="3">
                  <c:v>168</c:v>
                </c:pt>
                <c:pt idx="4">
                  <c:v>174</c:v>
                </c:pt>
                <c:pt idx="5">
                  <c:v>149</c:v>
                </c:pt>
                <c:pt idx="6">
                  <c:v>175</c:v>
                </c:pt>
                <c:pt idx="7">
                  <c:v>171</c:v>
                </c:pt>
                <c:pt idx="8">
                  <c:v>168</c:v>
                </c:pt>
                <c:pt idx="9">
                  <c:v>132</c:v>
                </c:pt>
                <c:pt idx="10">
                  <c:v>137</c:v>
                </c:pt>
                <c:pt idx="11">
                  <c:v>138</c:v>
                </c:pt>
                <c:pt idx="12">
                  <c:v>129</c:v>
                </c:pt>
                <c:pt idx="13">
                  <c:v>94</c:v>
                </c:pt>
                <c:pt idx="14">
                  <c:v>57</c:v>
                </c:pt>
                <c:pt idx="15">
                  <c:v>24</c:v>
                </c:pt>
              </c:numCache>
            </c:numRef>
          </c:val>
          <c:smooth val="0"/>
        </c:ser>
        <c:ser>
          <c:idx val="2"/>
          <c:order val="2"/>
          <c:tx>
            <c:strRef>
              <c:f>gest_3_1!$A$11</c:f>
              <c:strCache>
                <c:ptCount val="1"/>
                <c:pt idx="0">
                  <c:v># Gest c/4 pruebas en el 1er trimestre</c:v>
                </c:pt>
              </c:strCache>
            </c:strRef>
          </c:tx>
          <c:dLbls>
            <c:dLbl>
              <c:idx val="0"/>
              <c:layout>
                <c:manualLayout>
                  <c:x val="-8.7912067627223291E-3"/>
                  <c:y val="-2.020202555794839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3186810144083495E-2"/>
                  <c:y val="-2.020202555794839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186810144083495E-2"/>
                  <c:y val="-2.020202555794839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721609016963107E-2"/>
                  <c:y val="-3.030303833692259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7582413525444658E-2"/>
                  <c:y val="-3.367004259658066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8.7912067627222753E-3"/>
                  <c:y val="-4.040405111589679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8.7912067627223291E-3"/>
                  <c:y val="-2.356902981760646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7.3260056356019418E-3"/>
                  <c:y val="-2.693603407726452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8.7912067627223291E-3"/>
                  <c:y val="-2.693603407726452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7.3260056356019418E-3"/>
                  <c:y val="-2.020202555794839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8.7912067627223291E-3"/>
                  <c:y val="-3.030303833692259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1.0256407889842719E-2"/>
                  <c:y val="-3.70370468562387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5.860804508481446E-3"/>
                  <c:y val="-2.356902981760646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7.3260056356019418E-3"/>
                  <c:y val="-2.020202555794839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1.1721609016963107E-2"/>
                  <c:y val="-1.683502129829033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50" b="1"/>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gest_3_1!$B$8:$Q$8</c:f>
              <c:numCache>
                <c:formatCode>General</c:formatCode>
                <c:ptCount val="16"/>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numCache>
            </c:numRef>
          </c:cat>
          <c:val>
            <c:numRef>
              <c:f>gest_3_1!$B$11:$Q$11</c:f>
              <c:numCache>
                <c:formatCode>0</c:formatCode>
                <c:ptCount val="16"/>
                <c:pt idx="0">
                  <c:v>6</c:v>
                </c:pt>
                <c:pt idx="1">
                  <c:v>10</c:v>
                </c:pt>
                <c:pt idx="2">
                  <c:v>7</c:v>
                </c:pt>
                <c:pt idx="3">
                  <c:v>4</c:v>
                </c:pt>
                <c:pt idx="4">
                  <c:v>9</c:v>
                </c:pt>
                <c:pt idx="5">
                  <c:v>2</c:v>
                </c:pt>
                <c:pt idx="6">
                  <c:v>4</c:v>
                </c:pt>
                <c:pt idx="7">
                  <c:v>6</c:v>
                </c:pt>
                <c:pt idx="8">
                  <c:v>11</c:v>
                </c:pt>
                <c:pt idx="9">
                  <c:v>6</c:v>
                </c:pt>
                <c:pt idx="10">
                  <c:v>7</c:v>
                </c:pt>
                <c:pt idx="11">
                  <c:v>6</c:v>
                </c:pt>
                <c:pt idx="12">
                  <c:v>8</c:v>
                </c:pt>
                <c:pt idx="13">
                  <c:v>7</c:v>
                </c:pt>
                <c:pt idx="14">
                  <c:v>9</c:v>
                </c:pt>
                <c:pt idx="15">
                  <c:v>8</c:v>
                </c:pt>
              </c:numCache>
            </c:numRef>
          </c:val>
          <c:smooth val="0"/>
        </c:ser>
        <c:ser>
          <c:idx val="3"/>
          <c:order val="3"/>
          <c:tx>
            <c:strRef>
              <c:f>gest_3_1!$A$12</c:f>
              <c:strCache>
                <c:ptCount val="1"/>
                <c:pt idx="0">
                  <c:v>#Gest (c/parto) c/4 atenciones Supl de Fe y Ac fólico &amp; c/4 pruebas en el 1er trimestre</c:v>
                </c:pt>
              </c:strCache>
            </c:strRef>
          </c:tx>
          <c:dLbls>
            <c:dLbl>
              <c:idx val="0"/>
              <c:layout>
                <c:manualLayout>
                  <c:x val="-1.3186810144083495E-2"/>
                  <c:y val="1.01010127789741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7.3260056356019418E-3"/>
                  <c:y val="1.01010127789741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3186810144083495E-2"/>
                  <c:y val="-3.367004259658066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7506555332916772E-3"/>
                  <c:y val="4.656540379262541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8.7912067627222753E-3"/>
                  <c:y val="6.734008519316132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3186810144083495E-2"/>
                  <c:y val="2.020202555794839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3186810144083495E-2"/>
                  <c:y val="1.683502129829033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8.7912067627223291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5.8608045084815536E-3"/>
                  <c:y val="3.367004259658066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1.0256407889842719E-2"/>
                  <c:y val="2.020202555794839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1.0256407889842719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7.3260056356018342E-3"/>
                  <c:y val="6.734008519316132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8.7912067627223291E-3"/>
                  <c:y val="1.01010127789741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8.7912067627223291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1.1721609016963107E-2"/>
                  <c:y val="1.346801703863226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50" b="1"/>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gest_3_1!$B$8:$Q$8</c:f>
              <c:numCache>
                <c:formatCode>General</c:formatCode>
                <c:ptCount val="16"/>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numCache>
            </c:numRef>
          </c:cat>
          <c:val>
            <c:numRef>
              <c:f>gest_3_1!$B$12:$Q$12</c:f>
              <c:numCache>
                <c:formatCode>0</c:formatCode>
                <c:ptCount val="16"/>
                <c:pt idx="0">
                  <c:v>4</c:v>
                </c:pt>
                <c:pt idx="1">
                  <c:v>0</c:v>
                </c:pt>
                <c:pt idx="2">
                  <c:v>1</c:v>
                </c:pt>
                <c:pt idx="3">
                  <c:v>0</c:v>
                </c:pt>
                <c:pt idx="4">
                  <c:v>3</c:v>
                </c:pt>
                <c:pt idx="5">
                  <c:v>1</c:v>
                </c:pt>
                <c:pt idx="6">
                  <c:v>3</c:v>
                </c:pt>
                <c:pt idx="7">
                  <c:v>5</c:v>
                </c:pt>
                <c:pt idx="8">
                  <c:v>4</c:v>
                </c:pt>
                <c:pt idx="9">
                  <c:v>4</c:v>
                </c:pt>
                <c:pt idx="10">
                  <c:v>3</c:v>
                </c:pt>
                <c:pt idx="11">
                  <c:v>1</c:v>
                </c:pt>
                <c:pt idx="12">
                  <c:v>5</c:v>
                </c:pt>
                <c:pt idx="13">
                  <c:v>3</c:v>
                </c:pt>
                <c:pt idx="14">
                  <c:v>2</c:v>
                </c:pt>
                <c:pt idx="15">
                  <c:v>4</c:v>
                </c:pt>
              </c:numCache>
            </c:numRef>
          </c:val>
          <c:smooth val="0"/>
        </c:ser>
        <c:dLbls>
          <c:showLegendKey val="0"/>
          <c:showVal val="1"/>
          <c:showCatName val="0"/>
          <c:showSerName val="0"/>
          <c:showPercent val="0"/>
          <c:showBubbleSize val="0"/>
        </c:dLbls>
        <c:marker val="1"/>
        <c:smooth val="0"/>
        <c:axId val="35025664"/>
        <c:axId val="35027200"/>
      </c:lineChart>
      <c:catAx>
        <c:axId val="35025664"/>
        <c:scaling>
          <c:orientation val="minMax"/>
        </c:scaling>
        <c:delete val="0"/>
        <c:axPos val="b"/>
        <c:numFmt formatCode="General" sourceLinked="1"/>
        <c:majorTickMark val="none"/>
        <c:minorTickMark val="none"/>
        <c:tickLblPos val="nextTo"/>
        <c:crossAx val="35027200"/>
        <c:crosses val="autoZero"/>
        <c:auto val="1"/>
        <c:lblAlgn val="ctr"/>
        <c:lblOffset val="100"/>
        <c:noMultiLvlLbl val="0"/>
      </c:catAx>
      <c:valAx>
        <c:axId val="35027200"/>
        <c:scaling>
          <c:orientation val="minMax"/>
        </c:scaling>
        <c:delete val="0"/>
        <c:axPos val="l"/>
        <c:majorGridlines/>
        <c:numFmt formatCode="0" sourceLinked="1"/>
        <c:majorTickMark val="none"/>
        <c:minorTickMark val="none"/>
        <c:tickLblPos val="nextTo"/>
        <c:crossAx val="35025664"/>
        <c:crosses val="autoZero"/>
        <c:crossBetween val="between"/>
      </c:valAx>
    </c:plotArea>
    <c:legend>
      <c:legendPos val="r"/>
      <c:layout>
        <c:manualLayout>
          <c:xMode val="edge"/>
          <c:yMode val="edge"/>
          <c:x val="2.7242615913672767E-2"/>
          <c:y val="0.81083027742099612"/>
          <c:w val="0.95470532613300418"/>
          <c:h val="0.1865599424185452"/>
        </c:manualLayou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s-MX" sz="1400" b="1" i="0" baseline="0">
                <a:effectLst/>
              </a:rPr>
              <a:t>PROPORCIÓN DE GESTANTE  </a:t>
            </a:r>
            <a:r>
              <a:rPr lang="es-PE" sz="1400" b="1" i="0" baseline="0">
                <a:effectLst/>
              </a:rPr>
              <a:t>CON PARTO CON 4 ATENCIONES SUPL DE Fe Y ACIDO FOLICO  Y CON 4 PRUEBAS EN EL PRIMER TRIMESTRE </a:t>
            </a:r>
            <a:r>
              <a:rPr lang="es-ES" sz="1400" b="1" i="0" baseline="0">
                <a:effectLst/>
              </a:rPr>
              <a:t>AMBITO FED QUINTIL 1 Y 2</a:t>
            </a:r>
            <a:endParaRPr lang="es-PE" sz="1400">
              <a:effectLst/>
            </a:endParaRPr>
          </a:p>
          <a:p>
            <a:pPr algn="ctr">
              <a:defRPr/>
            </a:pPr>
            <a:r>
              <a:rPr lang="es-PE" sz="1400" b="1" i="0" baseline="0">
                <a:effectLst/>
              </a:rPr>
              <a:t>REGION CALLAO</a:t>
            </a:r>
            <a:endParaRPr lang="es-PE" sz="1400">
              <a:effectLst/>
            </a:endParaRPr>
          </a:p>
          <a:p>
            <a:pPr algn="ctr">
              <a:defRPr/>
            </a:pPr>
            <a:endParaRPr lang="es-PE"/>
          </a:p>
        </c:rich>
      </c:tx>
      <c:layout>
        <c:manualLayout>
          <c:xMode val="edge"/>
          <c:yMode val="edge"/>
          <c:x val="0.10838676646900619"/>
          <c:y val="0"/>
        </c:manualLayout>
      </c:layout>
      <c:overlay val="0"/>
    </c:title>
    <c:autoTitleDeleted val="0"/>
    <c:plotArea>
      <c:layout>
        <c:manualLayout>
          <c:layoutTarget val="inner"/>
          <c:xMode val="edge"/>
          <c:yMode val="edge"/>
          <c:x val="4.2659797154985253E-2"/>
          <c:y val="0.19017435912027889"/>
          <c:w val="0.91984096432390394"/>
          <c:h val="0.54957059642097861"/>
        </c:manualLayout>
      </c:layout>
      <c:lineChart>
        <c:grouping val="standard"/>
        <c:varyColors val="0"/>
        <c:ser>
          <c:idx val="0"/>
          <c:order val="0"/>
          <c:tx>
            <c:strRef>
              <c:f>gest_4_1!$A$9</c:f>
              <c:strCache>
                <c:ptCount val="1"/>
                <c:pt idx="0">
                  <c:v>prop Gest (c/parto) c/ 4 atenciones con Supl Hierro y Ac. fólico</c:v>
                </c:pt>
              </c:strCache>
            </c:strRef>
          </c:tx>
          <c:dLbls>
            <c:spPr>
              <a:noFill/>
              <a:ln>
                <a:noFill/>
              </a:ln>
              <a:effectLst/>
            </c:spPr>
            <c:txPr>
              <a:bodyPr/>
              <a:lstStyle/>
              <a:p>
                <a:pPr>
                  <a:defRPr sz="1050"/>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gest_4_1!$B$8:$Q$8</c:f>
              <c:numCache>
                <c:formatCode>General</c:formatCode>
                <c:ptCount val="16"/>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numCache>
            </c:numRef>
          </c:cat>
          <c:val>
            <c:numRef>
              <c:f>gest_4_1!$B$9:$Q$9</c:f>
              <c:numCache>
                <c:formatCode>0</c:formatCode>
                <c:ptCount val="16"/>
                <c:pt idx="0">
                  <c:v>64</c:v>
                </c:pt>
                <c:pt idx="1">
                  <c:v>61</c:v>
                </c:pt>
                <c:pt idx="2">
                  <c:v>54</c:v>
                </c:pt>
                <c:pt idx="3">
                  <c:v>56</c:v>
                </c:pt>
                <c:pt idx="4">
                  <c:v>58</c:v>
                </c:pt>
                <c:pt idx="5">
                  <c:v>58</c:v>
                </c:pt>
                <c:pt idx="6">
                  <c:v>60</c:v>
                </c:pt>
                <c:pt idx="7">
                  <c:v>67</c:v>
                </c:pt>
                <c:pt idx="8">
                  <c:v>62</c:v>
                </c:pt>
                <c:pt idx="9">
                  <c:v>67</c:v>
                </c:pt>
                <c:pt idx="10">
                  <c:v>68</c:v>
                </c:pt>
                <c:pt idx="11">
                  <c:v>59</c:v>
                </c:pt>
                <c:pt idx="12">
                  <c:v>58</c:v>
                </c:pt>
                <c:pt idx="13">
                  <c:v>62</c:v>
                </c:pt>
                <c:pt idx="14">
                  <c:v>51</c:v>
                </c:pt>
                <c:pt idx="15">
                  <c:v>44</c:v>
                </c:pt>
              </c:numCache>
            </c:numRef>
          </c:val>
          <c:smooth val="0"/>
        </c:ser>
        <c:ser>
          <c:idx val="1"/>
          <c:order val="1"/>
          <c:tx>
            <c:strRef>
              <c:f>gest_4_1!$A$10</c:f>
              <c:strCache>
                <c:ptCount val="1"/>
                <c:pt idx="0">
                  <c:v>prop Gest (c/parto) c/4 pruebas en el 1er trimestre</c:v>
                </c:pt>
              </c:strCache>
            </c:strRef>
          </c:tx>
          <c:dLbls>
            <c:dLbl>
              <c:idx val="0"/>
              <c:layout>
                <c:manualLayout>
                  <c:x val="-8.23045267489712E-3"/>
                  <c:y val="-2.49221122667568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4814814814814829E-2"/>
                  <c:y val="-1.869158420006765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23045267489712E-3"/>
                  <c:y val="-1.869158420006765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522633744855936E-2"/>
                  <c:y val="-3.115264033344608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8.23045267489712E-3"/>
                  <c:y val="-2.49221122667568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4.9382716049382715E-3"/>
                  <c:y val="-2.180684823341226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9.8765432098766037E-3"/>
                  <c:y val="9.34579210003382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1522633744855968E-2"/>
                  <c:y val="9.34579210003382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1522633744855968E-2"/>
                  <c:y val="-1.869158420006765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8.23045267489712E-3"/>
                  <c:y val="1.557632016672304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8.23045267489712E-3"/>
                  <c:y val="-1.557632016672304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9.876543209876543E-3"/>
                  <c:y val="-1.869158420006765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9.876543209876543E-3"/>
                  <c:y val="-1.869158420006765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1.4814814814814815E-2"/>
                  <c:y val="-2.180684823341226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9.876543209876543E-3"/>
                  <c:y val="-1.557632016672304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gest_4_1!$B$8:$Q$8</c:f>
              <c:numCache>
                <c:formatCode>General</c:formatCode>
                <c:ptCount val="16"/>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numCache>
            </c:numRef>
          </c:cat>
          <c:val>
            <c:numRef>
              <c:f>gest_4_1!$B$10:$Q$10</c:f>
              <c:numCache>
                <c:formatCode>0</c:formatCode>
                <c:ptCount val="16"/>
                <c:pt idx="0">
                  <c:v>1</c:v>
                </c:pt>
                <c:pt idx="1">
                  <c:v>2</c:v>
                </c:pt>
                <c:pt idx="2">
                  <c:v>1</c:v>
                </c:pt>
                <c:pt idx="3">
                  <c:v>1</c:v>
                </c:pt>
                <c:pt idx="4">
                  <c:v>2</c:v>
                </c:pt>
                <c:pt idx="5">
                  <c:v>1</c:v>
                </c:pt>
                <c:pt idx="6">
                  <c:v>1</c:v>
                </c:pt>
                <c:pt idx="7">
                  <c:v>2</c:v>
                </c:pt>
                <c:pt idx="8">
                  <c:v>2</c:v>
                </c:pt>
                <c:pt idx="9">
                  <c:v>2</c:v>
                </c:pt>
                <c:pt idx="10">
                  <c:v>2</c:v>
                </c:pt>
                <c:pt idx="11">
                  <c:v>1</c:v>
                </c:pt>
                <c:pt idx="12">
                  <c:v>3</c:v>
                </c:pt>
                <c:pt idx="13">
                  <c:v>2</c:v>
                </c:pt>
                <c:pt idx="14">
                  <c:v>3</c:v>
                </c:pt>
                <c:pt idx="15">
                  <c:v>7</c:v>
                </c:pt>
              </c:numCache>
            </c:numRef>
          </c:val>
          <c:smooth val="0"/>
        </c:ser>
        <c:ser>
          <c:idx val="2"/>
          <c:order val="2"/>
          <c:tx>
            <c:strRef>
              <c:f>gest_4_1!$A$11</c:f>
              <c:strCache>
                <c:ptCount val="1"/>
                <c:pt idx="0">
                  <c:v>prop Gest (c/parto) c/4 atenciones Supl de Fe y Ac fólico &amp; c/4 pruebas en el 1er trimestre</c:v>
                </c:pt>
              </c:strCache>
            </c:strRef>
          </c:tx>
          <c:dLbls>
            <c:dLbl>
              <c:idx val="0"/>
              <c:layout>
                <c:manualLayout>
                  <c:x val="-1.646090534979424E-2"/>
                  <c:y val="1.869158420006765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9.8766728233044936E-3"/>
                  <c:y val="6.230528066689217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876543209876543E-3"/>
                  <c:y val="9.34579210003382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9.8765432098765135E-3"/>
                  <c:y val="3.115264033344608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3168724279835391E-2"/>
                  <c:y val="1.246105613337843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9.876543209876543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1522633744856027E-2"/>
                  <c:y val="-1.869158420006765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6.5843621399176953E-3"/>
                  <c:y val="-1.246105613337843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8.23045267489712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1522633744855968E-2"/>
                  <c:y val="-1.557632016672304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8.23045267489712E-3"/>
                  <c:y val="1.869158420006765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9.876543209876543E-3"/>
                  <c:y val="2.180684823341226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1.3168724279835391E-2"/>
                  <c:y val="1.869158420006765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1.646090534979424E-2"/>
                  <c:y val="2.180684823341226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1.646090534979424E-2"/>
                  <c:y val="1.869158420006765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1.3168724279835271E-2"/>
                  <c:y val="2.803737630010147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50" b="1"/>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gest_4_1!$B$8:$Q$8</c:f>
              <c:numCache>
                <c:formatCode>General</c:formatCode>
                <c:ptCount val="16"/>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numCache>
            </c:numRef>
          </c:cat>
          <c:val>
            <c:numRef>
              <c:f>gest_4_1!$B$11:$Q$11</c:f>
              <c:numCache>
                <c:formatCode>0</c:formatCode>
                <c:ptCount val="16"/>
                <c:pt idx="0">
                  <c:v>1</c:v>
                </c:pt>
                <c:pt idx="1">
                  <c:v>0</c:v>
                </c:pt>
                <c:pt idx="2">
                  <c:v>0</c:v>
                </c:pt>
                <c:pt idx="3">
                  <c:v>0</c:v>
                </c:pt>
                <c:pt idx="4">
                  <c:v>1</c:v>
                </c:pt>
                <c:pt idx="5">
                  <c:v>0</c:v>
                </c:pt>
                <c:pt idx="6">
                  <c:v>1</c:v>
                </c:pt>
                <c:pt idx="7">
                  <c:v>2</c:v>
                </c:pt>
                <c:pt idx="8">
                  <c:v>1</c:v>
                </c:pt>
                <c:pt idx="9">
                  <c:v>2</c:v>
                </c:pt>
                <c:pt idx="10">
                  <c:v>1</c:v>
                </c:pt>
                <c:pt idx="11">
                  <c:v>0</c:v>
                </c:pt>
                <c:pt idx="12">
                  <c:v>2</c:v>
                </c:pt>
                <c:pt idx="13">
                  <c:v>2</c:v>
                </c:pt>
                <c:pt idx="14">
                  <c:v>2</c:v>
                </c:pt>
                <c:pt idx="15">
                  <c:v>7</c:v>
                </c:pt>
              </c:numCache>
            </c:numRef>
          </c:val>
          <c:smooth val="0"/>
        </c:ser>
        <c:dLbls>
          <c:showLegendKey val="0"/>
          <c:showVal val="1"/>
          <c:showCatName val="0"/>
          <c:showSerName val="0"/>
          <c:showPercent val="0"/>
          <c:showBubbleSize val="0"/>
        </c:dLbls>
        <c:marker val="1"/>
        <c:smooth val="0"/>
        <c:axId val="36670464"/>
        <c:axId val="38216448"/>
      </c:lineChart>
      <c:catAx>
        <c:axId val="36670464"/>
        <c:scaling>
          <c:orientation val="minMax"/>
        </c:scaling>
        <c:delete val="0"/>
        <c:axPos val="b"/>
        <c:numFmt formatCode="General" sourceLinked="1"/>
        <c:majorTickMark val="none"/>
        <c:minorTickMark val="none"/>
        <c:tickLblPos val="nextTo"/>
        <c:crossAx val="38216448"/>
        <c:crosses val="autoZero"/>
        <c:auto val="1"/>
        <c:lblAlgn val="ctr"/>
        <c:lblOffset val="100"/>
        <c:noMultiLvlLbl val="0"/>
      </c:catAx>
      <c:valAx>
        <c:axId val="38216448"/>
        <c:scaling>
          <c:orientation val="minMax"/>
        </c:scaling>
        <c:delete val="0"/>
        <c:axPos val="l"/>
        <c:majorGridlines/>
        <c:numFmt formatCode="0" sourceLinked="1"/>
        <c:majorTickMark val="none"/>
        <c:minorTickMark val="none"/>
        <c:tickLblPos val="nextTo"/>
        <c:crossAx val="36670464"/>
        <c:crosses val="autoZero"/>
        <c:crossBetween val="between"/>
      </c:valAx>
    </c:plotArea>
    <c:legend>
      <c:legendPos val="r"/>
      <c:layout>
        <c:manualLayout>
          <c:xMode val="edge"/>
          <c:yMode val="edge"/>
          <c:x val="1.5998703865720495E-2"/>
          <c:y val="0.83538699551426499"/>
          <c:w val="0.94778730436473224"/>
          <c:h val="0.16455069920506801"/>
        </c:manualLayou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s-PE" sz="1400" b="1" i="0" baseline="0">
                <a:effectLst/>
              </a:rPr>
              <a:t>NÚMERO DE NIÑOS MENORES DE UN AÑO </a:t>
            </a:r>
            <a:r>
              <a:rPr lang="es-ES" sz="1400" b="1" i="0" cap="all" baseline="0">
                <a:effectLst/>
              </a:rPr>
              <a:t>con CRED, Vacuna Rotavirus y Neumococo, MMN y DNI </a:t>
            </a:r>
            <a:r>
              <a:rPr lang="es-PE" sz="1400" b="1" i="0" cap="all" baseline="0">
                <a:effectLst/>
              </a:rPr>
              <a:t> </a:t>
            </a:r>
            <a:r>
              <a:rPr lang="es-ES" sz="1400" b="1" i="0" cap="all" baseline="0">
                <a:effectLst/>
              </a:rPr>
              <a:t>Ámbito </a:t>
            </a:r>
            <a:r>
              <a:rPr lang="es-ES" sz="1400" b="1" i="0" baseline="0">
                <a:effectLst/>
              </a:rPr>
              <a:t>FED QUINTIL 1 Y 2</a:t>
            </a:r>
            <a:endParaRPr lang="es-PE" sz="1400">
              <a:effectLst/>
            </a:endParaRPr>
          </a:p>
          <a:p>
            <a:pPr algn="ctr">
              <a:defRPr/>
            </a:pPr>
            <a:r>
              <a:rPr lang="es-ES" sz="1400" b="1" i="0" baseline="0">
                <a:effectLst/>
              </a:rPr>
              <a:t>DIRESA CALLAO</a:t>
            </a:r>
            <a:endParaRPr lang="es-PE" sz="1400">
              <a:effectLst/>
            </a:endParaRPr>
          </a:p>
          <a:p>
            <a:pPr algn="ctr">
              <a:defRPr/>
            </a:pPr>
            <a:endParaRPr lang="es-PE"/>
          </a:p>
        </c:rich>
      </c:tx>
      <c:layout>
        <c:manualLayout>
          <c:xMode val="edge"/>
          <c:yMode val="edge"/>
          <c:x val="0.12612951119412832"/>
          <c:y val="2.463432813022055E-2"/>
        </c:manualLayout>
      </c:layout>
      <c:overlay val="0"/>
    </c:title>
    <c:autoTitleDeleted val="0"/>
    <c:plotArea>
      <c:layout>
        <c:manualLayout>
          <c:layoutTarget val="inner"/>
          <c:xMode val="edge"/>
          <c:yMode val="edge"/>
          <c:x val="4.7409226384072828E-2"/>
          <c:y val="0.19686743510148877"/>
          <c:w val="0.93649367975837305"/>
          <c:h val="0.60393338752783166"/>
        </c:manualLayout>
      </c:layout>
      <c:lineChart>
        <c:grouping val="standard"/>
        <c:varyColors val="0"/>
        <c:ser>
          <c:idx val="0"/>
          <c:order val="0"/>
          <c:tx>
            <c:strRef>
              <c:f>niño_1_1!$A$9</c:f>
              <c:strCache>
                <c:ptCount val="1"/>
                <c:pt idx="0">
                  <c:v>[00] Número de niños (f_nacim ----&gt; 12 meses)</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niño_1_1!$B$8:$R$8</c:f>
              <c:numCache>
                <c:formatCode>General</c:formatCode>
                <c:ptCount val="17"/>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numCache>
            </c:numRef>
          </c:cat>
          <c:val>
            <c:numRef>
              <c:f>niño_1_1!$B$9:$R$9</c:f>
              <c:numCache>
                <c:formatCode>0</c:formatCode>
                <c:ptCount val="17"/>
                <c:pt idx="0">
                  <c:v>16067</c:v>
                </c:pt>
                <c:pt idx="1">
                  <c:v>16095</c:v>
                </c:pt>
                <c:pt idx="2">
                  <c:v>16181</c:v>
                </c:pt>
                <c:pt idx="3">
                  <c:v>16176</c:v>
                </c:pt>
                <c:pt idx="4">
                  <c:v>16220</c:v>
                </c:pt>
                <c:pt idx="5">
                  <c:v>16268</c:v>
                </c:pt>
                <c:pt idx="6">
                  <c:v>16282</c:v>
                </c:pt>
                <c:pt idx="7">
                  <c:v>16284</c:v>
                </c:pt>
                <c:pt idx="8">
                  <c:v>16315</c:v>
                </c:pt>
                <c:pt idx="9">
                  <c:v>16268</c:v>
                </c:pt>
                <c:pt idx="10">
                  <c:v>16167</c:v>
                </c:pt>
                <c:pt idx="11">
                  <c:v>16046</c:v>
                </c:pt>
                <c:pt idx="12">
                  <c:v>15920</c:v>
                </c:pt>
                <c:pt idx="13">
                  <c:v>15752</c:v>
                </c:pt>
                <c:pt idx="14">
                  <c:v>15550</c:v>
                </c:pt>
                <c:pt idx="15">
                  <c:v>15279</c:v>
                </c:pt>
                <c:pt idx="16">
                  <c:v>14898</c:v>
                </c:pt>
              </c:numCache>
            </c:numRef>
          </c:val>
          <c:smooth val="0"/>
        </c:ser>
        <c:ser>
          <c:idx val="1"/>
          <c:order val="1"/>
          <c:tx>
            <c:strRef>
              <c:f>niño_1_1!$A$10</c:f>
              <c:strCache>
                <c:ptCount val="1"/>
                <c:pt idx="0">
                  <c:v>Niños c/ Supl micronutrientes de acuerdo con su edad</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niño_1_1!$B$8:$R$8</c:f>
              <c:numCache>
                <c:formatCode>General</c:formatCode>
                <c:ptCount val="17"/>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numCache>
            </c:numRef>
          </c:cat>
          <c:val>
            <c:numRef>
              <c:f>niño_1_1!$B$10:$R$10</c:f>
              <c:numCache>
                <c:formatCode>0</c:formatCode>
                <c:ptCount val="17"/>
                <c:pt idx="0">
                  <c:v>4795</c:v>
                </c:pt>
                <c:pt idx="1">
                  <c:v>5032</c:v>
                </c:pt>
                <c:pt idx="2">
                  <c:v>5256</c:v>
                </c:pt>
                <c:pt idx="3">
                  <c:v>5474</c:v>
                </c:pt>
                <c:pt idx="4">
                  <c:v>5552</c:v>
                </c:pt>
                <c:pt idx="5">
                  <c:v>5485</c:v>
                </c:pt>
                <c:pt idx="6">
                  <c:v>5829</c:v>
                </c:pt>
                <c:pt idx="7">
                  <c:v>5900</c:v>
                </c:pt>
                <c:pt idx="8">
                  <c:v>5912</c:v>
                </c:pt>
                <c:pt idx="9">
                  <c:v>5881</c:v>
                </c:pt>
                <c:pt idx="10">
                  <c:v>5763</c:v>
                </c:pt>
                <c:pt idx="11">
                  <c:v>5660</c:v>
                </c:pt>
                <c:pt idx="12">
                  <c:v>5477</c:v>
                </c:pt>
                <c:pt idx="13">
                  <c:v>5318</c:v>
                </c:pt>
                <c:pt idx="14">
                  <c:v>5168</c:v>
                </c:pt>
                <c:pt idx="15">
                  <c:v>4946</c:v>
                </c:pt>
                <c:pt idx="16">
                  <c:v>4517</c:v>
                </c:pt>
              </c:numCache>
            </c:numRef>
          </c:val>
          <c:smooth val="0"/>
        </c:ser>
        <c:ser>
          <c:idx val="2"/>
          <c:order val="2"/>
          <c:tx>
            <c:strRef>
              <c:f>niño_1_1!$A$11</c:f>
              <c:strCache>
                <c:ptCount val="1"/>
                <c:pt idx="0">
                  <c:v>Niños c/ atenciones de CRED de acuerdo con su edad</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niño_1_1!$B$8:$R$8</c:f>
              <c:numCache>
                <c:formatCode>General</c:formatCode>
                <c:ptCount val="17"/>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numCache>
            </c:numRef>
          </c:cat>
          <c:val>
            <c:numRef>
              <c:f>niño_1_1!$B$11:$R$11</c:f>
              <c:numCache>
                <c:formatCode>0</c:formatCode>
                <c:ptCount val="17"/>
                <c:pt idx="0">
                  <c:v>1087</c:v>
                </c:pt>
                <c:pt idx="1">
                  <c:v>1212</c:v>
                </c:pt>
                <c:pt idx="2">
                  <c:v>1338</c:v>
                </c:pt>
                <c:pt idx="3">
                  <c:v>1484</c:v>
                </c:pt>
                <c:pt idx="4">
                  <c:v>1535</c:v>
                </c:pt>
                <c:pt idx="5">
                  <c:v>1387</c:v>
                </c:pt>
                <c:pt idx="6">
                  <c:v>1477</c:v>
                </c:pt>
                <c:pt idx="7">
                  <c:v>1482</c:v>
                </c:pt>
                <c:pt idx="8">
                  <c:v>1386</c:v>
                </c:pt>
                <c:pt idx="9">
                  <c:v>1289</c:v>
                </c:pt>
                <c:pt idx="10">
                  <c:v>1143</c:v>
                </c:pt>
                <c:pt idx="11">
                  <c:v>1195</c:v>
                </c:pt>
                <c:pt idx="12">
                  <c:v>1138</c:v>
                </c:pt>
                <c:pt idx="13">
                  <c:v>1139</c:v>
                </c:pt>
                <c:pt idx="14">
                  <c:v>1174</c:v>
                </c:pt>
                <c:pt idx="15">
                  <c:v>1143</c:v>
                </c:pt>
                <c:pt idx="16">
                  <c:v>1019</c:v>
                </c:pt>
              </c:numCache>
            </c:numRef>
          </c:val>
          <c:smooth val="0"/>
        </c:ser>
        <c:ser>
          <c:idx val="3"/>
          <c:order val="3"/>
          <c:tx>
            <c:strRef>
              <c:f>niño_1_1!$A$12</c:f>
              <c:strCache>
                <c:ptCount val="1"/>
                <c:pt idx="0">
                  <c:v>Niños c/ vacunac Rotavirus &amp; Neumococo</c:v>
                </c:pt>
              </c:strCache>
            </c:strRef>
          </c:tx>
          <c:dLbls>
            <c:dLbl>
              <c:idx val="0"/>
              <c:layout>
                <c:manualLayout>
                  <c:x val="-1.1457215756738951E-2"/>
                  <c:y val="-2.771361914649811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5929118175542135E-3"/>
                  <c:y val="-2.771361914649811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1457215756738925E-2"/>
                  <c:y val="-3.07929101627756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7.1607598479618449E-3"/>
                  <c:y val="-3.695149219533082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8.5929118175542135E-3"/>
                  <c:y val="-4.311007422788596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432151969592369E-2"/>
                  <c:y val="-3.695149219533082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288936772633132E-2"/>
                  <c:y val="-2.771361914649811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1457215756738899E-2"/>
                  <c:y val="-2.771361914649811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5753671665516059E-2"/>
                  <c:y val="-2.771361914649811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8.5929118175542135E-3"/>
                  <c:y val="-3.07929101627756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8.5929118175542135E-3"/>
                  <c:y val="-2.771361914649811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1.0025063787146583E-2"/>
                  <c:y val="-3.387220117905325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1.4321519695923584E-2"/>
                  <c:y val="-1.847574609766541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8.5929118175541094E-3"/>
                  <c:y val="-2.771361914649811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1.2889367726331426E-2"/>
                  <c:y val="-3.387220117905325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8.5929118175543193E-3"/>
                  <c:y val="-2.155503711394298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2.8643039391847377E-3"/>
                  <c:y val="-2.46343281302205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niño_1_1!$B$8:$R$8</c:f>
              <c:numCache>
                <c:formatCode>General</c:formatCode>
                <c:ptCount val="17"/>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numCache>
            </c:numRef>
          </c:cat>
          <c:val>
            <c:numRef>
              <c:f>niño_1_1!$B$12:$R$12</c:f>
              <c:numCache>
                <c:formatCode>0</c:formatCode>
                <c:ptCount val="17"/>
                <c:pt idx="0">
                  <c:v>1211</c:v>
                </c:pt>
                <c:pt idx="1">
                  <c:v>1397</c:v>
                </c:pt>
                <c:pt idx="2">
                  <c:v>1444</c:v>
                </c:pt>
                <c:pt idx="3">
                  <c:v>1518</c:v>
                </c:pt>
                <c:pt idx="4">
                  <c:v>1610</c:v>
                </c:pt>
                <c:pt idx="5">
                  <c:v>1607</c:v>
                </c:pt>
                <c:pt idx="6">
                  <c:v>1786</c:v>
                </c:pt>
                <c:pt idx="7">
                  <c:v>1847</c:v>
                </c:pt>
                <c:pt idx="8">
                  <c:v>1855</c:v>
                </c:pt>
                <c:pt idx="9">
                  <c:v>1856</c:v>
                </c:pt>
                <c:pt idx="10">
                  <c:v>1662</c:v>
                </c:pt>
                <c:pt idx="11">
                  <c:v>1665</c:v>
                </c:pt>
                <c:pt idx="12">
                  <c:v>1703</c:v>
                </c:pt>
                <c:pt idx="13">
                  <c:v>1739</c:v>
                </c:pt>
                <c:pt idx="14">
                  <c:v>1780</c:v>
                </c:pt>
                <c:pt idx="15">
                  <c:v>1762</c:v>
                </c:pt>
                <c:pt idx="16">
                  <c:v>1602</c:v>
                </c:pt>
              </c:numCache>
            </c:numRef>
          </c:val>
          <c:smooth val="0"/>
        </c:ser>
        <c:ser>
          <c:idx val="4"/>
          <c:order val="4"/>
          <c:tx>
            <c:strRef>
              <c:f>niño_1_1!$A$13</c:f>
              <c:strCache>
                <c:ptCount val="1"/>
                <c:pt idx="0">
                  <c:v>Niños c/ Dni (Reniec)</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niño_1_1!$B$8:$R$8</c:f>
              <c:numCache>
                <c:formatCode>General</c:formatCode>
                <c:ptCount val="17"/>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numCache>
            </c:numRef>
          </c:cat>
          <c:val>
            <c:numRef>
              <c:f>niño_1_1!$B$13:$R$13</c:f>
              <c:numCache>
                <c:formatCode>0</c:formatCode>
                <c:ptCount val="17"/>
                <c:pt idx="0">
                  <c:v>14523</c:v>
                </c:pt>
                <c:pt idx="1">
                  <c:v>14621</c:v>
                </c:pt>
                <c:pt idx="2">
                  <c:v>14677</c:v>
                </c:pt>
                <c:pt idx="3">
                  <c:v>14727</c:v>
                </c:pt>
                <c:pt idx="4">
                  <c:v>14780</c:v>
                </c:pt>
                <c:pt idx="5">
                  <c:v>15001</c:v>
                </c:pt>
                <c:pt idx="6">
                  <c:v>14977</c:v>
                </c:pt>
                <c:pt idx="7">
                  <c:v>15080</c:v>
                </c:pt>
                <c:pt idx="8">
                  <c:v>15116</c:v>
                </c:pt>
                <c:pt idx="9">
                  <c:v>15204</c:v>
                </c:pt>
                <c:pt idx="10">
                  <c:v>15236</c:v>
                </c:pt>
                <c:pt idx="11">
                  <c:v>15075</c:v>
                </c:pt>
                <c:pt idx="12">
                  <c:v>14780</c:v>
                </c:pt>
                <c:pt idx="13">
                  <c:v>14416</c:v>
                </c:pt>
                <c:pt idx="14">
                  <c:v>14070</c:v>
                </c:pt>
                <c:pt idx="15">
                  <c:v>13609</c:v>
                </c:pt>
                <c:pt idx="16">
                  <c:v>13152</c:v>
                </c:pt>
              </c:numCache>
            </c:numRef>
          </c:val>
          <c:smooth val="0"/>
        </c:ser>
        <c:dLbls>
          <c:showLegendKey val="0"/>
          <c:showVal val="1"/>
          <c:showCatName val="0"/>
          <c:showSerName val="0"/>
          <c:showPercent val="0"/>
          <c:showBubbleSize val="0"/>
        </c:dLbls>
        <c:marker val="1"/>
        <c:smooth val="0"/>
        <c:axId val="38273024"/>
        <c:axId val="38274560"/>
      </c:lineChart>
      <c:catAx>
        <c:axId val="38273024"/>
        <c:scaling>
          <c:orientation val="minMax"/>
        </c:scaling>
        <c:delete val="0"/>
        <c:axPos val="b"/>
        <c:numFmt formatCode="General" sourceLinked="0"/>
        <c:majorTickMark val="none"/>
        <c:minorTickMark val="none"/>
        <c:tickLblPos val="nextTo"/>
        <c:crossAx val="38274560"/>
        <c:crosses val="autoZero"/>
        <c:auto val="1"/>
        <c:lblAlgn val="ctr"/>
        <c:lblOffset val="100"/>
        <c:noMultiLvlLbl val="0"/>
      </c:catAx>
      <c:valAx>
        <c:axId val="38274560"/>
        <c:scaling>
          <c:orientation val="minMax"/>
        </c:scaling>
        <c:delete val="0"/>
        <c:axPos val="l"/>
        <c:majorGridlines/>
        <c:numFmt formatCode="0" sourceLinked="1"/>
        <c:majorTickMark val="none"/>
        <c:minorTickMark val="none"/>
        <c:tickLblPos val="nextTo"/>
        <c:crossAx val="38273024"/>
        <c:crosses val="autoZero"/>
        <c:crossBetween val="between"/>
      </c:valAx>
    </c:plotArea>
    <c:legend>
      <c:legendPos val="r"/>
      <c:layout>
        <c:manualLayout>
          <c:xMode val="edge"/>
          <c:yMode val="edge"/>
          <c:x val="3.5730500123255279E-2"/>
          <c:y val="0.89411120423292589"/>
          <c:w val="0.95424443608959808"/>
          <c:h val="0.10139077230757057"/>
        </c:manualLayout>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s-PE" sz="1400" b="1" i="0" baseline="0">
                <a:effectLst/>
              </a:rPr>
              <a:t>PROPORCIÓN DE NIÑOS MENORES DE UN AÑO </a:t>
            </a:r>
            <a:r>
              <a:rPr lang="es-ES" sz="1400" b="1" i="0" cap="all" baseline="0">
                <a:effectLst/>
              </a:rPr>
              <a:t>con CRED, Vacuna Rotavirus y Neumococo, MMN y DNI </a:t>
            </a:r>
            <a:r>
              <a:rPr lang="es-PE" sz="1400" b="1" i="0" cap="all" baseline="0">
                <a:effectLst/>
              </a:rPr>
              <a:t> </a:t>
            </a:r>
            <a:r>
              <a:rPr lang="es-ES" sz="1400" b="1" i="0" cap="all" baseline="0">
                <a:effectLst/>
              </a:rPr>
              <a:t>Ámbito FED quintil 1 y 2</a:t>
            </a:r>
            <a:endParaRPr lang="es-PE" sz="1400">
              <a:effectLst/>
            </a:endParaRPr>
          </a:p>
          <a:p>
            <a:pPr algn="ctr">
              <a:defRPr/>
            </a:pPr>
            <a:r>
              <a:rPr lang="es-ES" sz="1400" b="1" i="0" baseline="0">
                <a:effectLst/>
              </a:rPr>
              <a:t>DIRESA CALLAO</a:t>
            </a:r>
            <a:endParaRPr lang="es-PE" sz="1400">
              <a:effectLst/>
            </a:endParaRPr>
          </a:p>
          <a:p>
            <a:pPr algn="ctr">
              <a:defRPr/>
            </a:pPr>
            <a:endParaRPr lang="es-PE"/>
          </a:p>
        </c:rich>
      </c:tx>
      <c:overlay val="0"/>
    </c:title>
    <c:autoTitleDeleted val="0"/>
    <c:plotArea>
      <c:layout>
        <c:manualLayout>
          <c:layoutTarget val="inner"/>
          <c:xMode val="edge"/>
          <c:yMode val="edge"/>
          <c:x val="3.8647741529970123E-2"/>
          <c:y val="0.1797270827257704"/>
          <c:w val="0.93018156640616367"/>
          <c:h val="0.58168586565568192"/>
        </c:manualLayout>
      </c:layout>
      <c:lineChart>
        <c:grouping val="standard"/>
        <c:varyColors val="0"/>
        <c:ser>
          <c:idx val="0"/>
          <c:order val="0"/>
          <c:tx>
            <c:strRef>
              <c:f>niño_2_1!$A$9</c:f>
              <c:strCache>
                <c:ptCount val="1"/>
                <c:pt idx="0">
                  <c:v>% Niños con Supl de micronutrientes de acuerdo con su edad</c:v>
                </c:pt>
              </c:strCache>
            </c:strRef>
          </c:tx>
          <c:dLbls>
            <c:spPr>
              <a:noFill/>
              <a:ln>
                <a:noFill/>
              </a:ln>
              <a:effectLst/>
            </c:spPr>
            <c:txPr>
              <a:bodyPr/>
              <a:lstStyle/>
              <a:p>
                <a:pPr>
                  <a:defRPr sz="1050"/>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niño_2_1!$B$8:$R$8</c:f>
              <c:numCache>
                <c:formatCode>General</c:formatCode>
                <c:ptCount val="17"/>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numCache>
            </c:numRef>
          </c:cat>
          <c:val>
            <c:numRef>
              <c:f>niño_2_1!$B$9:$R$9</c:f>
              <c:numCache>
                <c:formatCode>0</c:formatCode>
                <c:ptCount val="17"/>
                <c:pt idx="0">
                  <c:v>30</c:v>
                </c:pt>
                <c:pt idx="1">
                  <c:v>31</c:v>
                </c:pt>
                <c:pt idx="2">
                  <c:v>32</c:v>
                </c:pt>
                <c:pt idx="3">
                  <c:v>34</c:v>
                </c:pt>
                <c:pt idx="4">
                  <c:v>34</c:v>
                </c:pt>
                <c:pt idx="5">
                  <c:v>34</c:v>
                </c:pt>
                <c:pt idx="6">
                  <c:v>36</c:v>
                </c:pt>
                <c:pt idx="7">
                  <c:v>36</c:v>
                </c:pt>
                <c:pt idx="8">
                  <c:v>36</c:v>
                </c:pt>
                <c:pt idx="9">
                  <c:v>36</c:v>
                </c:pt>
                <c:pt idx="10">
                  <c:v>36</c:v>
                </c:pt>
                <c:pt idx="11">
                  <c:v>35</c:v>
                </c:pt>
                <c:pt idx="12">
                  <c:v>34</c:v>
                </c:pt>
                <c:pt idx="13">
                  <c:v>34</c:v>
                </c:pt>
                <c:pt idx="14">
                  <c:v>33</c:v>
                </c:pt>
                <c:pt idx="15">
                  <c:v>32</c:v>
                </c:pt>
                <c:pt idx="16">
                  <c:v>30</c:v>
                </c:pt>
              </c:numCache>
            </c:numRef>
          </c:val>
          <c:smooth val="0"/>
        </c:ser>
        <c:ser>
          <c:idx val="1"/>
          <c:order val="1"/>
          <c:tx>
            <c:strRef>
              <c:f>niño_2_1!$A$10</c:f>
              <c:strCache>
                <c:ptCount val="1"/>
                <c:pt idx="0">
                  <c:v>% Niños  con atenciones de CRED de acuerdo con su edad</c:v>
                </c:pt>
              </c:strCache>
            </c:strRef>
          </c:tx>
          <c:dLbls>
            <c:spPr>
              <a:noFill/>
              <a:ln>
                <a:noFill/>
              </a:ln>
              <a:effectLst/>
            </c:spPr>
            <c:txPr>
              <a:bodyPr/>
              <a:lstStyle/>
              <a:p>
                <a:pPr>
                  <a:defRPr sz="1050"/>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niño_2_1!$B$8:$R$8</c:f>
              <c:numCache>
                <c:formatCode>General</c:formatCode>
                <c:ptCount val="17"/>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numCache>
            </c:numRef>
          </c:cat>
          <c:val>
            <c:numRef>
              <c:f>niño_2_1!$B$10:$R$10</c:f>
              <c:numCache>
                <c:formatCode>0</c:formatCode>
                <c:ptCount val="17"/>
                <c:pt idx="0">
                  <c:v>7</c:v>
                </c:pt>
                <c:pt idx="1">
                  <c:v>8</c:v>
                </c:pt>
                <c:pt idx="2">
                  <c:v>8</c:v>
                </c:pt>
                <c:pt idx="3">
                  <c:v>9</c:v>
                </c:pt>
                <c:pt idx="4">
                  <c:v>9</c:v>
                </c:pt>
                <c:pt idx="5">
                  <c:v>9</c:v>
                </c:pt>
                <c:pt idx="6">
                  <c:v>9</c:v>
                </c:pt>
                <c:pt idx="7">
                  <c:v>9</c:v>
                </c:pt>
                <c:pt idx="8">
                  <c:v>8</c:v>
                </c:pt>
                <c:pt idx="9">
                  <c:v>8</c:v>
                </c:pt>
                <c:pt idx="10">
                  <c:v>7</c:v>
                </c:pt>
                <c:pt idx="11">
                  <c:v>7</c:v>
                </c:pt>
                <c:pt idx="12">
                  <c:v>7</c:v>
                </c:pt>
                <c:pt idx="13">
                  <c:v>7</c:v>
                </c:pt>
                <c:pt idx="14">
                  <c:v>8</c:v>
                </c:pt>
                <c:pt idx="15">
                  <c:v>7</c:v>
                </c:pt>
                <c:pt idx="16">
                  <c:v>7</c:v>
                </c:pt>
              </c:numCache>
            </c:numRef>
          </c:val>
          <c:smooth val="0"/>
        </c:ser>
        <c:ser>
          <c:idx val="2"/>
          <c:order val="2"/>
          <c:tx>
            <c:strRef>
              <c:f>niño_2_1!$A$11</c:f>
              <c:strCache>
                <c:ptCount val="1"/>
                <c:pt idx="0">
                  <c:v>% Niños con vacunac Rotavirus y Neumococo de acuerdo con su edad</c:v>
                </c:pt>
              </c:strCache>
            </c:strRef>
          </c:tx>
          <c:dLbls>
            <c:dLbl>
              <c:idx val="0"/>
              <c:layout>
                <c:manualLayout>
                  <c:x val="-7.4836295603367634E-3"/>
                  <c:y val="-2.777777777777777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1225444340505144E-2"/>
                  <c:y val="-1.543209876543209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7309011537262237E-3"/>
                  <c:y val="-1.851851851851851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8.7309011537262237E-3"/>
                  <c:y val="-2.469135802469135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4967259120673527E-2"/>
                  <c:y val="-1.543209876543209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1225444340505191E-2"/>
                  <c:y val="-2.160493827160493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8.7309011537262688E-3"/>
                  <c:y val="-1.543209876543209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8.7309011537262237E-3"/>
                  <c:y val="-1.234567901234567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2472715933894606E-2"/>
                  <c:y val="-9.259259259259258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3719987527284067E-2"/>
                  <c:y val="-1.543209876543209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6.2363579669473031E-3"/>
                  <c:y val="-1.543209876543209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8.7309011537262237E-3"/>
                  <c:y val="-3.086419753086419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1.1225444340505144E-2"/>
                  <c:y val="-9.259259259259258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8.7309011537262237E-3"/>
                  <c:y val="-9.259259259259258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1.1225444340505144E-2"/>
                  <c:y val="-1.234567901234567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50"/>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niño_2_1!$B$8:$R$8</c:f>
              <c:numCache>
                <c:formatCode>General</c:formatCode>
                <c:ptCount val="17"/>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numCache>
            </c:numRef>
          </c:cat>
          <c:val>
            <c:numRef>
              <c:f>niño_2_1!$B$11:$R$11</c:f>
              <c:numCache>
                <c:formatCode>0</c:formatCode>
                <c:ptCount val="17"/>
                <c:pt idx="0">
                  <c:v>8</c:v>
                </c:pt>
                <c:pt idx="1">
                  <c:v>9</c:v>
                </c:pt>
                <c:pt idx="2">
                  <c:v>9</c:v>
                </c:pt>
                <c:pt idx="3">
                  <c:v>9</c:v>
                </c:pt>
                <c:pt idx="4">
                  <c:v>10</c:v>
                </c:pt>
                <c:pt idx="5">
                  <c:v>10</c:v>
                </c:pt>
                <c:pt idx="6">
                  <c:v>11</c:v>
                </c:pt>
                <c:pt idx="7">
                  <c:v>11</c:v>
                </c:pt>
                <c:pt idx="8">
                  <c:v>11</c:v>
                </c:pt>
                <c:pt idx="9">
                  <c:v>11</c:v>
                </c:pt>
                <c:pt idx="10">
                  <c:v>10</c:v>
                </c:pt>
                <c:pt idx="11">
                  <c:v>10</c:v>
                </c:pt>
                <c:pt idx="12">
                  <c:v>11</c:v>
                </c:pt>
                <c:pt idx="13">
                  <c:v>11</c:v>
                </c:pt>
                <c:pt idx="14">
                  <c:v>11</c:v>
                </c:pt>
                <c:pt idx="15">
                  <c:v>12</c:v>
                </c:pt>
                <c:pt idx="16">
                  <c:v>11</c:v>
                </c:pt>
              </c:numCache>
            </c:numRef>
          </c:val>
          <c:smooth val="0"/>
        </c:ser>
        <c:ser>
          <c:idx val="3"/>
          <c:order val="3"/>
          <c:tx>
            <c:strRef>
              <c:f>niño_2_1!$A$12</c:f>
              <c:strCache>
                <c:ptCount val="1"/>
                <c:pt idx="0">
                  <c:v>% Niños con DNI (Reniec)</c:v>
                </c:pt>
              </c:strCache>
            </c:strRef>
          </c:tx>
          <c:dLbls>
            <c:spPr>
              <a:noFill/>
              <a:ln>
                <a:noFill/>
              </a:ln>
              <a:effectLst/>
            </c:spPr>
            <c:txPr>
              <a:bodyPr/>
              <a:lstStyle/>
              <a:p>
                <a:pPr>
                  <a:defRPr sz="1100"/>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niño_2_1!$B$8:$R$8</c:f>
              <c:numCache>
                <c:formatCode>General</c:formatCode>
                <c:ptCount val="17"/>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numCache>
            </c:numRef>
          </c:cat>
          <c:val>
            <c:numRef>
              <c:f>niño_2_1!$B$12:$R$12</c:f>
              <c:numCache>
                <c:formatCode>0</c:formatCode>
                <c:ptCount val="17"/>
                <c:pt idx="0">
                  <c:v>90</c:v>
                </c:pt>
                <c:pt idx="1">
                  <c:v>91</c:v>
                </c:pt>
                <c:pt idx="2">
                  <c:v>91</c:v>
                </c:pt>
                <c:pt idx="3">
                  <c:v>91</c:v>
                </c:pt>
                <c:pt idx="4">
                  <c:v>91</c:v>
                </c:pt>
                <c:pt idx="5">
                  <c:v>92</c:v>
                </c:pt>
                <c:pt idx="6">
                  <c:v>92</c:v>
                </c:pt>
                <c:pt idx="7">
                  <c:v>93</c:v>
                </c:pt>
                <c:pt idx="8">
                  <c:v>93</c:v>
                </c:pt>
                <c:pt idx="9">
                  <c:v>93</c:v>
                </c:pt>
                <c:pt idx="10">
                  <c:v>94</c:v>
                </c:pt>
                <c:pt idx="11">
                  <c:v>94</c:v>
                </c:pt>
                <c:pt idx="12">
                  <c:v>93</c:v>
                </c:pt>
                <c:pt idx="13">
                  <c:v>92</c:v>
                </c:pt>
                <c:pt idx="14">
                  <c:v>90</c:v>
                </c:pt>
                <c:pt idx="15">
                  <c:v>89</c:v>
                </c:pt>
                <c:pt idx="16">
                  <c:v>88</c:v>
                </c:pt>
              </c:numCache>
            </c:numRef>
          </c:val>
          <c:smooth val="0"/>
        </c:ser>
        <c:ser>
          <c:idx val="4"/>
          <c:order val="4"/>
          <c:tx>
            <c:strRef>
              <c:f>niño_2_1!$A$13</c:f>
              <c:strCache>
                <c:ptCount val="1"/>
                <c:pt idx="0">
                  <c:v>% Niños con criterios FED (5 criterios)</c:v>
                </c:pt>
              </c:strCache>
            </c:strRef>
          </c:tx>
          <c:dLbls>
            <c:spPr>
              <a:noFill/>
              <a:ln>
                <a:noFill/>
              </a:ln>
              <a:effectLst/>
            </c:spPr>
            <c:txPr>
              <a:bodyPr/>
              <a:lstStyle/>
              <a:p>
                <a:pPr>
                  <a:defRPr sz="1050"/>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niño_2_1!$B$8:$R$8</c:f>
              <c:numCache>
                <c:formatCode>General</c:formatCode>
                <c:ptCount val="17"/>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numCache>
            </c:numRef>
          </c:cat>
          <c:val>
            <c:numRef>
              <c:f>niño_2_1!$B$13:$R$13</c:f>
              <c:numCache>
                <c:formatCode>0</c:formatCode>
                <c:ptCount val="17"/>
                <c:pt idx="0">
                  <c:v>0</c:v>
                </c:pt>
                <c:pt idx="1">
                  <c:v>1</c:v>
                </c:pt>
                <c:pt idx="2">
                  <c:v>1</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numCache>
            </c:numRef>
          </c:val>
          <c:smooth val="0"/>
        </c:ser>
        <c:dLbls>
          <c:showLegendKey val="0"/>
          <c:showVal val="1"/>
          <c:showCatName val="0"/>
          <c:showSerName val="0"/>
          <c:showPercent val="0"/>
          <c:showBubbleSize val="0"/>
        </c:dLbls>
        <c:marker val="1"/>
        <c:smooth val="0"/>
        <c:axId val="38683776"/>
        <c:axId val="38685312"/>
      </c:lineChart>
      <c:catAx>
        <c:axId val="38683776"/>
        <c:scaling>
          <c:orientation val="minMax"/>
        </c:scaling>
        <c:delete val="0"/>
        <c:axPos val="b"/>
        <c:numFmt formatCode="General" sourceLinked="1"/>
        <c:majorTickMark val="none"/>
        <c:minorTickMark val="none"/>
        <c:tickLblPos val="nextTo"/>
        <c:crossAx val="38685312"/>
        <c:crosses val="autoZero"/>
        <c:auto val="1"/>
        <c:lblAlgn val="ctr"/>
        <c:lblOffset val="100"/>
        <c:noMultiLvlLbl val="0"/>
      </c:catAx>
      <c:valAx>
        <c:axId val="38685312"/>
        <c:scaling>
          <c:orientation val="minMax"/>
        </c:scaling>
        <c:delete val="0"/>
        <c:axPos val="l"/>
        <c:majorGridlines/>
        <c:numFmt formatCode="0" sourceLinked="1"/>
        <c:majorTickMark val="none"/>
        <c:minorTickMark val="none"/>
        <c:tickLblPos val="nextTo"/>
        <c:crossAx val="38683776"/>
        <c:crosses val="autoZero"/>
        <c:crossBetween val="between"/>
      </c:valAx>
    </c:plotArea>
    <c:legend>
      <c:legendPos val="r"/>
      <c:layout>
        <c:manualLayout>
          <c:xMode val="edge"/>
          <c:yMode val="edge"/>
          <c:x val="5.8321059428459401E-2"/>
          <c:y val="0.85462448238937871"/>
          <c:w val="0.85686448688768913"/>
          <c:h val="0.1265475371561405"/>
        </c:manualLayout>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s-ES" sz="1600" b="1" i="0" cap="small" baseline="0">
                <a:effectLst/>
              </a:rPr>
              <a:t>Número de niñas y niños &lt; de 1 año que reciben el paquete de atención integral Ámbito FED quintil 1 y 2</a:t>
            </a:r>
            <a:br>
              <a:rPr lang="es-ES" sz="1600" b="1" i="0" cap="small" baseline="0">
                <a:effectLst/>
              </a:rPr>
            </a:br>
            <a:r>
              <a:rPr lang="es-ES" sz="1600" b="1" i="0" cap="small" baseline="0">
                <a:effectLst/>
              </a:rPr>
              <a:t> región Callao</a:t>
            </a:r>
            <a:r>
              <a:rPr lang="es-ES" sz="1600" b="0" i="0" cap="small" baseline="0">
                <a:effectLst/>
              </a:rPr>
              <a:t> </a:t>
            </a:r>
            <a:endParaRPr lang="es-PE" sz="1600">
              <a:effectLst/>
            </a:endParaRPr>
          </a:p>
        </c:rich>
      </c:tx>
      <c:layout>
        <c:manualLayout>
          <c:xMode val="edge"/>
          <c:yMode val="edge"/>
          <c:x val="0.16700186219739294"/>
          <c:y val="1.9607843137254902E-2"/>
        </c:manualLayout>
      </c:layout>
      <c:overlay val="0"/>
    </c:title>
    <c:autoTitleDeleted val="0"/>
    <c:plotArea>
      <c:layout>
        <c:manualLayout>
          <c:layoutTarget val="inner"/>
          <c:xMode val="edge"/>
          <c:yMode val="edge"/>
          <c:x val="7.1846801272745939E-2"/>
          <c:y val="0.2512845453141887"/>
          <c:w val="0.90542144096394728"/>
          <c:h val="0.58013895321908293"/>
        </c:manualLayout>
      </c:layout>
      <c:lineChart>
        <c:grouping val="standard"/>
        <c:varyColors val="0"/>
        <c:ser>
          <c:idx val="0"/>
          <c:order val="0"/>
          <c:tx>
            <c:strRef>
              <c:f>niño_3_1!$A$9</c:f>
              <c:strCache>
                <c:ptCount val="1"/>
                <c:pt idx="0">
                  <c:v>[00] Número de niños (f_nacim ----&gt; 36 meses)</c:v>
                </c:pt>
              </c:strCache>
            </c:strRef>
          </c:tx>
          <c:dLbls>
            <c:dLbl>
              <c:idx val="0"/>
              <c:layout>
                <c:manualLayout>
                  <c:x val="1.4897579143389062E-3"/>
                  <c:y val="3.137254901960780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4692737430167594E-3"/>
                  <c:y val="3.137254901960780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4692737430167594E-3"/>
                  <c:y val="3.137254901960787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4692737430167594E-3"/>
                  <c:y val="2.352941176470591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7.4487895716945996E-3"/>
                  <c:y val="2.352941176470584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7.4487895716945996E-3"/>
                  <c:y val="3.529411764705882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7.4487895716945449E-3"/>
                  <c:y val="1.960784313725490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8.9385474860335743E-3"/>
                  <c:y val="3.529411764705882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0428305400372439E-2"/>
                  <c:y val="3.52941176470587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5.9590316573556795E-3"/>
                  <c:y val="2.352941176470588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5.9590316573556795E-3"/>
                  <c:y val="3.137254901960784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1.3407821229050279E-2"/>
                  <c:y val="2.352941176470588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5.9590316573556795E-3"/>
                  <c:y val="2.352941176470588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8.9385474860334095E-3"/>
                  <c:y val="2.352941176470588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4.4692737430167594E-3"/>
                  <c:y val="2.745098039215686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1.4897579143388106E-3"/>
                  <c:y val="2.352941176470588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100"/>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niño_3_1!$B$8:$R$8</c:f>
              <c:numCache>
                <c:formatCode>General</c:formatCode>
                <c:ptCount val="17"/>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numCache>
            </c:numRef>
          </c:cat>
          <c:val>
            <c:numRef>
              <c:f>niño_3_1!$B$9:$R$9</c:f>
              <c:numCache>
                <c:formatCode>0</c:formatCode>
                <c:ptCount val="17"/>
                <c:pt idx="0">
                  <c:v>16067</c:v>
                </c:pt>
                <c:pt idx="1">
                  <c:v>16095</c:v>
                </c:pt>
                <c:pt idx="2">
                  <c:v>16181</c:v>
                </c:pt>
                <c:pt idx="3">
                  <c:v>16176</c:v>
                </c:pt>
                <c:pt idx="4">
                  <c:v>16220</c:v>
                </c:pt>
                <c:pt idx="5">
                  <c:v>16268</c:v>
                </c:pt>
                <c:pt idx="6">
                  <c:v>16282</c:v>
                </c:pt>
                <c:pt idx="7">
                  <c:v>16284</c:v>
                </c:pt>
                <c:pt idx="8">
                  <c:v>16315</c:v>
                </c:pt>
                <c:pt idx="9">
                  <c:v>16268</c:v>
                </c:pt>
                <c:pt idx="10">
                  <c:v>16167</c:v>
                </c:pt>
                <c:pt idx="11">
                  <c:v>16046</c:v>
                </c:pt>
                <c:pt idx="12">
                  <c:v>15920</c:v>
                </c:pt>
                <c:pt idx="13">
                  <c:v>15752</c:v>
                </c:pt>
                <c:pt idx="14">
                  <c:v>15550</c:v>
                </c:pt>
                <c:pt idx="15">
                  <c:v>15279</c:v>
                </c:pt>
                <c:pt idx="16">
                  <c:v>14898</c:v>
                </c:pt>
              </c:numCache>
            </c:numRef>
          </c:val>
          <c:smooth val="0"/>
        </c:ser>
        <c:ser>
          <c:idx val="1"/>
          <c:order val="1"/>
          <c:tx>
            <c:strRef>
              <c:f>niño_3_1!$A$10</c:f>
              <c:strCache>
                <c:ptCount val="1"/>
                <c:pt idx="0">
                  <c:v>Niños con criterios FED (5 criterios)</c:v>
                </c:pt>
              </c:strCache>
            </c:strRef>
          </c:tx>
          <c:dLbls>
            <c:spPr>
              <a:noFill/>
              <a:ln>
                <a:noFill/>
              </a:ln>
              <a:effectLst/>
            </c:spPr>
            <c:txPr>
              <a:bodyPr/>
              <a:lstStyle/>
              <a:p>
                <a:pPr>
                  <a:defRPr sz="1100"/>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niño_3_1!$B$8:$R$8</c:f>
              <c:numCache>
                <c:formatCode>General</c:formatCode>
                <c:ptCount val="17"/>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numCache>
            </c:numRef>
          </c:cat>
          <c:val>
            <c:numRef>
              <c:f>niño_3_1!$B$10:$R$10</c:f>
              <c:numCache>
                <c:formatCode>0</c:formatCode>
                <c:ptCount val="17"/>
                <c:pt idx="0">
                  <c:v>58</c:v>
                </c:pt>
                <c:pt idx="1">
                  <c:v>144</c:v>
                </c:pt>
                <c:pt idx="2">
                  <c:v>182</c:v>
                </c:pt>
                <c:pt idx="3">
                  <c:v>253</c:v>
                </c:pt>
                <c:pt idx="4">
                  <c:v>291</c:v>
                </c:pt>
                <c:pt idx="5">
                  <c:v>277</c:v>
                </c:pt>
                <c:pt idx="6">
                  <c:v>349</c:v>
                </c:pt>
                <c:pt idx="7">
                  <c:v>382</c:v>
                </c:pt>
                <c:pt idx="8">
                  <c:v>326</c:v>
                </c:pt>
                <c:pt idx="9">
                  <c:v>313</c:v>
                </c:pt>
                <c:pt idx="10">
                  <c:v>283</c:v>
                </c:pt>
                <c:pt idx="11">
                  <c:v>326</c:v>
                </c:pt>
                <c:pt idx="12">
                  <c:v>285</c:v>
                </c:pt>
                <c:pt idx="13">
                  <c:v>289</c:v>
                </c:pt>
                <c:pt idx="14">
                  <c:v>320</c:v>
                </c:pt>
                <c:pt idx="15">
                  <c:v>283</c:v>
                </c:pt>
                <c:pt idx="16">
                  <c:v>243</c:v>
                </c:pt>
              </c:numCache>
            </c:numRef>
          </c:val>
          <c:smooth val="0"/>
        </c:ser>
        <c:dLbls>
          <c:showLegendKey val="0"/>
          <c:showVal val="1"/>
          <c:showCatName val="0"/>
          <c:showSerName val="0"/>
          <c:showPercent val="0"/>
          <c:showBubbleSize val="0"/>
        </c:dLbls>
        <c:marker val="1"/>
        <c:smooth val="0"/>
        <c:axId val="36082048"/>
        <c:axId val="36083584"/>
      </c:lineChart>
      <c:catAx>
        <c:axId val="36082048"/>
        <c:scaling>
          <c:orientation val="minMax"/>
        </c:scaling>
        <c:delete val="0"/>
        <c:axPos val="b"/>
        <c:numFmt formatCode="General" sourceLinked="1"/>
        <c:majorTickMark val="none"/>
        <c:minorTickMark val="none"/>
        <c:tickLblPos val="nextTo"/>
        <c:crossAx val="36083584"/>
        <c:crosses val="autoZero"/>
        <c:auto val="1"/>
        <c:lblAlgn val="ctr"/>
        <c:lblOffset val="100"/>
        <c:noMultiLvlLbl val="0"/>
      </c:catAx>
      <c:valAx>
        <c:axId val="36083584"/>
        <c:scaling>
          <c:orientation val="minMax"/>
        </c:scaling>
        <c:delete val="0"/>
        <c:axPos val="l"/>
        <c:majorGridlines/>
        <c:numFmt formatCode="0" sourceLinked="1"/>
        <c:majorTickMark val="none"/>
        <c:minorTickMark val="none"/>
        <c:tickLblPos val="nextTo"/>
        <c:crossAx val="36082048"/>
        <c:crosses val="autoZero"/>
        <c:crossBetween val="between"/>
      </c:valAx>
    </c:plotArea>
    <c:legend>
      <c:legendPos val="r"/>
      <c:layout>
        <c:manualLayout>
          <c:xMode val="edge"/>
          <c:yMode val="edge"/>
          <c:x val="0.14957239842226427"/>
          <c:y val="0.93655550409140031"/>
          <c:w val="0.79055235414009006"/>
          <c:h val="6.0124131542380721E-2"/>
        </c:manualLayout>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s-ES" sz="1800" b="1" i="0" cap="small" baseline="0">
                <a:effectLst/>
              </a:rPr>
              <a:t>Proporción de niñas y niños &lt; de 1 año que reciben el paquete de atención integral Ámbito FED quintil 1 y 2 </a:t>
            </a:r>
            <a:br>
              <a:rPr lang="es-ES" sz="1800" b="1" i="0" cap="small" baseline="0">
                <a:effectLst/>
              </a:rPr>
            </a:br>
            <a:r>
              <a:rPr lang="es-ES" sz="1800" b="1" i="0" cap="small" baseline="0">
                <a:effectLst/>
              </a:rPr>
              <a:t> región Calla</a:t>
            </a:r>
            <a:r>
              <a:rPr lang="es-ES" sz="1800" b="0" i="0" cap="small" baseline="0">
                <a:effectLst/>
              </a:rPr>
              <a:t>o</a:t>
            </a:r>
            <a:endParaRPr lang="es-PE">
              <a:effectLst/>
            </a:endParaRP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endParaRPr lang="en-US"/>
          </a:p>
        </c:rich>
      </c:tx>
      <c:layout>
        <c:manualLayout>
          <c:xMode val="edge"/>
          <c:yMode val="edge"/>
          <c:x val="0.1291129374320312"/>
          <c:y val="0"/>
        </c:manualLayout>
      </c:layout>
      <c:overlay val="0"/>
    </c:title>
    <c:autoTitleDeleted val="0"/>
    <c:plotArea>
      <c:layout>
        <c:manualLayout>
          <c:layoutTarget val="inner"/>
          <c:xMode val="edge"/>
          <c:yMode val="edge"/>
          <c:x val="3.5392185940305458E-2"/>
          <c:y val="0.25090623730753719"/>
          <c:w val="0.95809378019728109"/>
          <c:h val="0.59768482221541119"/>
        </c:manualLayout>
      </c:layout>
      <c:lineChart>
        <c:grouping val="standard"/>
        <c:varyColors val="0"/>
        <c:ser>
          <c:idx val="0"/>
          <c:order val="0"/>
          <c:tx>
            <c:strRef>
              <c:f>niño_4_1!$A$9</c:f>
              <c:strCache>
                <c:ptCount val="1"/>
                <c:pt idx="0">
                  <c:v>% Niños con criterios FED (5 criterios)</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niño_4_1!$B$8:$R$8</c:f>
              <c:numCache>
                <c:formatCode>General</c:formatCode>
                <c:ptCount val="17"/>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numCache>
            </c:numRef>
          </c:cat>
          <c:val>
            <c:numRef>
              <c:f>niño_4_1!$B$9:$R$9</c:f>
              <c:numCache>
                <c:formatCode>0</c:formatCode>
                <c:ptCount val="17"/>
                <c:pt idx="0">
                  <c:v>0</c:v>
                </c:pt>
                <c:pt idx="1">
                  <c:v>1</c:v>
                </c:pt>
                <c:pt idx="2">
                  <c:v>1</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numCache>
            </c:numRef>
          </c:val>
          <c:smooth val="0"/>
        </c:ser>
        <c:dLbls>
          <c:showLegendKey val="0"/>
          <c:showVal val="1"/>
          <c:showCatName val="0"/>
          <c:showSerName val="0"/>
          <c:showPercent val="0"/>
          <c:showBubbleSize val="0"/>
        </c:dLbls>
        <c:marker val="1"/>
        <c:smooth val="0"/>
        <c:axId val="36141312"/>
        <c:axId val="36144256"/>
      </c:lineChart>
      <c:catAx>
        <c:axId val="36141312"/>
        <c:scaling>
          <c:orientation val="minMax"/>
        </c:scaling>
        <c:delete val="0"/>
        <c:axPos val="b"/>
        <c:numFmt formatCode="General" sourceLinked="1"/>
        <c:majorTickMark val="none"/>
        <c:minorTickMark val="none"/>
        <c:tickLblPos val="nextTo"/>
        <c:crossAx val="36144256"/>
        <c:crosses val="autoZero"/>
        <c:auto val="1"/>
        <c:lblAlgn val="ctr"/>
        <c:lblOffset val="100"/>
        <c:noMultiLvlLbl val="0"/>
      </c:catAx>
      <c:valAx>
        <c:axId val="36144256"/>
        <c:scaling>
          <c:orientation val="minMax"/>
        </c:scaling>
        <c:delete val="0"/>
        <c:axPos val="l"/>
        <c:majorGridlines/>
        <c:numFmt formatCode="0" sourceLinked="1"/>
        <c:majorTickMark val="none"/>
        <c:minorTickMark val="none"/>
        <c:tickLblPos val="nextTo"/>
        <c:crossAx val="36141312"/>
        <c:crosses val="autoZero"/>
        <c:crossBetween val="between"/>
      </c:valAx>
    </c:plotArea>
    <c:legend>
      <c:legendPos val="r"/>
      <c:layout>
        <c:manualLayout>
          <c:xMode val="edge"/>
          <c:yMode val="edge"/>
          <c:x val="0.34545032417727856"/>
          <c:y val="0.91129240023406743"/>
          <c:w val="0.29488989453475062"/>
          <c:h val="5.5554251955380107E-2"/>
        </c:manualLayout>
      </c:layout>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EDE86B0B-3843-4EB0-AE6A-2408A3738D4A}" type="datetimeFigureOut">
              <a:rPr lang="es-PE" smtClean="0"/>
              <a:pPr/>
              <a:t>27/07/2016</a:t>
            </a:fld>
            <a:endParaRPr lang="es-PE"/>
          </a:p>
        </p:txBody>
      </p:sp>
      <p:sp>
        <p:nvSpPr>
          <p:cNvPr id="8" name="Slide Number Placeholder 7"/>
          <p:cNvSpPr>
            <a:spLocks noGrp="1"/>
          </p:cNvSpPr>
          <p:nvPr>
            <p:ph type="sldNum" sz="quarter" idx="11"/>
          </p:nvPr>
        </p:nvSpPr>
        <p:spPr/>
        <p:txBody>
          <a:bodyPr/>
          <a:lstStyle/>
          <a:p>
            <a:fld id="{D294F6D3-F983-4DFF-973F-A456BDEB8615}" type="slidenum">
              <a:rPr lang="es-PE" smtClean="0"/>
              <a:pPr/>
              <a:t>‹Nº›</a:t>
            </a:fld>
            <a:endParaRPr lang="es-PE"/>
          </a:p>
        </p:txBody>
      </p:sp>
      <p:sp>
        <p:nvSpPr>
          <p:cNvPr id="9" name="Footer Placeholder 8"/>
          <p:cNvSpPr>
            <a:spLocks noGrp="1"/>
          </p:cNvSpPr>
          <p:nvPr>
            <p:ph type="ftr" sz="quarter" idx="12"/>
          </p:nvPr>
        </p:nvSpPr>
        <p:spPr/>
        <p:txBody>
          <a:bodyPr/>
          <a:lstStyle/>
          <a:p>
            <a:endParaRPr lang="es-P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DE86B0B-3843-4EB0-AE6A-2408A3738D4A}" type="datetimeFigureOut">
              <a:rPr lang="es-PE" smtClean="0"/>
              <a:pPr/>
              <a:t>27/07/2016</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294F6D3-F983-4DFF-973F-A456BDEB8615}" type="slidenum">
              <a:rPr lang="es-PE" smtClean="0"/>
              <a:pPr/>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DE86B0B-3843-4EB0-AE6A-2408A3738D4A}" type="datetimeFigureOut">
              <a:rPr lang="es-PE" smtClean="0"/>
              <a:pPr/>
              <a:t>27/07/2016</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294F6D3-F983-4DFF-973F-A456BDEB8615}" type="slidenum">
              <a:rPr lang="es-PE" smtClean="0"/>
              <a:pPr/>
              <a:t>‹Nº›</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EDE86B0B-3843-4EB0-AE6A-2408A3738D4A}" type="datetimeFigureOut">
              <a:rPr lang="es-PE" smtClean="0"/>
              <a:pPr/>
              <a:t>27/07/2016</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294F6D3-F983-4DFF-973F-A456BDEB8615}" type="slidenum">
              <a:rPr lang="es-PE" smtClean="0"/>
              <a:pPr/>
              <a:t>‹Nº›</a:t>
            </a:fld>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DE86B0B-3843-4EB0-AE6A-2408A3738D4A}" type="datetimeFigureOut">
              <a:rPr lang="es-PE" smtClean="0"/>
              <a:pPr/>
              <a:t>27/07/2016</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294F6D3-F983-4DFF-973F-A456BDEB8615}" type="slidenum">
              <a:rPr lang="es-PE" smtClean="0"/>
              <a:pPr/>
              <a:t>‹Nº›</a:t>
            </a:fld>
            <a:endParaRPr lang="es-PE"/>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Date Placeholder 4"/>
          <p:cNvSpPr>
            <a:spLocks noGrp="1"/>
          </p:cNvSpPr>
          <p:nvPr>
            <p:ph type="dt" sz="half" idx="10"/>
          </p:nvPr>
        </p:nvSpPr>
        <p:spPr/>
        <p:txBody>
          <a:bodyPr/>
          <a:lstStyle/>
          <a:p>
            <a:fld id="{EDE86B0B-3843-4EB0-AE6A-2408A3738D4A}" type="datetimeFigureOut">
              <a:rPr lang="es-PE" smtClean="0"/>
              <a:pPr/>
              <a:t>27/07/2016</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D294F6D3-F983-4DFF-973F-A456BDEB8615}" type="slidenum">
              <a:rPr lang="es-PE" smtClean="0"/>
              <a:pPr/>
              <a:t>‹Nº›</a:t>
            </a:fld>
            <a:endParaRPr lang="es-PE"/>
          </a:p>
        </p:txBody>
      </p:sp>
      <p:sp>
        <p:nvSpPr>
          <p:cNvPr id="9" name="Content Placeholder 8"/>
          <p:cNvSpPr>
            <a:spLocks noGrp="1"/>
          </p:cNvSpPr>
          <p:nvPr>
            <p:ph sz="quarter" idx="13"/>
          </p:nvPr>
        </p:nvSpPr>
        <p:spPr>
          <a:xfrm>
            <a:off x="365760" y="1600200"/>
            <a:ext cx="4041648" cy="45262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EDE86B0B-3843-4EB0-AE6A-2408A3738D4A}" type="datetimeFigureOut">
              <a:rPr lang="es-PE" smtClean="0"/>
              <a:pPr/>
              <a:t>27/07/2016</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D294F6D3-F983-4DFF-973F-A456BDEB8615}" type="slidenum">
              <a:rPr lang="es-PE" smtClean="0"/>
              <a:pPr/>
              <a:t>‹Nº›</a:t>
            </a:fld>
            <a:endParaRPr lang="es-PE"/>
          </a:p>
        </p:txBody>
      </p:sp>
      <p:sp>
        <p:nvSpPr>
          <p:cNvPr id="11" name="Content Placeholder 10"/>
          <p:cNvSpPr>
            <a:spLocks noGrp="1"/>
          </p:cNvSpPr>
          <p:nvPr>
            <p:ph sz="quarter" idx="13"/>
          </p:nvPr>
        </p:nvSpPr>
        <p:spPr>
          <a:xfrm>
            <a:off x="457200" y="2212848"/>
            <a:ext cx="4041648"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DE86B0B-3843-4EB0-AE6A-2408A3738D4A}" type="datetimeFigureOut">
              <a:rPr lang="es-PE" smtClean="0"/>
              <a:pPr/>
              <a:t>27/07/2016</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D294F6D3-F983-4DFF-973F-A456BDEB8615}" type="slidenum">
              <a:rPr lang="es-PE" smtClean="0"/>
              <a:pPr/>
              <a:t>‹Nº›</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E86B0B-3843-4EB0-AE6A-2408A3738D4A}" type="datetimeFigureOut">
              <a:rPr lang="es-PE" smtClean="0"/>
              <a:pPr/>
              <a:t>27/07/2016</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D294F6D3-F983-4DFF-973F-A456BDEB8615}" type="slidenum">
              <a:rPr lang="es-PE" smtClean="0"/>
              <a:pPr/>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DE86B0B-3843-4EB0-AE6A-2408A3738D4A}" type="datetimeFigureOut">
              <a:rPr lang="es-PE" smtClean="0"/>
              <a:pPr/>
              <a:t>27/07/2016</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D294F6D3-F983-4DFF-973F-A456BDEB8615}" type="slidenum">
              <a:rPr lang="es-PE" smtClean="0"/>
              <a:pPr/>
              <a:t>‹Nº›</a:t>
            </a:fld>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DE86B0B-3843-4EB0-AE6A-2408A3738D4A}" type="datetimeFigureOut">
              <a:rPr lang="es-PE" smtClean="0"/>
              <a:pPr/>
              <a:t>27/07/2016</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D294F6D3-F983-4DFF-973F-A456BDEB8615}" type="slidenum">
              <a:rPr lang="es-PE" smtClean="0"/>
              <a:pPr/>
              <a:t>‹Nº›</a:t>
            </a:fld>
            <a:endParaRPr lang="es-P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DE86B0B-3843-4EB0-AE6A-2408A3738D4A}" type="datetimeFigureOut">
              <a:rPr lang="es-PE" smtClean="0"/>
              <a:pPr/>
              <a:t>27/07/2016</a:t>
            </a:fld>
            <a:endParaRPr lang="es-PE"/>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PE"/>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D294F6D3-F983-4DFF-973F-A456BDEB8615}" type="slidenum">
              <a:rPr lang="es-PE" smtClean="0"/>
              <a:pPr/>
              <a:t>‹Nº›</a:t>
            </a:fld>
            <a:endParaRPr lang="es-PE"/>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magen 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4075" y="188913"/>
            <a:ext cx="755650" cy="746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ChangeArrowheads="1"/>
          </p:cNvSpPr>
          <p:nvPr/>
        </p:nvSpPr>
        <p:spPr bwMode="auto">
          <a:xfrm>
            <a:off x="0" y="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PE" altLang="es-PE">
              <a:solidFill>
                <a:srgbClr val="FFFF99"/>
              </a:solidFill>
              <a:latin typeface="Century Gothic" panose="020B0502020202020204" pitchFamily="34" charset="0"/>
            </a:endParaRPr>
          </a:p>
        </p:txBody>
      </p:sp>
      <p:sp>
        <p:nvSpPr>
          <p:cNvPr id="28676" name="Rectangle 4"/>
          <p:cNvSpPr>
            <a:spLocks noChangeArrowheads="1"/>
          </p:cNvSpPr>
          <p:nvPr/>
        </p:nvSpPr>
        <p:spPr bwMode="auto">
          <a:xfrm>
            <a:off x="2771775" y="188913"/>
            <a:ext cx="496887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0" algn="ctr"/>
                <a:tab pos="5611813" algn="r"/>
              </a:tabLst>
              <a:defRPr>
                <a:solidFill>
                  <a:schemeClr val="tx1"/>
                </a:solidFill>
                <a:latin typeface="Calibri" panose="020F0502020204030204" pitchFamily="34" charset="0"/>
                <a:cs typeface="Arial" panose="020B0604020202020204" pitchFamily="34" charset="0"/>
              </a:defRPr>
            </a:lvl1pPr>
            <a:lvl2pPr marL="742950" indent="-285750" eaLnBrk="0" hangingPunct="0">
              <a:tabLst>
                <a:tab pos="0" algn="ctr"/>
                <a:tab pos="5611813" algn="r"/>
              </a:tabLst>
              <a:defRPr>
                <a:solidFill>
                  <a:schemeClr val="tx1"/>
                </a:solidFill>
                <a:latin typeface="Calibri" panose="020F0502020204030204" pitchFamily="34" charset="0"/>
                <a:cs typeface="Arial" panose="020B0604020202020204" pitchFamily="34" charset="0"/>
              </a:defRPr>
            </a:lvl2pPr>
            <a:lvl3pPr marL="1143000" indent="-228600" eaLnBrk="0" hangingPunct="0">
              <a:tabLst>
                <a:tab pos="0" algn="ctr"/>
                <a:tab pos="5611813" algn="r"/>
              </a:tabLst>
              <a:defRPr>
                <a:solidFill>
                  <a:schemeClr val="tx1"/>
                </a:solidFill>
                <a:latin typeface="Calibri" panose="020F0502020204030204" pitchFamily="34" charset="0"/>
                <a:cs typeface="Arial" panose="020B0604020202020204" pitchFamily="34" charset="0"/>
              </a:defRPr>
            </a:lvl3pPr>
            <a:lvl4pPr marL="1600200" indent="-228600" eaLnBrk="0" hangingPunct="0">
              <a:tabLst>
                <a:tab pos="0" algn="ctr"/>
                <a:tab pos="5611813" algn="r"/>
              </a:tabLst>
              <a:defRPr>
                <a:solidFill>
                  <a:schemeClr val="tx1"/>
                </a:solidFill>
                <a:latin typeface="Calibri" panose="020F0502020204030204" pitchFamily="34" charset="0"/>
                <a:cs typeface="Arial" panose="020B0604020202020204" pitchFamily="34" charset="0"/>
              </a:defRPr>
            </a:lvl4pPr>
            <a:lvl5pPr marL="2057400" indent="-228600" eaLnBrk="0" hangingPunct="0">
              <a:tabLst>
                <a:tab pos="0" algn="ctr"/>
                <a:tab pos="5611813" algn="r"/>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0" algn="ctr"/>
                <a:tab pos="5611813" algn="r"/>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0" algn="ctr"/>
                <a:tab pos="5611813" algn="r"/>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0" algn="ctr"/>
                <a:tab pos="5611813" algn="r"/>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0" algn="ctr"/>
                <a:tab pos="5611813" algn="r"/>
              </a:tabLst>
              <a:defRPr>
                <a:solidFill>
                  <a:schemeClr val="tx1"/>
                </a:solidFill>
                <a:latin typeface="Calibri" panose="020F0502020204030204" pitchFamily="34" charset="0"/>
                <a:cs typeface="Arial" panose="020B0604020202020204" pitchFamily="34" charset="0"/>
              </a:defRPr>
            </a:lvl9pPr>
          </a:lstStyle>
          <a:p>
            <a:pPr algn="ctr" eaLnBrk="1" hangingPunct="1"/>
            <a:r>
              <a:rPr lang="es-ES" altLang="es-PE" sz="1400" b="1">
                <a:solidFill>
                  <a:srgbClr val="002060"/>
                </a:solidFill>
                <a:latin typeface="Aharoni" panose="02010803020104030203" pitchFamily="2" charset="-79"/>
                <a:ea typeface="MS Mincho" panose="02020609040205080304" pitchFamily="49" charset="-128"/>
                <a:cs typeface="Aharoni" panose="02010803020104030203" pitchFamily="2" charset="-79"/>
              </a:rPr>
              <a:t>        GOBIERNO REGIONAL DEL CALLAO</a:t>
            </a:r>
            <a:endParaRPr lang="es-PE" altLang="es-PE" sz="1400" b="1">
              <a:solidFill>
                <a:srgbClr val="002060"/>
              </a:solidFill>
              <a:latin typeface="Aharoni" panose="02010803020104030203" pitchFamily="2" charset="-79"/>
              <a:ea typeface="MS Mincho" panose="02020609040205080304" pitchFamily="49" charset="-128"/>
              <a:cs typeface="Aharoni" panose="02010803020104030203" pitchFamily="2" charset="-79"/>
            </a:endParaRPr>
          </a:p>
          <a:p>
            <a:pPr algn="ctr"/>
            <a:r>
              <a:rPr lang="es-ES" altLang="es-PE" sz="1400" b="1">
                <a:solidFill>
                  <a:srgbClr val="002060"/>
                </a:solidFill>
                <a:latin typeface="Aharoni" panose="02010803020104030203" pitchFamily="2" charset="-79"/>
                <a:ea typeface="MS Mincho" panose="02020609040205080304" pitchFamily="49" charset="-128"/>
                <a:cs typeface="Aharoni" panose="02010803020104030203" pitchFamily="2" charset="-79"/>
              </a:rPr>
              <a:t>              DIRECCION REGIONAL DE SALUD DEL CALLAO</a:t>
            </a:r>
          </a:p>
          <a:p>
            <a:pPr algn="ctr"/>
            <a:r>
              <a:rPr lang="es-ES" altLang="es-PE" sz="1400" b="1">
                <a:solidFill>
                  <a:srgbClr val="002060"/>
                </a:solidFill>
                <a:latin typeface="Aharoni" panose="02010803020104030203" pitchFamily="2" charset="-79"/>
                <a:ea typeface="MS Mincho" panose="02020609040205080304" pitchFamily="49" charset="-128"/>
                <a:cs typeface="Aharoni" panose="02010803020104030203" pitchFamily="2" charset="-79"/>
              </a:rPr>
              <a:t>               DIRECCION EJECUTIVA DE SALUD DE LAS PERSONAS</a:t>
            </a:r>
            <a:r>
              <a:rPr lang="es-ES" altLang="es-PE" sz="1400" b="1">
                <a:solidFill>
                  <a:srgbClr val="002060"/>
                </a:solidFill>
                <a:latin typeface="Aharoni" panose="02010803020104030203" pitchFamily="2" charset="-79"/>
                <a:ea typeface="Times New Roman" panose="02020603050405020304" pitchFamily="18" charset="0"/>
                <a:cs typeface="Aharoni" panose="02010803020104030203" pitchFamily="2" charset="-79"/>
              </a:rPr>
              <a:t> </a:t>
            </a:r>
            <a:endParaRPr lang="es-PE" altLang="es-PE" sz="1400" b="1">
              <a:solidFill>
                <a:srgbClr val="002060"/>
              </a:solidFill>
              <a:latin typeface="Aharoni" panose="02010803020104030203" pitchFamily="2" charset="-79"/>
              <a:cs typeface="Aharoni" panose="02010803020104030203" pitchFamily="2" charset="-79"/>
            </a:endParaRPr>
          </a:p>
          <a:p>
            <a:pPr algn="ctr"/>
            <a:endParaRPr lang="es-PE" altLang="es-PE" sz="1400" b="1">
              <a:solidFill>
                <a:srgbClr val="002060"/>
              </a:solidFill>
              <a:latin typeface="Aharoni" panose="02010803020104030203" pitchFamily="2" charset="-79"/>
              <a:cs typeface="Aharoni" panose="02010803020104030203" pitchFamily="2" charset="-79"/>
            </a:endParaRPr>
          </a:p>
        </p:txBody>
      </p:sp>
      <p:pic>
        <p:nvPicPr>
          <p:cNvPr id="286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05105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576638"/>
            <a:ext cx="20510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46238"/>
            <a:ext cx="205105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376863"/>
            <a:ext cx="20510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27988" y="188913"/>
            <a:ext cx="817562" cy="746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p:nvPr/>
        </p:nvSpPr>
        <p:spPr>
          <a:xfrm>
            <a:off x="2555875" y="1268413"/>
            <a:ext cx="5553075" cy="338137"/>
          </a:xfrm>
          <a:prstGeom prst="rect">
            <a:avLst/>
          </a:prstGeom>
        </p:spPr>
        <p:txBody>
          <a:bodyPr>
            <a:spAutoFit/>
          </a:bodyPr>
          <a:lstStyle/>
          <a:p>
            <a:pPr algn="ctr" defTabSz="914295" fontAlgn="auto">
              <a:spcBef>
                <a:spcPts val="0"/>
              </a:spcBef>
              <a:spcAft>
                <a:spcPts val="0"/>
              </a:spcAft>
              <a:defRPr/>
            </a:pPr>
            <a:r>
              <a:rPr lang="es-PE" sz="1600" b="1" dirty="0">
                <a:solidFill>
                  <a:srgbClr val="002060"/>
                </a:solidFill>
                <a:latin typeface="+mn-lt"/>
                <a:cs typeface="+mn-cs"/>
              </a:rPr>
              <a:t>DIRECCIÓN DE ATENCIÓN INTEGRAL DE SALUD</a:t>
            </a:r>
            <a:endParaRPr lang="es-PE" sz="1600" dirty="0">
              <a:solidFill>
                <a:srgbClr val="002060"/>
              </a:solidFill>
              <a:latin typeface="+mn-lt"/>
              <a:cs typeface="+mn-cs"/>
            </a:endParaRPr>
          </a:p>
        </p:txBody>
      </p:sp>
      <p:sp>
        <p:nvSpPr>
          <p:cNvPr id="17" name="1 Título"/>
          <p:cNvSpPr>
            <a:spLocks noGrp="1"/>
          </p:cNvSpPr>
          <p:nvPr>
            <p:ph type="ctrTitle"/>
          </p:nvPr>
        </p:nvSpPr>
        <p:spPr>
          <a:xfrm>
            <a:off x="1763688" y="1943461"/>
            <a:ext cx="7772400" cy="4267200"/>
          </a:xfrm>
        </p:spPr>
        <p:txBody>
          <a:bodyPr/>
          <a:lstStyle/>
          <a:p>
            <a:r>
              <a:rPr lang="es-MX" sz="7200" dirty="0" smtClean="0"/>
              <a:t>COMPROMISO </a:t>
            </a:r>
            <a:r>
              <a:rPr lang="es-MX" sz="7200" dirty="0"/>
              <a:t>14 DIRESA CALLAO</a:t>
            </a:r>
            <a:endParaRPr lang="es-PE" sz="7200" dirty="0"/>
          </a:p>
        </p:txBody>
      </p:sp>
    </p:spTree>
    <p:extLst>
      <p:ext uri="{BB962C8B-B14F-4D97-AF65-F5344CB8AC3E}">
        <p14:creationId xmlns:p14="http://schemas.microsoft.com/office/powerpoint/2010/main" val="2452309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Análisis</a:t>
            </a:r>
            <a:endParaRPr lang="es-PE" dirty="0"/>
          </a:p>
        </p:txBody>
      </p:sp>
      <p:sp>
        <p:nvSpPr>
          <p:cNvPr id="3" name="2 Marcador de contenido"/>
          <p:cNvSpPr>
            <a:spLocks noGrp="1"/>
          </p:cNvSpPr>
          <p:nvPr>
            <p:ph idx="1"/>
          </p:nvPr>
        </p:nvSpPr>
        <p:spPr/>
        <p:txBody>
          <a:bodyPr>
            <a:normAutofit lnSpcReduction="10000"/>
          </a:bodyPr>
          <a:lstStyle/>
          <a:p>
            <a:pPr algn="just"/>
            <a:r>
              <a:rPr lang="es-PE" dirty="0" smtClean="0"/>
              <a:t>Es imprescindible seguir reforzando el seguimiento de gestantes que no acuden al CPN oportuno y realizar la captación oportuna a través de visitas domiciliarias. Para ello es de suma importancia continuar manejando el padrón de gestantes debidamente actualizado que nos sirva como instrumento de monitoreo y seguimiento efectivo.</a:t>
            </a:r>
          </a:p>
          <a:p>
            <a:pPr algn="just"/>
            <a:r>
              <a:rPr lang="es-PE" dirty="0" smtClean="0"/>
              <a:t>Se debe dar continuidad a la sensibilización del personal y al compromiso de los responsables de la parte operativa y de gestión, para, de esta manera dar sostenibilidad a los compromisos establecidos en el marco del logro de los indicadores del paquete gestante del convenio FED. </a:t>
            </a:r>
          </a:p>
          <a:p>
            <a:pPr marL="0" indent="0">
              <a:buNone/>
            </a:pPr>
            <a:endParaRPr lang="es-PE" dirty="0"/>
          </a:p>
        </p:txBody>
      </p:sp>
    </p:spTree>
    <p:extLst>
      <p:ext uri="{BB962C8B-B14F-4D97-AF65-F5344CB8AC3E}">
        <p14:creationId xmlns:p14="http://schemas.microsoft.com/office/powerpoint/2010/main" val="2354376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6672"/>
            <a:ext cx="8229600" cy="1600200"/>
          </a:xfrm>
        </p:spPr>
        <p:txBody>
          <a:bodyPr/>
          <a:lstStyle/>
          <a:p>
            <a:r>
              <a:rPr lang="es-MX" dirty="0" smtClean="0"/>
              <a:t>PAQUETE NIÑO MENOR DE UN AÑO</a:t>
            </a:r>
            <a:endParaRPr lang="es-PE" dirty="0"/>
          </a:p>
        </p:txBody>
      </p:sp>
      <p:pic>
        <p:nvPicPr>
          <p:cNvPr id="3" name="Picture 2" descr="http://t3.gstatic.com/images?q=tbn:ANd9GcSy-8BKBsiOCqXKFPxsGc6_JC1DQhGv2X8JTVbBa5xpvcZNum_olQ"/>
          <p:cNvPicPr>
            <a:picLocks noChangeAspect="1" noChangeArrowheads="1"/>
          </p:cNvPicPr>
          <p:nvPr/>
        </p:nvPicPr>
        <p:blipFill>
          <a:blip r:embed="rId2" cstate="print"/>
          <a:srcRect/>
          <a:stretch>
            <a:fillRect/>
          </a:stretch>
        </p:blipFill>
        <p:spPr bwMode="auto">
          <a:xfrm>
            <a:off x="0" y="2420888"/>
            <a:ext cx="9143999" cy="3865632"/>
          </a:xfrm>
          <a:prstGeom prst="rect">
            <a:avLst/>
          </a:prstGeom>
          <a:noFill/>
          <a:ln w="9525">
            <a:noFill/>
            <a:miter lim="800000"/>
            <a:headEnd/>
            <a:tailEnd/>
          </a:ln>
        </p:spPr>
      </p:pic>
    </p:spTree>
    <p:extLst>
      <p:ext uri="{BB962C8B-B14F-4D97-AF65-F5344CB8AC3E}">
        <p14:creationId xmlns:p14="http://schemas.microsoft.com/office/powerpoint/2010/main" val="997426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3799742442"/>
              </p:ext>
            </p:extLst>
          </p:nvPr>
        </p:nvGraphicFramePr>
        <p:xfrm>
          <a:off x="323528" y="6021288"/>
          <a:ext cx="2389386" cy="670560"/>
        </p:xfrm>
        <a:graphic>
          <a:graphicData uri="http://schemas.openxmlformats.org/drawingml/2006/table">
            <a:tbl>
              <a:tblPr>
                <a:tableStyleId>{5C22544A-7EE6-4342-B048-85BDC9FD1C3A}</a:tableStyleId>
              </a:tblPr>
              <a:tblGrid>
                <a:gridCol w="2389386"/>
              </a:tblGrid>
              <a:tr h="28803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PE" sz="1100" u="none" strike="noStrike" dirty="0">
                          <a:effectLst/>
                        </a:rPr>
                        <a:t>Fuente</a:t>
                      </a:r>
                      <a:r>
                        <a:rPr lang="es-PE" sz="1100" u="none" strike="noStrike" dirty="0" smtClean="0">
                          <a:effectLst/>
                        </a:rPr>
                        <a:t>: </a:t>
                      </a:r>
                      <a:r>
                        <a:rPr lang="es-PE" sz="1100" dirty="0" smtClean="0"/>
                        <a:t>: SIS 2015 _2016</a:t>
                      </a:r>
                    </a:p>
                    <a:p>
                      <a:pPr algn="l" fontAlgn="b"/>
                      <a:r>
                        <a:rPr lang="es-PE" sz="1100" u="none" strike="noStrike" dirty="0" smtClean="0">
                          <a:effectLst/>
                        </a:rPr>
                        <a:t>Cubo:05</a:t>
                      </a:r>
                      <a:r>
                        <a:rPr lang="es-PE" sz="1100" u="none" strike="noStrike" baseline="0" dirty="0" smtClean="0">
                          <a:effectLst/>
                        </a:rPr>
                        <a:t> Infat_201605v0</a:t>
                      </a:r>
                    </a:p>
                    <a:p>
                      <a:pPr marL="0" marR="0" indent="0" algn="l" defTabSz="914400" rtl="0" eaLnBrk="1" fontAlgn="b" latinLnBrk="0" hangingPunct="1">
                        <a:lnSpc>
                          <a:spcPct val="100000"/>
                        </a:lnSpc>
                        <a:spcBef>
                          <a:spcPts val="0"/>
                        </a:spcBef>
                        <a:spcAft>
                          <a:spcPts val="0"/>
                        </a:spcAft>
                        <a:buClrTx/>
                        <a:buSzTx/>
                        <a:buFontTx/>
                        <a:buNone/>
                        <a:tabLst/>
                        <a:defRPr/>
                      </a:pPr>
                      <a:r>
                        <a:rPr lang="es-PE" sz="1100" dirty="0" smtClean="0">
                          <a:latin typeface="Calibri"/>
                        </a:rPr>
                        <a:t>Procesado Julio</a:t>
                      </a:r>
                      <a:r>
                        <a:rPr lang="es-PE" sz="1100" baseline="0" dirty="0" smtClean="0">
                          <a:latin typeface="Calibri"/>
                        </a:rPr>
                        <a:t> </a:t>
                      </a:r>
                      <a:r>
                        <a:rPr lang="es-PE" sz="1100" dirty="0" smtClean="0">
                          <a:latin typeface="Calibri"/>
                        </a:rPr>
                        <a:t>2016</a:t>
                      </a:r>
                    </a:p>
                    <a:p>
                      <a:pPr algn="l" fontAlgn="b"/>
                      <a:endParaRPr lang="es-PE" sz="1100" b="0" i="0" u="none" strike="noStrike" dirty="0">
                        <a:effectLst/>
                        <a:latin typeface="Calibri"/>
                      </a:endParaRPr>
                    </a:p>
                  </a:txBody>
                  <a:tcPr marL="0" marR="0" marT="0" marB="0" anchor="b"/>
                </a:tc>
              </a:tr>
            </a:tbl>
          </a:graphicData>
        </a:graphic>
      </p:graphicFrame>
      <p:graphicFrame>
        <p:nvGraphicFramePr>
          <p:cNvPr id="5" name="1 Gráfico"/>
          <p:cNvGraphicFramePr>
            <a:graphicFrameLocks/>
          </p:cNvGraphicFramePr>
          <p:nvPr>
            <p:extLst>
              <p:ext uri="{D42A27DB-BD31-4B8C-83A1-F6EECF244321}">
                <p14:modId xmlns:p14="http://schemas.microsoft.com/office/powerpoint/2010/main" val="3726300651"/>
              </p:ext>
            </p:extLst>
          </p:nvPr>
        </p:nvGraphicFramePr>
        <p:xfrm>
          <a:off x="467544" y="548680"/>
          <a:ext cx="8568952" cy="4968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7377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 Gráfico"/>
          <p:cNvGraphicFramePr>
            <a:graphicFrameLocks/>
          </p:cNvGraphicFramePr>
          <p:nvPr>
            <p:extLst>
              <p:ext uri="{D42A27DB-BD31-4B8C-83A1-F6EECF244321}">
                <p14:modId xmlns:p14="http://schemas.microsoft.com/office/powerpoint/2010/main" val="1195786581"/>
              </p:ext>
            </p:extLst>
          </p:nvPr>
        </p:nvGraphicFramePr>
        <p:xfrm>
          <a:off x="179511" y="764704"/>
          <a:ext cx="8640961" cy="49685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Tabla"/>
          <p:cNvGraphicFramePr>
            <a:graphicFrameLocks noGrp="1"/>
          </p:cNvGraphicFramePr>
          <p:nvPr>
            <p:extLst>
              <p:ext uri="{D42A27DB-BD31-4B8C-83A1-F6EECF244321}">
                <p14:modId xmlns:p14="http://schemas.microsoft.com/office/powerpoint/2010/main" val="2662453012"/>
              </p:ext>
            </p:extLst>
          </p:nvPr>
        </p:nvGraphicFramePr>
        <p:xfrm>
          <a:off x="323528" y="6021288"/>
          <a:ext cx="2389386" cy="670560"/>
        </p:xfrm>
        <a:graphic>
          <a:graphicData uri="http://schemas.openxmlformats.org/drawingml/2006/table">
            <a:tbl>
              <a:tblPr>
                <a:tableStyleId>{5C22544A-7EE6-4342-B048-85BDC9FD1C3A}</a:tableStyleId>
              </a:tblPr>
              <a:tblGrid>
                <a:gridCol w="2389386"/>
              </a:tblGrid>
              <a:tr h="28803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PE" sz="1100" u="none" strike="noStrike" dirty="0">
                          <a:effectLst/>
                        </a:rPr>
                        <a:t>Fuente</a:t>
                      </a:r>
                      <a:r>
                        <a:rPr lang="es-PE" sz="1100" u="none" strike="noStrike" dirty="0" smtClean="0">
                          <a:effectLst/>
                        </a:rPr>
                        <a:t>: </a:t>
                      </a:r>
                      <a:r>
                        <a:rPr lang="es-PE" sz="1100" dirty="0" smtClean="0"/>
                        <a:t>: SIS 2015 _2016</a:t>
                      </a:r>
                    </a:p>
                    <a:p>
                      <a:pPr algn="l" fontAlgn="b"/>
                      <a:r>
                        <a:rPr lang="es-PE" sz="1100" u="none" strike="noStrike" dirty="0" smtClean="0">
                          <a:effectLst/>
                        </a:rPr>
                        <a:t>Cubo:05</a:t>
                      </a:r>
                      <a:r>
                        <a:rPr lang="es-PE" sz="1100" u="none" strike="noStrike" baseline="0" dirty="0" smtClean="0">
                          <a:effectLst/>
                        </a:rPr>
                        <a:t> Infat_201605v0</a:t>
                      </a:r>
                    </a:p>
                    <a:p>
                      <a:pPr marL="0" marR="0" indent="0" algn="l" defTabSz="914400" rtl="0" eaLnBrk="1" fontAlgn="b" latinLnBrk="0" hangingPunct="1">
                        <a:lnSpc>
                          <a:spcPct val="100000"/>
                        </a:lnSpc>
                        <a:spcBef>
                          <a:spcPts val="0"/>
                        </a:spcBef>
                        <a:spcAft>
                          <a:spcPts val="0"/>
                        </a:spcAft>
                        <a:buClrTx/>
                        <a:buSzTx/>
                        <a:buFontTx/>
                        <a:buNone/>
                        <a:tabLst/>
                        <a:defRPr/>
                      </a:pPr>
                      <a:r>
                        <a:rPr lang="es-PE" sz="1100" dirty="0" smtClean="0">
                          <a:latin typeface="Calibri"/>
                        </a:rPr>
                        <a:t>Procesado Julio</a:t>
                      </a:r>
                      <a:r>
                        <a:rPr lang="es-PE" sz="1100" baseline="0" dirty="0" smtClean="0">
                          <a:latin typeface="Calibri"/>
                        </a:rPr>
                        <a:t> </a:t>
                      </a:r>
                      <a:r>
                        <a:rPr lang="es-PE" sz="1100" dirty="0" smtClean="0">
                          <a:latin typeface="Calibri"/>
                        </a:rPr>
                        <a:t>2016</a:t>
                      </a:r>
                    </a:p>
                    <a:p>
                      <a:pPr algn="l" fontAlgn="b"/>
                      <a:endParaRPr lang="es-PE" sz="1100" b="0" i="0" u="none" strike="noStrike" dirty="0">
                        <a:effectLst/>
                        <a:latin typeface="Calibri"/>
                      </a:endParaRPr>
                    </a:p>
                  </a:txBody>
                  <a:tcPr marL="0" marR="0" marT="0" marB="0" anchor="b"/>
                </a:tc>
              </a:tr>
            </a:tbl>
          </a:graphicData>
        </a:graphic>
      </p:graphicFrame>
    </p:spTree>
    <p:extLst>
      <p:ext uri="{BB962C8B-B14F-4D97-AF65-F5344CB8AC3E}">
        <p14:creationId xmlns:p14="http://schemas.microsoft.com/office/powerpoint/2010/main" val="3606974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3813" y="260648"/>
            <a:ext cx="8229600" cy="836712"/>
          </a:xfrm>
        </p:spPr>
        <p:txBody>
          <a:bodyPr/>
          <a:lstStyle/>
          <a:p>
            <a:r>
              <a:rPr lang="es-PE" dirty="0" smtClean="0"/>
              <a:t>Análisis</a:t>
            </a:r>
            <a:endParaRPr lang="es-PE" dirty="0"/>
          </a:p>
        </p:txBody>
      </p:sp>
      <p:sp>
        <p:nvSpPr>
          <p:cNvPr id="3" name="Marcador de contenido 2"/>
          <p:cNvSpPr>
            <a:spLocks noGrp="1"/>
          </p:cNvSpPr>
          <p:nvPr>
            <p:ph idx="1"/>
          </p:nvPr>
        </p:nvSpPr>
        <p:spPr>
          <a:xfrm>
            <a:off x="443813" y="1097360"/>
            <a:ext cx="8229600" cy="5501208"/>
          </a:xfrm>
        </p:spPr>
        <p:txBody>
          <a:bodyPr>
            <a:normAutofit/>
          </a:bodyPr>
          <a:lstStyle/>
          <a:p>
            <a:pPr algn="just"/>
            <a:r>
              <a:rPr lang="es-PE" sz="1800" dirty="0" smtClean="0">
                <a:solidFill>
                  <a:schemeClr val="tx1"/>
                </a:solidFill>
              </a:rPr>
              <a:t>Al mes de abril encontramos que 14898 niños(as)menores de 12 meses(100%), son 13152 menores de 12 meses que cuentan con documento nacional de identidad(DNI)cubriendo así al 88% del total de la población .</a:t>
            </a:r>
          </a:p>
          <a:p>
            <a:pPr algn="just"/>
            <a:r>
              <a:rPr lang="es-PE" sz="1800" dirty="0" smtClean="0">
                <a:solidFill>
                  <a:schemeClr val="tx1"/>
                </a:solidFill>
              </a:rPr>
              <a:t>En relación al indicador Control CRED de acuerdo a la edad,  se observa 1019 niños cuenta con atenciones CRED de manera oportuna acuerdo a su edad correspondiente a el 7% del total de la población menor de 12 meses</a:t>
            </a:r>
          </a:p>
          <a:p>
            <a:pPr algn="just"/>
            <a:r>
              <a:rPr lang="es-PE" sz="1800" dirty="0" smtClean="0">
                <a:solidFill>
                  <a:schemeClr val="tx1"/>
                </a:solidFill>
              </a:rPr>
              <a:t>Para la mejora de este indicador es importante considerar la característica propia de la población chalaca que según ultima información de la ENDES 2015 identifica que el 58% de las Mujeres trabajan actualmente, propiciando esto que el cuidado de la salud del niño(a) se desplace a un segundo plano o que la persona que quede al cuidado de este no se sienta 100% responsable del  cuidado de la salud. Lo cual genera la inasistencia o asistencia inoportuna a los Servicios de CRED brindado en los EE.SS. Para ello es  indispensable seguir reforzando la captación oportuna de los menores a través de las VISITAS DOMICILIARIAS, priorizando el trabajo del personal asignado a el logro de dicho indicador en los EE.SS.</a:t>
            </a:r>
          </a:p>
        </p:txBody>
      </p:sp>
    </p:spTree>
    <p:extLst>
      <p:ext uri="{BB962C8B-B14F-4D97-AF65-F5344CB8AC3E}">
        <p14:creationId xmlns:p14="http://schemas.microsoft.com/office/powerpoint/2010/main" val="28030164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3813" y="260648"/>
            <a:ext cx="8229600" cy="836712"/>
          </a:xfrm>
        </p:spPr>
        <p:txBody>
          <a:bodyPr/>
          <a:lstStyle/>
          <a:p>
            <a:r>
              <a:rPr lang="es-PE" dirty="0" smtClean="0"/>
              <a:t>Análisis</a:t>
            </a:r>
            <a:endParaRPr lang="es-PE" dirty="0"/>
          </a:p>
        </p:txBody>
      </p:sp>
      <p:sp>
        <p:nvSpPr>
          <p:cNvPr id="3" name="Marcador de contenido 2"/>
          <p:cNvSpPr>
            <a:spLocks noGrp="1"/>
          </p:cNvSpPr>
          <p:nvPr>
            <p:ph idx="1"/>
          </p:nvPr>
        </p:nvSpPr>
        <p:spPr>
          <a:xfrm>
            <a:off x="443813" y="1097360"/>
            <a:ext cx="8229600" cy="5501208"/>
          </a:xfrm>
        </p:spPr>
        <p:txBody>
          <a:bodyPr>
            <a:normAutofit/>
          </a:bodyPr>
          <a:lstStyle/>
          <a:p>
            <a:r>
              <a:rPr lang="es-PE" sz="1800" dirty="0" smtClean="0">
                <a:solidFill>
                  <a:schemeClr val="tx1"/>
                </a:solidFill>
              </a:rPr>
              <a:t>En relación a al indicador suplementación con micronutriente de acuerdo a la edad en el mes de abril se alcanzo el 30% del % total esperado, las estrategias implementadas de seguimiento y entrega de suplemento de micronutriente en la Región callao para el alcance de esta variable brindan  sostenibilidad en los resultados. </a:t>
            </a:r>
          </a:p>
          <a:p>
            <a:r>
              <a:rPr lang="es-PE" sz="1800" dirty="0" smtClean="0">
                <a:solidFill>
                  <a:schemeClr val="tx1"/>
                </a:solidFill>
              </a:rPr>
              <a:t>La vacunación de Rotavirus y Neumococo de acuerdo a la edad obtuvo un 11% del total de niños(as) menores de 12 meses</a:t>
            </a:r>
          </a:p>
          <a:p>
            <a:r>
              <a:rPr lang="es-PE" sz="1800" dirty="0" smtClean="0">
                <a:solidFill>
                  <a:schemeClr val="tx1"/>
                </a:solidFill>
              </a:rPr>
              <a:t>Como resultado, </a:t>
            </a:r>
            <a:r>
              <a:rPr lang="es-PE" sz="1800" dirty="0">
                <a:solidFill>
                  <a:schemeClr val="tx1"/>
                </a:solidFill>
              </a:rPr>
              <a:t>e</a:t>
            </a:r>
            <a:r>
              <a:rPr lang="es-PE" sz="1800" dirty="0" smtClean="0">
                <a:solidFill>
                  <a:schemeClr val="tx1"/>
                </a:solidFill>
              </a:rPr>
              <a:t>l paquete de atención  de los 5 criterios FED en el  grupo poblacional de niños menores de 12 meses, encontramos que  2% logro contar con el paquete completo de atención. De las 5 </a:t>
            </a:r>
            <a:r>
              <a:rPr lang="es-PE" sz="1800" dirty="0">
                <a:solidFill>
                  <a:schemeClr val="tx1"/>
                </a:solidFill>
              </a:rPr>
              <a:t>variables, </a:t>
            </a:r>
            <a:r>
              <a:rPr lang="es-PE" sz="1800" dirty="0" smtClean="0">
                <a:solidFill>
                  <a:schemeClr val="tx1"/>
                </a:solidFill>
              </a:rPr>
              <a:t>el indicador CRED </a:t>
            </a:r>
            <a:r>
              <a:rPr lang="es-PE" sz="1800" dirty="0">
                <a:solidFill>
                  <a:schemeClr val="tx1"/>
                </a:solidFill>
              </a:rPr>
              <a:t>de acuerdo a la edad, </a:t>
            </a:r>
            <a:r>
              <a:rPr lang="es-PE" sz="1800" dirty="0" smtClean="0">
                <a:solidFill>
                  <a:schemeClr val="tx1"/>
                </a:solidFill>
              </a:rPr>
              <a:t>es el que conlleva </a:t>
            </a:r>
            <a:r>
              <a:rPr lang="es-PE" sz="1800" dirty="0">
                <a:solidFill>
                  <a:schemeClr val="tx1"/>
                </a:solidFill>
              </a:rPr>
              <a:t>a </a:t>
            </a:r>
            <a:r>
              <a:rPr lang="es-PE" sz="1800" dirty="0" smtClean="0">
                <a:solidFill>
                  <a:schemeClr val="tx1"/>
                </a:solidFill>
              </a:rPr>
              <a:t>reformular estrategias y maximizar acciones </a:t>
            </a:r>
            <a:r>
              <a:rPr lang="es-PE" sz="1800" dirty="0">
                <a:solidFill>
                  <a:schemeClr val="tx1"/>
                </a:solidFill>
              </a:rPr>
              <a:t>que permitan </a:t>
            </a:r>
            <a:r>
              <a:rPr lang="es-PE" sz="1800" dirty="0" smtClean="0">
                <a:solidFill>
                  <a:schemeClr val="tx1"/>
                </a:solidFill>
              </a:rPr>
              <a:t>sensibilizar a la población, priorizando madres y padres de familia, que </a:t>
            </a:r>
            <a:r>
              <a:rPr lang="es-PE" sz="1800" dirty="0">
                <a:solidFill>
                  <a:schemeClr val="tx1"/>
                </a:solidFill>
              </a:rPr>
              <a:t>presentan características que limiten o conlleven a la inasistencia o asistencia inoportuna a los servicios CRED brindado en los EE.SS.</a:t>
            </a:r>
          </a:p>
          <a:p>
            <a:endParaRPr lang="es-PE" sz="1800" dirty="0">
              <a:solidFill>
                <a:schemeClr val="tx1"/>
              </a:solidFill>
            </a:endParaRPr>
          </a:p>
          <a:p>
            <a:pPr marL="0" indent="0">
              <a:buNone/>
            </a:pPr>
            <a:endParaRPr lang="es-PE" sz="1800" dirty="0" smtClean="0"/>
          </a:p>
        </p:txBody>
      </p:sp>
    </p:spTree>
    <p:extLst>
      <p:ext uri="{BB962C8B-B14F-4D97-AF65-F5344CB8AC3E}">
        <p14:creationId xmlns:p14="http://schemas.microsoft.com/office/powerpoint/2010/main" val="3738444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 Gráfico"/>
          <p:cNvGraphicFramePr>
            <a:graphicFrameLocks/>
          </p:cNvGraphicFramePr>
          <p:nvPr>
            <p:extLst>
              <p:ext uri="{D42A27DB-BD31-4B8C-83A1-F6EECF244321}">
                <p14:modId xmlns:p14="http://schemas.microsoft.com/office/powerpoint/2010/main" val="1553117593"/>
              </p:ext>
            </p:extLst>
          </p:nvPr>
        </p:nvGraphicFramePr>
        <p:xfrm>
          <a:off x="309562" y="836712"/>
          <a:ext cx="8654925" cy="48965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Tabla"/>
          <p:cNvGraphicFramePr>
            <a:graphicFrameLocks noGrp="1"/>
          </p:cNvGraphicFramePr>
          <p:nvPr>
            <p:extLst>
              <p:ext uri="{D42A27DB-BD31-4B8C-83A1-F6EECF244321}">
                <p14:modId xmlns:p14="http://schemas.microsoft.com/office/powerpoint/2010/main" val="819725950"/>
              </p:ext>
            </p:extLst>
          </p:nvPr>
        </p:nvGraphicFramePr>
        <p:xfrm>
          <a:off x="323528" y="6021288"/>
          <a:ext cx="2389386" cy="670560"/>
        </p:xfrm>
        <a:graphic>
          <a:graphicData uri="http://schemas.openxmlformats.org/drawingml/2006/table">
            <a:tbl>
              <a:tblPr>
                <a:tableStyleId>{5C22544A-7EE6-4342-B048-85BDC9FD1C3A}</a:tableStyleId>
              </a:tblPr>
              <a:tblGrid>
                <a:gridCol w="2389386"/>
              </a:tblGrid>
              <a:tr h="28803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PE" sz="1100" u="none" strike="noStrike" dirty="0">
                          <a:effectLst/>
                        </a:rPr>
                        <a:t>Fuente</a:t>
                      </a:r>
                      <a:r>
                        <a:rPr lang="es-PE" sz="1100" u="none" strike="noStrike" dirty="0" smtClean="0">
                          <a:effectLst/>
                        </a:rPr>
                        <a:t>: </a:t>
                      </a:r>
                      <a:r>
                        <a:rPr lang="es-PE" sz="1100" dirty="0" smtClean="0"/>
                        <a:t>: SIS 2015 _2016</a:t>
                      </a:r>
                    </a:p>
                    <a:p>
                      <a:pPr algn="l" fontAlgn="b"/>
                      <a:r>
                        <a:rPr lang="es-PE" sz="1100" u="none" strike="noStrike" dirty="0" smtClean="0">
                          <a:effectLst/>
                        </a:rPr>
                        <a:t>Cubo:05</a:t>
                      </a:r>
                      <a:r>
                        <a:rPr lang="es-PE" sz="1100" u="none" strike="noStrike" baseline="0" dirty="0" smtClean="0">
                          <a:effectLst/>
                        </a:rPr>
                        <a:t> Infat_201605v0</a:t>
                      </a:r>
                    </a:p>
                    <a:p>
                      <a:pPr marL="0" marR="0" indent="0" algn="l" defTabSz="914400" rtl="0" eaLnBrk="1" fontAlgn="b" latinLnBrk="0" hangingPunct="1">
                        <a:lnSpc>
                          <a:spcPct val="100000"/>
                        </a:lnSpc>
                        <a:spcBef>
                          <a:spcPts val="0"/>
                        </a:spcBef>
                        <a:spcAft>
                          <a:spcPts val="0"/>
                        </a:spcAft>
                        <a:buClrTx/>
                        <a:buSzTx/>
                        <a:buFontTx/>
                        <a:buNone/>
                        <a:tabLst/>
                        <a:defRPr/>
                      </a:pPr>
                      <a:r>
                        <a:rPr lang="es-PE" sz="1100" dirty="0" smtClean="0">
                          <a:latin typeface="Calibri"/>
                        </a:rPr>
                        <a:t>Procesado Julio</a:t>
                      </a:r>
                      <a:r>
                        <a:rPr lang="es-PE" sz="1100" baseline="0" dirty="0" smtClean="0">
                          <a:latin typeface="Calibri"/>
                        </a:rPr>
                        <a:t> </a:t>
                      </a:r>
                      <a:r>
                        <a:rPr lang="es-PE" sz="1100" dirty="0" smtClean="0">
                          <a:latin typeface="Calibri"/>
                        </a:rPr>
                        <a:t>2016</a:t>
                      </a:r>
                    </a:p>
                    <a:p>
                      <a:pPr algn="l" fontAlgn="b"/>
                      <a:endParaRPr lang="es-PE" sz="1100" b="0" i="0" u="none" strike="noStrike" dirty="0">
                        <a:effectLst/>
                        <a:latin typeface="Calibri"/>
                      </a:endParaRPr>
                    </a:p>
                  </a:txBody>
                  <a:tcPr marL="0" marR="0" marT="0" marB="0" anchor="b"/>
                </a:tc>
              </a:tr>
            </a:tbl>
          </a:graphicData>
        </a:graphic>
      </p:graphicFrame>
    </p:spTree>
    <p:extLst>
      <p:ext uri="{BB962C8B-B14F-4D97-AF65-F5344CB8AC3E}">
        <p14:creationId xmlns:p14="http://schemas.microsoft.com/office/powerpoint/2010/main" val="6997004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1 Gráfico"/>
          <p:cNvGraphicFramePr>
            <a:graphicFrameLocks/>
          </p:cNvGraphicFramePr>
          <p:nvPr>
            <p:extLst>
              <p:ext uri="{D42A27DB-BD31-4B8C-83A1-F6EECF244321}">
                <p14:modId xmlns:p14="http://schemas.microsoft.com/office/powerpoint/2010/main" val="4280738360"/>
              </p:ext>
            </p:extLst>
          </p:nvPr>
        </p:nvGraphicFramePr>
        <p:xfrm>
          <a:off x="652462" y="836712"/>
          <a:ext cx="8023994" cy="46592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Tabla"/>
          <p:cNvGraphicFramePr>
            <a:graphicFrameLocks noGrp="1"/>
          </p:cNvGraphicFramePr>
          <p:nvPr>
            <p:extLst>
              <p:ext uri="{D42A27DB-BD31-4B8C-83A1-F6EECF244321}">
                <p14:modId xmlns:p14="http://schemas.microsoft.com/office/powerpoint/2010/main" val="3057154659"/>
              </p:ext>
            </p:extLst>
          </p:nvPr>
        </p:nvGraphicFramePr>
        <p:xfrm>
          <a:off x="323528" y="6021288"/>
          <a:ext cx="2389386" cy="670560"/>
        </p:xfrm>
        <a:graphic>
          <a:graphicData uri="http://schemas.openxmlformats.org/drawingml/2006/table">
            <a:tbl>
              <a:tblPr>
                <a:tableStyleId>{5C22544A-7EE6-4342-B048-85BDC9FD1C3A}</a:tableStyleId>
              </a:tblPr>
              <a:tblGrid>
                <a:gridCol w="2389386"/>
              </a:tblGrid>
              <a:tr h="28803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PE" sz="1100" u="none" strike="noStrike" dirty="0">
                          <a:effectLst/>
                        </a:rPr>
                        <a:t>Fuente</a:t>
                      </a:r>
                      <a:r>
                        <a:rPr lang="es-PE" sz="1100" u="none" strike="noStrike" dirty="0" smtClean="0">
                          <a:effectLst/>
                        </a:rPr>
                        <a:t>: </a:t>
                      </a:r>
                      <a:r>
                        <a:rPr lang="es-PE" sz="1100" dirty="0" smtClean="0"/>
                        <a:t>: SIS 2015 _2016</a:t>
                      </a:r>
                    </a:p>
                    <a:p>
                      <a:pPr algn="l" fontAlgn="b"/>
                      <a:r>
                        <a:rPr lang="es-PE" sz="1100" u="none" strike="noStrike" dirty="0" smtClean="0">
                          <a:effectLst/>
                        </a:rPr>
                        <a:t>Cubo:05</a:t>
                      </a:r>
                      <a:r>
                        <a:rPr lang="es-PE" sz="1100" u="none" strike="noStrike" baseline="0" dirty="0" smtClean="0">
                          <a:effectLst/>
                        </a:rPr>
                        <a:t> Infat_201605v0</a:t>
                      </a:r>
                    </a:p>
                    <a:p>
                      <a:pPr marL="0" marR="0" indent="0" algn="l" defTabSz="914400" rtl="0" eaLnBrk="1" fontAlgn="b" latinLnBrk="0" hangingPunct="1">
                        <a:lnSpc>
                          <a:spcPct val="100000"/>
                        </a:lnSpc>
                        <a:spcBef>
                          <a:spcPts val="0"/>
                        </a:spcBef>
                        <a:spcAft>
                          <a:spcPts val="0"/>
                        </a:spcAft>
                        <a:buClrTx/>
                        <a:buSzTx/>
                        <a:buFontTx/>
                        <a:buNone/>
                        <a:tabLst/>
                        <a:defRPr/>
                      </a:pPr>
                      <a:r>
                        <a:rPr lang="es-PE" sz="1100" dirty="0" smtClean="0">
                          <a:latin typeface="Calibri"/>
                        </a:rPr>
                        <a:t>Procesado Julio</a:t>
                      </a:r>
                      <a:r>
                        <a:rPr lang="es-PE" sz="1100" baseline="0" dirty="0" smtClean="0">
                          <a:latin typeface="Calibri"/>
                        </a:rPr>
                        <a:t> </a:t>
                      </a:r>
                      <a:r>
                        <a:rPr lang="es-PE" sz="1100" dirty="0" smtClean="0">
                          <a:latin typeface="Calibri"/>
                        </a:rPr>
                        <a:t>2016</a:t>
                      </a:r>
                    </a:p>
                    <a:p>
                      <a:pPr algn="l" fontAlgn="b"/>
                      <a:endParaRPr lang="es-PE" sz="1100" b="0" i="0" u="none" strike="noStrike" dirty="0">
                        <a:effectLst/>
                        <a:latin typeface="Calibri"/>
                      </a:endParaRPr>
                    </a:p>
                  </a:txBody>
                  <a:tcPr marL="0" marR="0" marT="0" marB="0" anchor="b"/>
                </a:tc>
              </a:tr>
            </a:tbl>
          </a:graphicData>
        </a:graphic>
      </p:graphicFrame>
    </p:spTree>
    <p:extLst>
      <p:ext uri="{BB962C8B-B14F-4D97-AF65-F5344CB8AC3E}">
        <p14:creationId xmlns:p14="http://schemas.microsoft.com/office/powerpoint/2010/main" val="1162519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87824" y="3356992"/>
            <a:ext cx="5688632" cy="1600200"/>
          </a:xfrm>
        </p:spPr>
        <p:txBody>
          <a:bodyPr/>
          <a:lstStyle/>
          <a:p>
            <a:r>
              <a:rPr lang="es-MX" sz="8000" dirty="0" smtClean="0"/>
              <a:t>PAQUETE</a:t>
            </a:r>
            <a:br>
              <a:rPr lang="es-MX" sz="8000" dirty="0" smtClean="0"/>
            </a:br>
            <a:r>
              <a:rPr lang="es-MX" sz="8000" dirty="0"/>
              <a:t/>
            </a:r>
            <a:br>
              <a:rPr lang="es-MX" sz="8000" dirty="0"/>
            </a:br>
            <a:r>
              <a:rPr lang="es-MX" sz="8000" dirty="0" smtClean="0"/>
              <a:t> GESTANTE</a:t>
            </a:r>
            <a:endParaRPr lang="es-PE" sz="8000" dirty="0"/>
          </a:p>
        </p:txBody>
      </p:sp>
      <p:pic>
        <p:nvPicPr>
          <p:cNvPr id="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3" y="0"/>
            <a:ext cx="2400301"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3506788"/>
            <a:ext cx="2414588"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13" y="5084763"/>
            <a:ext cx="24018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l="37970"/>
          <a:stretch>
            <a:fillRect/>
          </a:stretch>
        </p:blipFill>
        <p:spPr bwMode="auto">
          <a:xfrm>
            <a:off x="-11113" y="1905000"/>
            <a:ext cx="2389188"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061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467544" y="5733256"/>
            <a:ext cx="2736304" cy="600164"/>
          </a:xfrm>
          <a:prstGeom prst="rect">
            <a:avLst/>
          </a:prstGeom>
          <a:noFill/>
        </p:spPr>
        <p:txBody>
          <a:bodyPr wrap="square">
            <a:spAutoFit/>
          </a:bodyPr>
          <a:lstStyle/>
          <a:p>
            <a:pPr fontAlgn="b"/>
            <a:r>
              <a:rPr lang="es-PE" sz="1100" dirty="0"/>
              <a:t>Fuente: SIS 2015 </a:t>
            </a:r>
            <a:r>
              <a:rPr lang="es-PE" sz="1100" dirty="0" smtClean="0"/>
              <a:t>_2016</a:t>
            </a:r>
          </a:p>
          <a:p>
            <a:pPr fontAlgn="b"/>
            <a:r>
              <a:rPr lang="es-PE" sz="1100" dirty="0" smtClean="0"/>
              <a:t>Cubo</a:t>
            </a:r>
            <a:r>
              <a:rPr lang="es-PE" sz="1100" dirty="0"/>
              <a:t>: </a:t>
            </a:r>
            <a:r>
              <a:rPr lang="es-PE" sz="1100" dirty="0" smtClean="0"/>
              <a:t>03gest_apn_201604v0</a:t>
            </a:r>
          </a:p>
          <a:p>
            <a:pPr fontAlgn="b"/>
            <a:r>
              <a:rPr lang="es-PE" sz="1100" dirty="0" smtClean="0">
                <a:latin typeface="Calibri"/>
              </a:rPr>
              <a:t>Procesado julio 2016</a:t>
            </a:r>
            <a:endParaRPr lang="es-PE" sz="1100" dirty="0">
              <a:latin typeface="Calibri"/>
            </a:endParaRPr>
          </a:p>
        </p:txBody>
      </p:sp>
      <p:graphicFrame>
        <p:nvGraphicFramePr>
          <p:cNvPr id="5" name="1 Gráfico"/>
          <p:cNvGraphicFramePr>
            <a:graphicFrameLocks/>
          </p:cNvGraphicFramePr>
          <p:nvPr>
            <p:extLst>
              <p:ext uri="{D42A27DB-BD31-4B8C-83A1-F6EECF244321}">
                <p14:modId xmlns:p14="http://schemas.microsoft.com/office/powerpoint/2010/main" val="1774968639"/>
              </p:ext>
            </p:extLst>
          </p:nvPr>
        </p:nvGraphicFramePr>
        <p:xfrm>
          <a:off x="467544" y="404664"/>
          <a:ext cx="8424936" cy="49769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2076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1 Gráfico"/>
          <p:cNvGraphicFramePr>
            <a:graphicFrameLocks/>
          </p:cNvGraphicFramePr>
          <p:nvPr>
            <p:extLst>
              <p:ext uri="{D42A27DB-BD31-4B8C-83A1-F6EECF244321}">
                <p14:modId xmlns:p14="http://schemas.microsoft.com/office/powerpoint/2010/main" val="2049284031"/>
              </p:ext>
            </p:extLst>
          </p:nvPr>
        </p:nvGraphicFramePr>
        <p:xfrm>
          <a:off x="251520" y="476672"/>
          <a:ext cx="8611393"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2" name="1 Rectángulo"/>
          <p:cNvSpPr/>
          <p:nvPr/>
        </p:nvSpPr>
        <p:spPr>
          <a:xfrm>
            <a:off x="395536" y="5517232"/>
            <a:ext cx="2952328" cy="600164"/>
          </a:xfrm>
          <a:prstGeom prst="rect">
            <a:avLst/>
          </a:prstGeom>
        </p:spPr>
        <p:txBody>
          <a:bodyPr wrap="square">
            <a:spAutoFit/>
          </a:bodyPr>
          <a:lstStyle/>
          <a:p>
            <a:pPr fontAlgn="b"/>
            <a:r>
              <a:rPr lang="es-PE" sz="1100" dirty="0"/>
              <a:t>Fuente: SIS 2015 _2016</a:t>
            </a:r>
          </a:p>
          <a:p>
            <a:pPr fontAlgn="b"/>
            <a:r>
              <a:rPr lang="es-PE" sz="1100" dirty="0"/>
              <a:t>Cubo: 03gest_apn_201604v0</a:t>
            </a:r>
          </a:p>
          <a:p>
            <a:pPr fontAlgn="b"/>
            <a:r>
              <a:rPr lang="es-PE" sz="1100" dirty="0">
                <a:latin typeface="Calibri"/>
              </a:rPr>
              <a:t>Procesado julio 2016</a:t>
            </a:r>
          </a:p>
        </p:txBody>
      </p:sp>
    </p:spTree>
    <p:extLst>
      <p:ext uri="{BB962C8B-B14F-4D97-AF65-F5344CB8AC3E}">
        <p14:creationId xmlns:p14="http://schemas.microsoft.com/office/powerpoint/2010/main" val="1638154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Análisis</a:t>
            </a:r>
            <a:endParaRPr lang="es-PE" dirty="0"/>
          </a:p>
        </p:txBody>
      </p:sp>
      <p:sp>
        <p:nvSpPr>
          <p:cNvPr id="3" name="2 Marcador de contenido"/>
          <p:cNvSpPr>
            <a:spLocks noGrp="1"/>
          </p:cNvSpPr>
          <p:nvPr>
            <p:ph idx="1"/>
          </p:nvPr>
        </p:nvSpPr>
        <p:spPr/>
        <p:txBody>
          <a:bodyPr>
            <a:normAutofit/>
          </a:bodyPr>
          <a:lstStyle/>
          <a:p>
            <a:pPr algn="just"/>
            <a:r>
              <a:rPr lang="es-PE" sz="2800" dirty="0" smtClean="0"/>
              <a:t>En el mes de abril del año 2016, se observa un 7% de logro del indicador gestante con atención prenatal reenfocada.</a:t>
            </a:r>
          </a:p>
          <a:p>
            <a:pPr algn="just"/>
            <a:r>
              <a:rPr lang="es-PE" sz="2800" dirty="0" smtClean="0"/>
              <a:t>Se observa que aún no se ha podido alcanzar el logro esperado para el cumplimiento del indicador que nos pide un 25%. </a:t>
            </a:r>
            <a:endParaRPr lang="es-PE" sz="2800" dirty="0"/>
          </a:p>
        </p:txBody>
      </p:sp>
    </p:spTree>
    <p:extLst>
      <p:ext uri="{BB962C8B-B14F-4D97-AF65-F5344CB8AC3E}">
        <p14:creationId xmlns:p14="http://schemas.microsoft.com/office/powerpoint/2010/main" val="684824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Análisis</a:t>
            </a:r>
            <a:endParaRPr lang="es-PE" dirty="0"/>
          </a:p>
        </p:txBody>
      </p:sp>
      <p:sp>
        <p:nvSpPr>
          <p:cNvPr id="3" name="2 Marcador de contenido"/>
          <p:cNvSpPr>
            <a:spLocks noGrp="1"/>
          </p:cNvSpPr>
          <p:nvPr>
            <p:ph idx="1"/>
          </p:nvPr>
        </p:nvSpPr>
        <p:spPr/>
        <p:txBody>
          <a:bodyPr>
            <a:normAutofit/>
          </a:bodyPr>
          <a:lstStyle/>
          <a:p>
            <a:pPr algn="just"/>
            <a:r>
              <a:rPr lang="es-PE" dirty="0" smtClean="0">
                <a:solidFill>
                  <a:schemeClr val="tx1"/>
                </a:solidFill>
              </a:rPr>
              <a:t>Se han detectado algunos problemas como demora en la digitación de FUAS.</a:t>
            </a:r>
          </a:p>
          <a:p>
            <a:pPr algn="just"/>
            <a:r>
              <a:rPr lang="es-PE" dirty="0" smtClean="0">
                <a:solidFill>
                  <a:schemeClr val="tx1"/>
                </a:solidFill>
              </a:rPr>
              <a:t>El personal de laboratorio es quien debe llenar el FUA con el código correspondiente,  se ha observado que en algunos casos ha habido errores de omisión lo cual implica una demora en la digitación por el tiempo que toma el subsanar las observaciones.</a:t>
            </a:r>
          </a:p>
          <a:p>
            <a:pPr algn="just"/>
            <a:r>
              <a:rPr lang="es-PE" dirty="0" smtClean="0">
                <a:solidFill>
                  <a:schemeClr val="tx1"/>
                </a:solidFill>
              </a:rPr>
              <a:t>Se vienen desarrollando capacitaciones intensas para disminuir los errores comunes.</a:t>
            </a:r>
          </a:p>
          <a:p>
            <a:endParaRPr lang="es-PE" dirty="0"/>
          </a:p>
        </p:txBody>
      </p:sp>
    </p:spTree>
    <p:extLst>
      <p:ext uri="{BB962C8B-B14F-4D97-AF65-F5344CB8AC3E}">
        <p14:creationId xmlns:p14="http://schemas.microsoft.com/office/powerpoint/2010/main" val="3261286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 Gráfico"/>
          <p:cNvGraphicFramePr>
            <a:graphicFrameLocks/>
          </p:cNvGraphicFramePr>
          <p:nvPr>
            <p:extLst>
              <p:ext uri="{D42A27DB-BD31-4B8C-83A1-F6EECF244321}">
                <p14:modId xmlns:p14="http://schemas.microsoft.com/office/powerpoint/2010/main" val="316803630"/>
              </p:ext>
            </p:extLst>
          </p:nvPr>
        </p:nvGraphicFramePr>
        <p:xfrm>
          <a:off x="238124" y="548680"/>
          <a:ext cx="8798372" cy="4766269"/>
        </p:xfrm>
        <a:graphic>
          <a:graphicData uri="http://schemas.openxmlformats.org/drawingml/2006/chart">
            <c:chart xmlns:c="http://schemas.openxmlformats.org/drawingml/2006/chart" xmlns:r="http://schemas.openxmlformats.org/officeDocument/2006/relationships" r:id="rId2"/>
          </a:graphicData>
        </a:graphic>
      </p:graphicFrame>
      <p:sp>
        <p:nvSpPr>
          <p:cNvPr id="6" name="5 Rectángulo"/>
          <p:cNvSpPr/>
          <p:nvPr/>
        </p:nvSpPr>
        <p:spPr>
          <a:xfrm>
            <a:off x="395536" y="5517232"/>
            <a:ext cx="2952328" cy="600164"/>
          </a:xfrm>
          <a:prstGeom prst="rect">
            <a:avLst/>
          </a:prstGeom>
        </p:spPr>
        <p:txBody>
          <a:bodyPr wrap="square">
            <a:spAutoFit/>
          </a:bodyPr>
          <a:lstStyle/>
          <a:p>
            <a:pPr fontAlgn="b"/>
            <a:r>
              <a:rPr lang="es-PE" sz="1100" dirty="0"/>
              <a:t>Fuente: SIS 2015 _2016</a:t>
            </a:r>
          </a:p>
          <a:p>
            <a:pPr fontAlgn="b"/>
            <a:r>
              <a:rPr lang="es-PE" sz="1100" dirty="0"/>
              <a:t>Cubo: 03gest_apn_201604v0</a:t>
            </a:r>
          </a:p>
          <a:p>
            <a:pPr fontAlgn="b"/>
            <a:r>
              <a:rPr lang="es-PE" sz="1100" dirty="0">
                <a:latin typeface="Calibri"/>
              </a:rPr>
              <a:t>Procesado julio 2016</a:t>
            </a:r>
          </a:p>
        </p:txBody>
      </p:sp>
    </p:spTree>
    <p:extLst>
      <p:ext uri="{BB962C8B-B14F-4D97-AF65-F5344CB8AC3E}">
        <p14:creationId xmlns:p14="http://schemas.microsoft.com/office/powerpoint/2010/main" val="430977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5517232"/>
            <a:ext cx="2952328" cy="600164"/>
          </a:xfrm>
          <a:prstGeom prst="rect">
            <a:avLst/>
          </a:prstGeom>
        </p:spPr>
        <p:txBody>
          <a:bodyPr wrap="square">
            <a:spAutoFit/>
          </a:bodyPr>
          <a:lstStyle/>
          <a:p>
            <a:pPr fontAlgn="b"/>
            <a:r>
              <a:rPr lang="es-PE" sz="1100" dirty="0"/>
              <a:t>Fuente: SIS 2015 _2016</a:t>
            </a:r>
          </a:p>
          <a:p>
            <a:pPr fontAlgn="b"/>
            <a:r>
              <a:rPr lang="es-PE" sz="1100" dirty="0"/>
              <a:t>Cubo: 03gest_apn_201604v0</a:t>
            </a:r>
          </a:p>
          <a:p>
            <a:pPr fontAlgn="b"/>
            <a:r>
              <a:rPr lang="es-PE" sz="1100" dirty="0">
                <a:latin typeface="Calibri"/>
              </a:rPr>
              <a:t>Procesado julio 2016</a:t>
            </a:r>
          </a:p>
        </p:txBody>
      </p:sp>
      <p:graphicFrame>
        <p:nvGraphicFramePr>
          <p:cNvPr id="6" name="1 Gráfico"/>
          <p:cNvGraphicFramePr>
            <a:graphicFrameLocks/>
          </p:cNvGraphicFramePr>
          <p:nvPr>
            <p:extLst>
              <p:ext uri="{D42A27DB-BD31-4B8C-83A1-F6EECF244321}">
                <p14:modId xmlns:p14="http://schemas.microsoft.com/office/powerpoint/2010/main" val="664382816"/>
              </p:ext>
            </p:extLst>
          </p:nvPr>
        </p:nvGraphicFramePr>
        <p:xfrm>
          <a:off x="714374" y="548680"/>
          <a:ext cx="8106097" cy="4968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6069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Análisis</a:t>
            </a:r>
            <a:endParaRPr lang="es-PE" dirty="0"/>
          </a:p>
        </p:txBody>
      </p:sp>
      <p:sp>
        <p:nvSpPr>
          <p:cNvPr id="3" name="2 Marcador de contenido"/>
          <p:cNvSpPr>
            <a:spLocks noGrp="1"/>
          </p:cNvSpPr>
          <p:nvPr>
            <p:ph idx="1"/>
          </p:nvPr>
        </p:nvSpPr>
        <p:spPr/>
        <p:txBody>
          <a:bodyPr>
            <a:normAutofit/>
          </a:bodyPr>
          <a:lstStyle/>
          <a:p>
            <a:r>
              <a:rPr lang="es-PE" dirty="0" smtClean="0"/>
              <a:t>Al mes de abril 2016 se observa que la proporción de gestantes con 4 CPN y 4 entrega de  hierro y ácido fólico tiene un promedio de 44%  </a:t>
            </a:r>
            <a:r>
              <a:rPr lang="es-PE" dirty="0"/>
              <a:t>según data Cubo: </a:t>
            </a:r>
            <a:r>
              <a:rPr lang="es-PE" dirty="0" smtClean="0"/>
              <a:t>03gest_apn_201604v0</a:t>
            </a:r>
          </a:p>
          <a:p>
            <a:r>
              <a:rPr lang="es-PE" dirty="0" smtClean="0"/>
              <a:t>La información de gestantes con las 4 pruebas de laboratorio en el I trimestre no sobrepasa un incremento de 7% un incremento de 5% en comparación a los del 2% que se venia sosteniendo en  los primeros 3 meses del año.</a:t>
            </a:r>
          </a:p>
        </p:txBody>
      </p:sp>
    </p:spTree>
    <p:extLst>
      <p:ext uri="{BB962C8B-B14F-4D97-AF65-F5344CB8AC3E}">
        <p14:creationId xmlns:p14="http://schemas.microsoft.com/office/powerpoint/2010/main" val="35355358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957</TotalTime>
  <Words>1000</Words>
  <Application>Microsoft Office PowerPoint</Application>
  <PresentationFormat>Presentación en pantalla (4:3)</PresentationFormat>
  <Paragraphs>68</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Ejecutivo</vt:lpstr>
      <vt:lpstr>COMPROMISO 14 DIRESA CALLAO</vt:lpstr>
      <vt:lpstr>PAQUETE   GESTANTE</vt:lpstr>
      <vt:lpstr>Presentación de PowerPoint</vt:lpstr>
      <vt:lpstr>Presentación de PowerPoint</vt:lpstr>
      <vt:lpstr>Análisis</vt:lpstr>
      <vt:lpstr>Análisis</vt:lpstr>
      <vt:lpstr>Presentación de PowerPoint</vt:lpstr>
      <vt:lpstr>Presentación de PowerPoint</vt:lpstr>
      <vt:lpstr>Análisis</vt:lpstr>
      <vt:lpstr>Análisis</vt:lpstr>
      <vt:lpstr>PAQUETE NIÑO MENOR DE UN AÑO</vt:lpstr>
      <vt:lpstr>Presentación de PowerPoint</vt:lpstr>
      <vt:lpstr>Presentación de PowerPoint</vt:lpstr>
      <vt:lpstr>Análisis</vt:lpstr>
      <vt:lpstr>Análisis</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Veronica Rocio Palomino Ramos</cp:lastModifiedBy>
  <cp:revision>73</cp:revision>
  <dcterms:created xsi:type="dcterms:W3CDTF">2016-04-29T19:17:01Z</dcterms:created>
  <dcterms:modified xsi:type="dcterms:W3CDTF">2016-07-27T20:46:44Z</dcterms:modified>
</cp:coreProperties>
</file>