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85" r:id="rId7"/>
    <p:sldId id="278" r:id="rId8"/>
    <p:sldId id="279" r:id="rId9"/>
    <p:sldId id="286" r:id="rId10"/>
    <p:sldId id="287" r:id="rId11"/>
    <p:sldId id="261" r:id="rId12"/>
    <p:sldId id="269" r:id="rId13"/>
    <p:sldId id="268" r:id="rId14"/>
    <p:sldId id="288" r:id="rId15"/>
    <p:sldId id="289" r:id="rId16"/>
    <p:sldId id="270" r:id="rId17"/>
    <p:sldId id="271" r:id="rId1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>
      <p:ext uri="{19B8F6BF-5375-455C-9EA6-DF929625EA0E}">
        <p15:presenceInfo xmlns:p15="http://schemas.microsoft.com/office/powerpoint/2012/main" userId="S-1-5-21-1161133250-923842744-3718985640-2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660"/>
  </p:normalViewPr>
  <p:slideViewPr>
    <p:cSldViewPr>
      <p:cViewPr>
        <p:scale>
          <a:sx n="91" d="100"/>
          <a:sy n="91" d="100"/>
        </p:scale>
        <p:origin x="-11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CRITERIO%2014%20DATOS%20AOSTO\GEST%20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CRITERIO%2014%20DATOS%20AOSTO\GEST%20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CRITERIO%2014%20DATOS%20AOSTO\GEST%20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osi.DIRESACALLAO\Desktop\CRITERIO%2014%20DATOS%20AOSTO\GEST%204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ed%20julio\ni&#241;o%20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ni&#241;o%20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ni&#241;o%20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ni&#241;o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ES" sz="1400" b="1" i="0" baseline="0">
                <a:effectLst/>
              </a:rPr>
              <a:t> REGIÓN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64438503421369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GEST_1_1!$A$9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GEST_1_1!$B$9:$R$9</c:f>
              <c:numCache>
                <c:formatCode>0</c:formatCode>
                <c:ptCount val="17"/>
                <c:pt idx="0">
                  <c:v>304</c:v>
                </c:pt>
                <c:pt idx="1">
                  <c:v>318</c:v>
                </c:pt>
                <c:pt idx="2">
                  <c:v>286</c:v>
                </c:pt>
                <c:pt idx="3">
                  <c:v>305</c:v>
                </c:pt>
                <c:pt idx="4">
                  <c:v>307</c:v>
                </c:pt>
                <c:pt idx="5">
                  <c:v>267</c:v>
                </c:pt>
                <c:pt idx="6">
                  <c:v>309</c:v>
                </c:pt>
                <c:pt idx="7">
                  <c:v>266</c:v>
                </c:pt>
                <c:pt idx="8">
                  <c:v>283</c:v>
                </c:pt>
                <c:pt idx="9">
                  <c:v>201</c:v>
                </c:pt>
                <c:pt idx="10">
                  <c:v>210</c:v>
                </c:pt>
                <c:pt idx="11">
                  <c:v>238</c:v>
                </c:pt>
                <c:pt idx="12">
                  <c:v>237</c:v>
                </c:pt>
                <c:pt idx="13">
                  <c:v>206</c:v>
                </c:pt>
                <c:pt idx="14">
                  <c:v>210</c:v>
                </c:pt>
                <c:pt idx="15">
                  <c:v>167</c:v>
                </c:pt>
                <c:pt idx="16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GEST_1_1!$A$10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GEST_1_1!$B$10:$R$10</c:f>
              <c:numCache>
                <c:formatCode>0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46264"/>
        <c:axId val="187644304"/>
      </c:lineChart>
      <c:catAx>
        <c:axId val="1876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7644304"/>
        <c:crosses val="autoZero"/>
        <c:auto val="1"/>
        <c:lblAlgn val="ctr"/>
        <c:lblOffset val="100"/>
        <c:noMultiLvlLbl val="0"/>
      </c:catAx>
      <c:valAx>
        <c:axId val="1876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764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 dirty="0">
                <a:effectLst/>
              </a:rPr>
              <a:t>PROPORCIÓN </a:t>
            </a:r>
            <a:r>
              <a:rPr lang="es-ES" sz="1600" b="1" i="0" cap="all" baseline="0" dirty="0">
                <a:effectLst/>
              </a:rPr>
              <a:t>de gestantes CON PAQUETE DE ATENCIÓN INTEGRAL </a:t>
            </a:r>
            <a:endParaRPr lang="es-PE" sz="1200" dirty="0">
              <a:effectLst/>
            </a:endParaRPr>
          </a:p>
          <a:p>
            <a:pPr>
              <a:defRPr/>
            </a:pPr>
            <a:r>
              <a:rPr lang="es-ES" sz="1600" b="1" i="0" baseline="0" dirty="0">
                <a:effectLst/>
              </a:rPr>
              <a:t>AMBITO FED QUINTIL DE POBLEZA 2 </a:t>
            </a:r>
            <a:endParaRPr lang="es-PE" sz="1200" dirty="0">
              <a:effectLst/>
            </a:endParaRPr>
          </a:p>
          <a:p>
            <a:pPr>
              <a:defRPr/>
            </a:pPr>
            <a:r>
              <a:rPr lang="es-PE" sz="1600" b="1" i="0" baseline="0" dirty="0">
                <a:effectLst/>
              </a:rPr>
              <a:t>REGION CALLAO</a:t>
            </a:r>
            <a:endParaRPr lang="es-PE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GEST_2_1!$B$9:$R$9</c:f>
              <c:numCache>
                <c:formatCode>0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47832"/>
        <c:axId val="187650968"/>
      </c:lineChart>
      <c:catAx>
        <c:axId val="18764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7650968"/>
        <c:crosses val="autoZero"/>
        <c:auto val="1"/>
        <c:lblAlgn val="ctr"/>
        <c:lblOffset val="100"/>
        <c:noMultiLvlLbl val="0"/>
      </c:catAx>
      <c:valAx>
        <c:axId val="18765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764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NÚMERO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 2</a:t>
            </a:r>
            <a:r>
              <a:rPr lang="es-PE" sz="1400" b="1" i="0" baseline="0">
                <a:effectLst/>
              </a:rPr>
              <a:t> 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16055763156724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7.5958894968637392E-2"/>
          <c:y val="0.23176800751210297"/>
          <c:w val="0.90489990657947417"/>
          <c:h val="0.5434818505706368"/>
        </c:manualLayout>
      </c:layout>
      <c:lineChart>
        <c:grouping val="standard"/>
        <c:varyColors val="0"/>
        <c:ser>
          <c:idx val="0"/>
          <c:order val="0"/>
          <c:tx>
            <c:strRef>
              <c:f>GEST_3_1!$A$9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GEST_3_1!$B$9:$R$9</c:f>
              <c:numCache>
                <c:formatCode>0</c:formatCode>
                <c:ptCount val="17"/>
                <c:pt idx="0">
                  <c:v>304</c:v>
                </c:pt>
                <c:pt idx="1">
                  <c:v>318</c:v>
                </c:pt>
                <c:pt idx="2">
                  <c:v>286</c:v>
                </c:pt>
                <c:pt idx="3">
                  <c:v>305</c:v>
                </c:pt>
                <c:pt idx="4">
                  <c:v>307</c:v>
                </c:pt>
                <c:pt idx="5">
                  <c:v>267</c:v>
                </c:pt>
                <c:pt idx="6">
                  <c:v>309</c:v>
                </c:pt>
                <c:pt idx="7">
                  <c:v>266</c:v>
                </c:pt>
                <c:pt idx="8">
                  <c:v>283</c:v>
                </c:pt>
                <c:pt idx="9">
                  <c:v>201</c:v>
                </c:pt>
                <c:pt idx="10">
                  <c:v>210</c:v>
                </c:pt>
                <c:pt idx="11">
                  <c:v>238</c:v>
                </c:pt>
                <c:pt idx="12">
                  <c:v>237</c:v>
                </c:pt>
                <c:pt idx="13">
                  <c:v>206</c:v>
                </c:pt>
                <c:pt idx="14">
                  <c:v>210</c:v>
                </c:pt>
                <c:pt idx="15">
                  <c:v>167</c:v>
                </c:pt>
                <c:pt idx="16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GEST_3_1!$B$10:$R$10</c:f>
              <c:numCache>
                <c:formatCode>0</c:formatCode>
                <c:ptCount val="17"/>
                <c:pt idx="0">
                  <c:v>199</c:v>
                </c:pt>
                <c:pt idx="1">
                  <c:v>197</c:v>
                </c:pt>
                <c:pt idx="2">
                  <c:v>160</c:v>
                </c:pt>
                <c:pt idx="3">
                  <c:v>175</c:v>
                </c:pt>
                <c:pt idx="4">
                  <c:v>181</c:v>
                </c:pt>
                <c:pt idx="5">
                  <c:v>163</c:v>
                </c:pt>
                <c:pt idx="6">
                  <c:v>186</c:v>
                </c:pt>
                <c:pt idx="7">
                  <c:v>176</c:v>
                </c:pt>
                <c:pt idx="8">
                  <c:v>181</c:v>
                </c:pt>
                <c:pt idx="9">
                  <c:v>137</c:v>
                </c:pt>
                <c:pt idx="10">
                  <c:v>142</c:v>
                </c:pt>
                <c:pt idx="11">
                  <c:v>142</c:v>
                </c:pt>
                <c:pt idx="12">
                  <c:v>143</c:v>
                </c:pt>
                <c:pt idx="13">
                  <c:v>133</c:v>
                </c:pt>
                <c:pt idx="14">
                  <c:v>126</c:v>
                </c:pt>
                <c:pt idx="15">
                  <c:v>96</c:v>
                </c:pt>
                <c:pt idx="16">
                  <c:v>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GEST_3_1!$A$11</c:f>
              <c:strCache>
                <c:ptCount val="1"/>
                <c:pt idx="0">
                  <c:v># Gest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GEST_3_1!$B$11:$R$11</c:f>
              <c:numCache>
                <c:formatCode>0</c:formatCode>
                <c:ptCount val="17"/>
                <c:pt idx="0">
                  <c:v>6</c:v>
                </c:pt>
                <c:pt idx="1">
                  <c:v>10</c:v>
                </c:pt>
                <c:pt idx="2">
                  <c:v>7</c:v>
                </c:pt>
                <c:pt idx="3">
                  <c:v>4</c:v>
                </c:pt>
                <c:pt idx="4">
                  <c:v>9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8</c:v>
                </c:pt>
                <c:pt idx="13">
                  <c:v>6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380955306301348E-2"/>
                  <c:y val="1.13154122151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28574719589031E-2"/>
                  <c:y val="1.13154122151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904765012945211E-2"/>
                  <c:y val="7.5436081434140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428574719589045E-2"/>
                  <c:y val="1.13154122151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428574719589018E-2"/>
                  <c:y val="1.13154122151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904765012945183E-2"/>
                  <c:y val="3.7718040717069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857145599657513E-2"/>
                  <c:y val="1.13154122151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857145599657569E-2"/>
                  <c:y val="1.131541221512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857145599657513E-2"/>
                  <c:y val="3.7718040717070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3809553063013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04765012945294E-2"/>
                  <c:y val="7.5436081434140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380955306301348E-2"/>
                  <c:y val="3.7718040717069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8571455996575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809526186369733E-2"/>
                  <c:y val="3.7718040717069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9809526186369959E-2"/>
                  <c:y val="-3.7718040717070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809526186369848E-2"/>
                  <c:y val="3.7718040717069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GEST_3_1!$B$12:$R$12</c:f>
              <c:numCache>
                <c:formatCode>0</c:formatCode>
                <c:ptCount val="17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92104"/>
        <c:axId val="127991712"/>
      </c:lineChart>
      <c:catAx>
        <c:axId val="12799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7991712"/>
        <c:crosses val="autoZero"/>
        <c:auto val="1"/>
        <c:lblAlgn val="ctr"/>
        <c:lblOffset val="100"/>
        <c:noMultiLvlLbl val="0"/>
      </c:catAx>
      <c:valAx>
        <c:axId val="1279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799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641799012411587E-2"/>
          <c:y val="0.86375201081158426"/>
          <c:w val="0.93620145469104499"/>
          <c:h val="0.11837078985135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>
                <a:effectLst/>
              </a:rPr>
              <a:t>PROPORCIÓN DE GESTANTE  </a:t>
            </a:r>
            <a:r>
              <a:rPr lang="es-PE" sz="1400" b="1" i="0" baseline="0">
                <a:effectLst/>
              </a:rPr>
              <a:t>CON PARTO CON 4 ATENCIONES SUPL DE Fe Y ACIDO FOLICO  Y CON 4 PRUEBAS EN EL PRIMER TRIMESTRE </a:t>
            </a: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/>
            </a:pPr>
            <a:r>
              <a:rPr lang="es-PE" sz="1400" b="1" i="0" baseline="0">
                <a:effectLst/>
              </a:rPr>
              <a:t>REGION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2487515263800579"/>
          <c:y val="2.8256058852698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GEST_4_1!$B$9:$R$9</c:f>
              <c:numCache>
                <c:formatCode>0</c:formatCode>
                <c:ptCount val="17"/>
                <c:pt idx="0">
                  <c:v>65</c:v>
                </c:pt>
                <c:pt idx="1">
                  <c:v>62</c:v>
                </c:pt>
                <c:pt idx="2">
                  <c:v>56</c:v>
                </c:pt>
                <c:pt idx="3">
                  <c:v>57</c:v>
                </c:pt>
                <c:pt idx="4">
                  <c:v>59</c:v>
                </c:pt>
                <c:pt idx="5">
                  <c:v>61</c:v>
                </c:pt>
                <c:pt idx="6">
                  <c:v>60</c:v>
                </c:pt>
                <c:pt idx="7">
                  <c:v>66</c:v>
                </c:pt>
                <c:pt idx="8">
                  <c:v>64</c:v>
                </c:pt>
                <c:pt idx="9">
                  <c:v>68</c:v>
                </c:pt>
                <c:pt idx="10">
                  <c:v>68</c:v>
                </c:pt>
                <c:pt idx="11">
                  <c:v>60</c:v>
                </c:pt>
                <c:pt idx="12">
                  <c:v>60</c:v>
                </c:pt>
                <c:pt idx="13">
                  <c:v>65</c:v>
                </c:pt>
                <c:pt idx="14">
                  <c:v>60</c:v>
                </c:pt>
                <c:pt idx="15">
                  <c:v>57</c:v>
                </c:pt>
                <c:pt idx="16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475935828877002E-3"/>
                  <c:y val="-2.33576606536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475935828877002E-3"/>
                  <c:y val="-1.946471721137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60249554367234E-2"/>
                  <c:y val="-1.557177376910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75935828877002E-3"/>
                  <c:y val="-2.33576606536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695187165775466E-2"/>
                  <c:y val="-1.946471721137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6951871657754E-2"/>
                  <c:y val="-2.33576606536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9126559714795012E-3"/>
                  <c:y val="-2.33576606536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6951871657754E-2"/>
                  <c:y val="-1.946471721137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6042780748663166E-2"/>
                  <c:y val="-1.946471721137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9126559714795654E-3"/>
                  <c:y val="-2.725060409592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6951871657754E-2"/>
                  <c:y val="-1.16788303268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477718360071301E-2"/>
                  <c:y val="-1.557177376910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042780748663232E-2"/>
                  <c:y val="-1.167883032682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695187165775532E-2"/>
                  <c:y val="-1.16788303268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477718360071301E-2"/>
                  <c:y val="-1.9464717211377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260249554367201E-2"/>
                  <c:y val="-1.167883032682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6042780748663232E-2"/>
                  <c:y val="-1.1678830326826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GEST_4_1!$B$10:$R$10</c:f>
              <c:numCache>
                <c:formatCode>0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GEST_4_1!$A$11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GEST_4_1!$B$8:$R$8</c:f>
              <c:strCach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strCache>
            </c:strRef>
          </c:cat>
          <c:val>
            <c:numRef>
              <c:f>GEST_4_1!$B$11:$R$11</c:f>
              <c:numCache>
                <c:formatCode>0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126048"/>
        <c:axId val="294126440"/>
      </c:lineChart>
      <c:catAx>
        <c:axId val="2941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4126440"/>
        <c:crosses val="autoZero"/>
        <c:auto val="1"/>
        <c:lblAlgn val="ctr"/>
        <c:lblOffset val="100"/>
        <c:noMultiLvlLbl val="0"/>
      </c:catAx>
      <c:valAx>
        <c:axId val="29412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41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PE" sz="1200" b="1" i="0" baseline="0" dirty="0">
                <a:effectLst/>
              </a:rPr>
              <a:t>NÚMERO DE NIÑOS MENORES DE UN AÑO </a:t>
            </a:r>
            <a:r>
              <a:rPr lang="es-ES" sz="1200" b="1" i="0" cap="all" baseline="0" dirty="0">
                <a:effectLst/>
              </a:rPr>
              <a:t>con CRED, Vacuna Rotavirus y Neumococo, MMN y DNI </a:t>
            </a:r>
            <a:r>
              <a:rPr lang="es-PE" sz="1200" b="1" i="0" cap="all" baseline="0" dirty="0">
                <a:effectLst/>
              </a:rPr>
              <a:t> </a:t>
            </a:r>
            <a:r>
              <a:rPr lang="es-ES" sz="1200" b="1" i="0" cap="all" baseline="0" dirty="0">
                <a:effectLst/>
              </a:rPr>
              <a:t>Ámbito </a:t>
            </a:r>
            <a:r>
              <a:rPr lang="es-ES" sz="1200" b="1" i="0" baseline="0" dirty="0">
                <a:effectLst/>
              </a:rPr>
              <a:t>FED QUINTIL </a:t>
            </a:r>
            <a:r>
              <a:rPr lang="es-ES" sz="1200" b="1" i="0" baseline="0" dirty="0" smtClean="0">
                <a:effectLst/>
              </a:rPr>
              <a:t>DE POBREZA 2</a:t>
            </a:r>
            <a:endParaRPr lang="es-PE" sz="1200" dirty="0">
              <a:effectLst/>
            </a:endParaRPr>
          </a:p>
          <a:p>
            <a:pPr algn="ctr">
              <a:defRPr/>
            </a:pPr>
            <a:r>
              <a:rPr lang="es-ES" sz="1200" b="1" i="0" baseline="0" dirty="0">
                <a:effectLst/>
              </a:rPr>
              <a:t>DIRESA CALLAO</a:t>
            </a:r>
            <a:endParaRPr lang="es-PE" sz="1200" dirty="0">
              <a:effectLst/>
            </a:endParaRPr>
          </a:p>
          <a:p>
            <a:pPr algn="ctr">
              <a:defRPr/>
            </a:pPr>
            <a:endParaRPr lang="es-PE" dirty="0"/>
          </a:p>
        </c:rich>
      </c:tx>
      <c:layout>
        <c:manualLayout>
          <c:xMode val="edge"/>
          <c:yMode val="edge"/>
          <c:x val="0.12612951119412832"/>
          <c:y val="2.4634328130220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409226384072828E-2"/>
          <c:y val="0.19686743510148877"/>
          <c:w val="0.93649367975837305"/>
          <c:h val="0.60393338752783166"/>
        </c:manualLayout>
      </c:layout>
      <c:lineChart>
        <c:grouping val="standard"/>
        <c:varyColors val="0"/>
        <c:ser>
          <c:idx val="0"/>
          <c:order val="0"/>
          <c:tx>
            <c:strRef>
              <c:f>niño_1_1!$A$9</c:f>
              <c:strCache>
                <c:ptCount val="1"/>
                <c:pt idx="0">
                  <c:v>[00] Número de niños (f_nacim ----&gt; 12 meses)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niño_1_1!$B$8:$R$8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niño_1_1!$B$9:$R$9</c:f>
              <c:numCache>
                <c:formatCode>0</c:formatCode>
                <c:ptCount val="17"/>
                <c:pt idx="0">
                  <c:v>16067</c:v>
                </c:pt>
                <c:pt idx="1">
                  <c:v>16095</c:v>
                </c:pt>
                <c:pt idx="2">
                  <c:v>16181</c:v>
                </c:pt>
                <c:pt idx="3">
                  <c:v>16176</c:v>
                </c:pt>
                <c:pt idx="4">
                  <c:v>16220</c:v>
                </c:pt>
                <c:pt idx="5">
                  <c:v>16268</c:v>
                </c:pt>
                <c:pt idx="6">
                  <c:v>16282</c:v>
                </c:pt>
                <c:pt idx="7">
                  <c:v>16284</c:v>
                </c:pt>
                <c:pt idx="8">
                  <c:v>16315</c:v>
                </c:pt>
                <c:pt idx="9">
                  <c:v>16268</c:v>
                </c:pt>
                <c:pt idx="10">
                  <c:v>16167</c:v>
                </c:pt>
                <c:pt idx="11">
                  <c:v>16046</c:v>
                </c:pt>
                <c:pt idx="12">
                  <c:v>15920</c:v>
                </c:pt>
                <c:pt idx="13">
                  <c:v>15752</c:v>
                </c:pt>
                <c:pt idx="14">
                  <c:v>15550</c:v>
                </c:pt>
                <c:pt idx="15">
                  <c:v>15279</c:v>
                </c:pt>
                <c:pt idx="16">
                  <c:v>14898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niño_1_1!$A$10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niño_1_1!$B$8:$R$8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niño_1_1!$B$10:$R$10</c:f>
              <c:numCache>
                <c:formatCode>0</c:formatCode>
                <c:ptCount val="17"/>
                <c:pt idx="0">
                  <c:v>4795</c:v>
                </c:pt>
                <c:pt idx="1">
                  <c:v>5032</c:v>
                </c:pt>
                <c:pt idx="2">
                  <c:v>5256</c:v>
                </c:pt>
                <c:pt idx="3">
                  <c:v>5474</c:v>
                </c:pt>
                <c:pt idx="4">
                  <c:v>5552</c:v>
                </c:pt>
                <c:pt idx="5">
                  <c:v>5485</c:v>
                </c:pt>
                <c:pt idx="6">
                  <c:v>5829</c:v>
                </c:pt>
                <c:pt idx="7">
                  <c:v>5900</c:v>
                </c:pt>
                <c:pt idx="8">
                  <c:v>5912</c:v>
                </c:pt>
                <c:pt idx="9">
                  <c:v>5881</c:v>
                </c:pt>
                <c:pt idx="10">
                  <c:v>5763</c:v>
                </c:pt>
                <c:pt idx="11">
                  <c:v>5660</c:v>
                </c:pt>
                <c:pt idx="12">
                  <c:v>5477</c:v>
                </c:pt>
                <c:pt idx="13">
                  <c:v>5318</c:v>
                </c:pt>
                <c:pt idx="14">
                  <c:v>5168</c:v>
                </c:pt>
                <c:pt idx="15">
                  <c:v>4946</c:v>
                </c:pt>
                <c:pt idx="16">
                  <c:v>4517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niño_1_1!$A$11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niño_1_1!$B$8:$R$8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niño_1_1!$B$11:$R$11</c:f>
              <c:numCache>
                <c:formatCode>0</c:formatCode>
                <c:ptCount val="17"/>
                <c:pt idx="0">
                  <c:v>1087</c:v>
                </c:pt>
                <c:pt idx="1">
                  <c:v>1212</c:v>
                </c:pt>
                <c:pt idx="2">
                  <c:v>1338</c:v>
                </c:pt>
                <c:pt idx="3">
                  <c:v>1484</c:v>
                </c:pt>
                <c:pt idx="4">
                  <c:v>1535</c:v>
                </c:pt>
                <c:pt idx="5">
                  <c:v>1387</c:v>
                </c:pt>
                <c:pt idx="6">
                  <c:v>1477</c:v>
                </c:pt>
                <c:pt idx="7">
                  <c:v>1482</c:v>
                </c:pt>
                <c:pt idx="8">
                  <c:v>1386</c:v>
                </c:pt>
                <c:pt idx="9">
                  <c:v>1289</c:v>
                </c:pt>
                <c:pt idx="10">
                  <c:v>1143</c:v>
                </c:pt>
                <c:pt idx="11">
                  <c:v>1195</c:v>
                </c:pt>
                <c:pt idx="12">
                  <c:v>1138</c:v>
                </c:pt>
                <c:pt idx="13">
                  <c:v>1139</c:v>
                </c:pt>
                <c:pt idx="14">
                  <c:v>1174</c:v>
                </c:pt>
                <c:pt idx="15">
                  <c:v>1143</c:v>
                </c:pt>
                <c:pt idx="16">
                  <c:v>1019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niño_1_1!$A$12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dLbls>
            <c:dLbl>
              <c:idx val="0"/>
              <c:layout>
                <c:manualLayout>
                  <c:x val="-1.1457215756738951E-2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929118175542135E-3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457215756738925E-2"/>
                  <c:y val="-3.0792910162775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607598479618449E-3"/>
                  <c:y val="-3.6951492195330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929118175542135E-3"/>
                  <c:y val="-4.311007422788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2151969592369E-2"/>
                  <c:y val="-3.6951492195330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88936772633132E-2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457215756738899E-2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753671665516059E-2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5929118175542135E-3"/>
                  <c:y val="-3.0792910162775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5929118175542135E-3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25063787146583E-2"/>
                  <c:y val="-3.3872201179053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4321519695923584E-2"/>
                  <c:y val="-1.847574609766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5929118175541094E-3"/>
                  <c:y val="-2.771361914649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889367726331426E-2"/>
                  <c:y val="-3.3872201179053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5929118175543193E-3"/>
                  <c:y val="-2.155503711394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8643039391847377E-3"/>
                  <c:y val="-2.463432813022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niño_1_1!$B$8:$R$8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niño_1_1!$B$12:$R$12</c:f>
              <c:numCache>
                <c:formatCode>0</c:formatCode>
                <c:ptCount val="17"/>
                <c:pt idx="0">
                  <c:v>1211</c:v>
                </c:pt>
                <c:pt idx="1">
                  <c:v>1397</c:v>
                </c:pt>
                <c:pt idx="2">
                  <c:v>1444</c:v>
                </c:pt>
                <c:pt idx="3">
                  <c:v>1518</c:v>
                </c:pt>
                <c:pt idx="4">
                  <c:v>1610</c:v>
                </c:pt>
                <c:pt idx="5">
                  <c:v>1607</c:v>
                </c:pt>
                <c:pt idx="6">
                  <c:v>1786</c:v>
                </c:pt>
                <c:pt idx="7">
                  <c:v>1847</c:v>
                </c:pt>
                <c:pt idx="8">
                  <c:v>1855</c:v>
                </c:pt>
                <c:pt idx="9">
                  <c:v>1856</c:v>
                </c:pt>
                <c:pt idx="10">
                  <c:v>1662</c:v>
                </c:pt>
                <c:pt idx="11">
                  <c:v>1665</c:v>
                </c:pt>
                <c:pt idx="12">
                  <c:v>1703</c:v>
                </c:pt>
                <c:pt idx="13">
                  <c:v>1739</c:v>
                </c:pt>
                <c:pt idx="14">
                  <c:v>1780</c:v>
                </c:pt>
                <c:pt idx="15">
                  <c:v>1762</c:v>
                </c:pt>
                <c:pt idx="16">
                  <c:v>1602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niño_1_1!$A$13</c:f>
              <c:strCache>
                <c:ptCount val="1"/>
                <c:pt idx="0">
                  <c:v>Niños c/ Dni (Reniec)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niño_1_1!$B$8:$R$8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niño_1_1!$B$13:$R$13</c:f>
              <c:numCache>
                <c:formatCode>0</c:formatCode>
                <c:ptCount val="17"/>
                <c:pt idx="0">
                  <c:v>14523</c:v>
                </c:pt>
                <c:pt idx="1">
                  <c:v>14621</c:v>
                </c:pt>
                <c:pt idx="2">
                  <c:v>14677</c:v>
                </c:pt>
                <c:pt idx="3">
                  <c:v>14727</c:v>
                </c:pt>
                <c:pt idx="4">
                  <c:v>14780</c:v>
                </c:pt>
                <c:pt idx="5">
                  <c:v>15001</c:v>
                </c:pt>
                <c:pt idx="6">
                  <c:v>14977</c:v>
                </c:pt>
                <c:pt idx="7">
                  <c:v>15080</c:v>
                </c:pt>
                <c:pt idx="8">
                  <c:v>15116</c:v>
                </c:pt>
                <c:pt idx="9">
                  <c:v>15204</c:v>
                </c:pt>
                <c:pt idx="10">
                  <c:v>15236</c:v>
                </c:pt>
                <c:pt idx="11">
                  <c:v>15075</c:v>
                </c:pt>
                <c:pt idx="12">
                  <c:v>14780</c:v>
                </c:pt>
                <c:pt idx="13">
                  <c:v>14416</c:v>
                </c:pt>
                <c:pt idx="14">
                  <c:v>14070</c:v>
                </c:pt>
                <c:pt idx="15">
                  <c:v>13609</c:v>
                </c:pt>
                <c:pt idx="16">
                  <c:v>13152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343752"/>
        <c:axId val="126344144"/>
      </c:lineChart>
      <c:catAx>
        <c:axId val="126343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6344144"/>
        <c:crosses val="autoZero"/>
        <c:auto val="1"/>
        <c:lblAlgn val="ctr"/>
        <c:lblOffset val="100"/>
        <c:noMultiLvlLbl val="0"/>
      </c:catAx>
      <c:valAx>
        <c:axId val="12634414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26343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730500123255279E-2"/>
          <c:y val="0.89411120423292589"/>
          <c:w val="0.95424443608959808"/>
          <c:h val="0.101390772307570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PE" sz="1200" b="1" i="0" baseline="0" dirty="0">
                <a:effectLst/>
              </a:rPr>
              <a:t>PROPORCIÓN DE NIÑOS MENORES DE UN AÑO </a:t>
            </a:r>
            <a:r>
              <a:rPr lang="es-ES" sz="1200" b="1" i="0" cap="all" baseline="0" dirty="0">
                <a:effectLst/>
              </a:rPr>
              <a:t>con CRED, Vacuna Rotavirus y Neumococo, MMN y DNI </a:t>
            </a:r>
            <a:r>
              <a:rPr lang="es-PE" sz="1200" b="1" i="0" cap="all" baseline="0" dirty="0">
                <a:effectLst/>
              </a:rPr>
              <a:t> </a:t>
            </a:r>
            <a:r>
              <a:rPr lang="es-ES" sz="1200" b="1" i="0" cap="all" baseline="0" dirty="0">
                <a:effectLst/>
              </a:rPr>
              <a:t>Ámbito FED quintil </a:t>
            </a:r>
            <a:r>
              <a:rPr lang="es-ES" sz="1200" b="1" i="0" cap="all" baseline="0" dirty="0" smtClean="0">
                <a:effectLst/>
              </a:rPr>
              <a:t> DE POBREZA 2</a:t>
            </a:r>
            <a:endParaRPr lang="es-PE" sz="1200" dirty="0">
              <a:effectLst/>
            </a:endParaRPr>
          </a:p>
          <a:p>
            <a:pPr algn="ctr">
              <a:defRPr/>
            </a:pPr>
            <a:r>
              <a:rPr lang="es-ES" sz="1200" b="1" i="0" baseline="0" dirty="0">
                <a:effectLst/>
              </a:rPr>
              <a:t>DIRESA CALLAO</a:t>
            </a:r>
            <a:endParaRPr lang="es-PE" sz="1200" dirty="0">
              <a:effectLst/>
            </a:endParaRPr>
          </a:p>
          <a:p>
            <a:pPr algn="ctr">
              <a:defRPr/>
            </a:pPr>
            <a:endParaRPr lang="es-PE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647741529970123E-2"/>
          <c:y val="0.1797270827257704"/>
          <c:w val="0.93018156640616367"/>
          <c:h val="0.58168586565568192"/>
        </c:manualLayout>
      </c:layout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niño_2_1!$B$8:$R$8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niño_2_1!$B$9:$R$9</c:f>
              <c:numCache>
                <c:formatCode>0</c:formatCode>
                <c:ptCount val="17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35</c:v>
                </c:pt>
                <c:pt idx="12">
                  <c:v>34</c:v>
                </c:pt>
                <c:pt idx="13">
                  <c:v>34</c:v>
                </c:pt>
                <c:pt idx="14">
                  <c:v>33</c:v>
                </c:pt>
                <c:pt idx="15">
                  <c:v>32</c:v>
                </c:pt>
                <c:pt idx="16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niño_2_1!$B$8:$R$8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niño_2_1!$B$10:$R$10</c:f>
              <c:numCache>
                <c:formatCode>0</c:formatCode>
                <c:ptCount val="17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7</c:v>
                </c:pt>
                <c:pt idx="16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dLbls>
            <c:dLbl>
              <c:idx val="0"/>
              <c:layout>
                <c:manualLayout>
                  <c:x val="-7.4836295603367634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225444340505144E-2"/>
                  <c:y val="-1.54320987654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309011537262237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309011537262237E-3"/>
                  <c:y val="-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967259120673527E-2"/>
                  <c:y val="-1.54320987654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225444340505191E-2"/>
                  <c:y val="-2.160493827160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309011537262688E-3"/>
                  <c:y val="-1.54320987654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7309011537262237E-3"/>
                  <c:y val="-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47271593389460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719987527284067E-2"/>
                  <c:y val="-1.54320987654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2363579669473031E-3"/>
                  <c:y val="-1.543209876543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7309011537262237E-3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1225444340505144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7309011537262237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1225444340505144E-2"/>
                  <c:y val="-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niño_2_1!$B$8:$R$8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niño_2_1!$B$11:$R$11</c:f>
              <c:numCache>
                <c:formatCode>0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niño_2_1!$B$8:$R$8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niño_2_1!$B$12:$R$12</c:f>
              <c:numCache>
                <c:formatCode>0</c:formatCode>
                <c:ptCount val="17"/>
                <c:pt idx="0">
                  <c:v>90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  <c:pt idx="4">
                  <c:v>91</c:v>
                </c:pt>
                <c:pt idx="5">
                  <c:v>92</c:v>
                </c:pt>
                <c:pt idx="6">
                  <c:v>92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94</c:v>
                </c:pt>
                <c:pt idx="11">
                  <c:v>94</c:v>
                </c:pt>
                <c:pt idx="12">
                  <c:v>93</c:v>
                </c:pt>
                <c:pt idx="13">
                  <c:v>92</c:v>
                </c:pt>
                <c:pt idx="14">
                  <c:v>90</c:v>
                </c:pt>
                <c:pt idx="15">
                  <c:v>89</c:v>
                </c:pt>
                <c:pt idx="16">
                  <c:v>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niño_2_1!$A$13</c:f>
              <c:strCache>
                <c:ptCount val="1"/>
                <c:pt idx="0">
                  <c:v>% Niños con criterios FED (5 criterios)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niño_2_1!$B$8:$R$8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niño_2_1!$B$13:$R$13</c:f>
              <c:numCache>
                <c:formatCode>0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344928"/>
        <c:axId val="126345320"/>
      </c:lineChart>
      <c:catAx>
        <c:axId val="1263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345320"/>
        <c:crosses val="autoZero"/>
        <c:auto val="1"/>
        <c:lblAlgn val="ctr"/>
        <c:lblOffset val="100"/>
        <c:noMultiLvlLbl val="0"/>
      </c:catAx>
      <c:valAx>
        <c:axId val="1263453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2634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8321059428459401E-2"/>
          <c:y val="0.85462448238937871"/>
          <c:w val="0.85686448688768913"/>
          <c:h val="0.12654753715614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 dirty="0">
                <a:effectLst/>
              </a:rPr>
              <a:t>Número de niñas y niños &lt; de 1 año que reciben el paquete de atención integral Ámbito FED quintil </a:t>
            </a:r>
            <a:r>
              <a:rPr lang="es-ES" sz="1400" b="1" i="0" cap="small" baseline="0" dirty="0" smtClean="0">
                <a:effectLst/>
              </a:rPr>
              <a:t>DE POBREZA 2</a:t>
            </a:r>
            <a:r>
              <a:rPr lang="es-ES" sz="1400" b="1" i="0" cap="small" baseline="0" dirty="0">
                <a:effectLst/>
              </a:rPr>
              <a:t/>
            </a:r>
            <a:br>
              <a:rPr lang="es-ES" sz="1400" b="1" i="0" cap="small" baseline="0" dirty="0">
                <a:effectLst/>
              </a:rPr>
            </a:br>
            <a:r>
              <a:rPr lang="es-ES" sz="1400" b="1" i="0" cap="small" baseline="0" dirty="0">
                <a:effectLst/>
              </a:rPr>
              <a:t> región Callao</a:t>
            </a:r>
            <a:r>
              <a:rPr lang="es-ES" sz="1400" b="0" i="0" cap="small" baseline="0" dirty="0">
                <a:effectLst/>
              </a:rPr>
              <a:t> </a:t>
            </a:r>
            <a:endParaRPr lang="es-PE" sz="1400" dirty="0">
              <a:effectLst/>
            </a:endParaRPr>
          </a:p>
        </c:rich>
      </c:tx>
      <c:layout>
        <c:manualLayout>
          <c:xMode val="edge"/>
          <c:yMode val="edge"/>
          <c:x val="0.16700186219739294"/>
          <c:y val="1.96078431372549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846801272745939E-2"/>
          <c:y val="0.2512845453141887"/>
          <c:w val="0.90542144096394728"/>
          <c:h val="0.58013895321908293"/>
        </c:manualLayout>
      </c:layout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[00] Número de niños (f_nacim ----&gt; 36 meses)</c:v>
                </c:pt>
              </c:strCache>
            </c:strRef>
          </c:tx>
          <c:dLbls>
            <c:dLbl>
              <c:idx val="0"/>
              <c:layout>
                <c:manualLayout>
                  <c:x val="1.4897579143389062E-3"/>
                  <c:y val="3.137254901960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692737430167594E-3"/>
                  <c:y val="3.137254901960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692737430167594E-3"/>
                  <c:y val="3.137254901960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692737430167594E-3"/>
                  <c:y val="2.352941176470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487895716945996E-3"/>
                  <c:y val="2.352941176470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4487895716945996E-3"/>
                  <c:y val="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487895716945449E-3"/>
                  <c:y val="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9385474860335743E-3"/>
                  <c:y val="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428305400372439E-2"/>
                  <c:y val="3.529411764705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9590316573556795E-3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590316573556795E-3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407821229050279E-2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9590316573556795E-3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9385474860334095E-3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4.4692737430167594E-3"/>
                  <c:y val="2.745098039215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4897579143388106E-3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niño_3_1!$B$8:$R$8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niño_3_1!$B$9:$R$9</c:f>
              <c:numCache>
                <c:formatCode>0</c:formatCode>
                <c:ptCount val="17"/>
                <c:pt idx="0">
                  <c:v>16067</c:v>
                </c:pt>
                <c:pt idx="1">
                  <c:v>16095</c:v>
                </c:pt>
                <c:pt idx="2">
                  <c:v>16181</c:v>
                </c:pt>
                <c:pt idx="3">
                  <c:v>16176</c:v>
                </c:pt>
                <c:pt idx="4">
                  <c:v>16220</c:v>
                </c:pt>
                <c:pt idx="5">
                  <c:v>16268</c:v>
                </c:pt>
                <c:pt idx="6">
                  <c:v>16282</c:v>
                </c:pt>
                <c:pt idx="7">
                  <c:v>16284</c:v>
                </c:pt>
                <c:pt idx="8">
                  <c:v>16315</c:v>
                </c:pt>
                <c:pt idx="9">
                  <c:v>16268</c:v>
                </c:pt>
                <c:pt idx="10">
                  <c:v>16167</c:v>
                </c:pt>
                <c:pt idx="11">
                  <c:v>16046</c:v>
                </c:pt>
                <c:pt idx="12">
                  <c:v>15920</c:v>
                </c:pt>
                <c:pt idx="13">
                  <c:v>15752</c:v>
                </c:pt>
                <c:pt idx="14">
                  <c:v>15550</c:v>
                </c:pt>
                <c:pt idx="15">
                  <c:v>15279</c:v>
                </c:pt>
                <c:pt idx="16">
                  <c:v>14898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niño_3_1!$B$8:$R$8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niño_3_1!$B$10:$R$10</c:f>
              <c:numCache>
                <c:formatCode>0</c:formatCode>
                <c:ptCount val="17"/>
                <c:pt idx="0">
                  <c:v>58</c:v>
                </c:pt>
                <c:pt idx="1">
                  <c:v>144</c:v>
                </c:pt>
                <c:pt idx="2">
                  <c:v>182</c:v>
                </c:pt>
                <c:pt idx="3">
                  <c:v>253</c:v>
                </c:pt>
                <c:pt idx="4">
                  <c:v>291</c:v>
                </c:pt>
                <c:pt idx="5">
                  <c:v>277</c:v>
                </c:pt>
                <c:pt idx="6">
                  <c:v>349</c:v>
                </c:pt>
                <c:pt idx="7">
                  <c:v>382</c:v>
                </c:pt>
                <c:pt idx="8">
                  <c:v>326</c:v>
                </c:pt>
                <c:pt idx="9">
                  <c:v>313</c:v>
                </c:pt>
                <c:pt idx="10">
                  <c:v>283</c:v>
                </c:pt>
                <c:pt idx="11">
                  <c:v>326</c:v>
                </c:pt>
                <c:pt idx="12">
                  <c:v>285</c:v>
                </c:pt>
                <c:pt idx="13">
                  <c:v>289</c:v>
                </c:pt>
                <c:pt idx="14">
                  <c:v>320</c:v>
                </c:pt>
                <c:pt idx="15">
                  <c:v>283</c:v>
                </c:pt>
                <c:pt idx="16">
                  <c:v>243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346104"/>
        <c:axId val="126346496"/>
      </c:lineChart>
      <c:catAx>
        <c:axId val="12634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346496"/>
        <c:crosses val="autoZero"/>
        <c:auto val="1"/>
        <c:lblAlgn val="ctr"/>
        <c:lblOffset val="100"/>
        <c:noMultiLvlLbl val="0"/>
      </c:catAx>
      <c:valAx>
        <c:axId val="1263464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26346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57239842226427"/>
          <c:y val="0.93655550409140031"/>
          <c:w val="0.79055235414009006"/>
          <c:h val="6.01241315423807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cap="small" baseline="0" dirty="0">
                <a:effectLst/>
              </a:rPr>
              <a:t>Proporción de niñas y niños &lt; de 1 año que reciben el paquete de atención integral Ámbito FED quintil </a:t>
            </a:r>
            <a:r>
              <a:rPr lang="es-ES" sz="1600" b="1" i="0" cap="small" baseline="0" dirty="0" smtClean="0">
                <a:effectLst/>
              </a:rPr>
              <a:t>DE POBREZA  </a:t>
            </a:r>
            <a:r>
              <a:rPr lang="es-ES" sz="1600" b="1" i="0" cap="small" baseline="0" dirty="0">
                <a:effectLst/>
              </a:rPr>
              <a:t>2 </a:t>
            </a:r>
            <a:br>
              <a:rPr lang="es-ES" sz="1600" b="1" i="0" cap="small" baseline="0" dirty="0">
                <a:effectLst/>
              </a:rPr>
            </a:br>
            <a:r>
              <a:rPr lang="es-ES" sz="1600" b="1" i="0" cap="small" baseline="0" dirty="0">
                <a:effectLst/>
              </a:rPr>
              <a:t> región Calla</a:t>
            </a:r>
            <a:r>
              <a:rPr lang="es-ES" sz="1600" b="0" i="0" cap="small" baseline="0" dirty="0">
                <a:effectLst/>
              </a:rPr>
              <a:t>o</a:t>
            </a:r>
            <a:endParaRPr lang="es-PE" sz="16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370266478265063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392185940305458E-2"/>
          <c:y val="0.25090623730753719"/>
          <c:w val="0.95809378019728109"/>
          <c:h val="0.59768482221541119"/>
        </c:manualLayout>
      </c:layout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niño_4_1!$B$8:$R$8</c:f>
              <c:numCache>
                <c:formatCode>General</c:formatCode>
                <c:ptCount val="17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</c:numCache>
            </c:numRef>
          </c:cat>
          <c:val>
            <c:numRef>
              <c:f>niño_4_1!$B$9:$R$9</c:f>
              <c:numCache>
                <c:formatCode>0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090160"/>
        <c:axId val="126090552"/>
      </c:lineChart>
      <c:catAx>
        <c:axId val="12609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090552"/>
        <c:crosses val="autoZero"/>
        <c:auto val="1"/>
        <c:lblAlgn val="ctr"/>
        <c:lblOffset val="100"/>
        <c:noMultiLvlLbl val="0"/>
      </c:catAx>
      <c:valAx>
        <c:axId val="1260905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2609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545032417727856"/>
          <c:y val="0.91129240023406743"/>
          <c:w val="0.46424448971422466"/>
          <c:h val="5.5554251955380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29/08/2016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43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42442"/>
              </p:ext>
            </p:extLst>
          </p:nvPr>
        </p:nvGraphicFramePr>
        <p:xfrm>
          <a:off x="323528" y="6021288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algn="l" fontAlgn="b"/>
                      <a:r>
                        <a:rPr lang="es-PE" sz="1100" u="none" strike="noStrike" dirty="0" smtClean="0">
                          <a:effectLst/>
                        </a:rPr>
                        <a:t>Cubo:05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Infat_201605v0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 Julio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734310"/>
              </p:ext>
            </p:extLst>
          </p:nvPr>
        </p:nvGraphicFramePr>
        <p:xfrm>
          <a:off x="467544" y="548680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946135"/>
              </p:ext>
            </p:extLst>
          </p:nvPr>
        </p:nvGraphicFramePr>
        <p:xfrm>
          <a:off x="179511" y="188640"/>
          <a:ext cx="864096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53012"/>
              </p:ext>
            </p:extLst>
          </p:nvPr>
        </p:nvGraphicFramePr>
        <p:xfrm>
          <a:off x="323528" y="6021288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algn="l" fontAlgn="b"/>
                      <a:r>
                        <a:rPr lang="es-PE" sz="1100" u="none" strike="noStrike" dirty="0" smtClean="0">
                          <a:effectLst/>
                        </a:rPr>
                        <a:t>Cubo:05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Infat_201605v0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 Julio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abril encontramos que 14898 niños(as)menores de 12 meses(100%), son 13152 menores de 12 meses que cuentan con documento nacional de identidad(DNI)cubriendo así al 88% del total de la población 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1019 niños cuenta con atenciones CRED de manera oportuna acuerdo a su edad correspondiente a el 7% del total de la población menor de 12 meses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abril se alcanzo el 30% del % total 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11%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698441"/>
              </p:ext>
            </p:extLst>
          </p:nvPr>
        </p:nvGraphicFramePr>
        <p:xfrm>
          <a:off x="309562" y="476672"/>
          <a:ext cx="865492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25950"/>
              </p:ext>
            </p:extLst>
          </p:nvPr>
        </p:nvGraphicFramePr>
        <p:xfrm>
          <a:off x="323528" y="6021288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algn="l" fontAlgn="b"/>
                      <a:r>
                        <a:rPr lang="es-PE" sz="1100" u="none" strike="noStrike" dirty="0" smtClean="0">
                          <a:effectLst/>
                        </a:rPr>
                        <a:t>Cubo:05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Infat_201605v0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 Julio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44204"/>
              </p:ext>
            </p:extLst>
          </p:nvPr>
        </p:nvGraphicFramePr>
        <p:xfrm>
          <a:off x="652462" y="836712"/>
          <a:ext cx="8023994" cy="465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54659"/>
              </p:ext>
            </p:extLst>
          </p:nvPr>
        </p:nvGraphicFramePr>
        <p:xfrm>
          <a:off x="323528" y="6021288"/>
          <a:ext cx="2389386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algn="l" fontAlgn="b"/>
                      <a:r>
                        <a:rPr lang="es-PE" sz="1100" u="none" strike="noStrike" dirty="0" smtClean="0">
                          <a:effectLst/>
                        </a:rPr>
                        <a:t>Cubo:05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Infat_201605v0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 Julio</a:t>
                      </a:r>
                      <a:r>
                        <a:rPr lang="es-PE" sz="1100" baseline="0" dirty="0" smtClean="0">
                          <a:latin typeface="Calibri"/>
                        </a:rPr>
                        <a:t> </a:t>
                      </a:r>
                      <a:r>
                        <a:rPr lang="es-PE" sz="1100" dirty="0" smtClean="0">
                          <a:latin typeface="Calibri"/>
                        </a:rPr>
                        <a:t>2016</a:t>
                      </a:r>
                    </a:p>
                    <a:p>
                      <a:pPr algn="l" fontAlgn="b"/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03gest_apn_201605v1</a:t>
            </a:r>
            <a:endParaRPr lang="es-PE" sz="1100" dirty="0" smtClean="0"/>
          </a:p>
          <a:p>
            <a:pPr fontAlgn="b"/>
            <a:r>
              <a:rPr lang="es-PE" sz="1100" dirty="0" smtClean="0">
                <a:latin typeface="Calibri"/>
              </a:rPr>
              <a:t>Procesado: </a:t>
            </a:r>
            <a:r>
              <a:rPr lang="es-PE" sz="1100" dirty="0" smtClean="0">
                <a:latin typeface="Calibri"/>
              </a:rPr>
              <a:t>Agosto</a:t>
            </a:r>
            <a:r>
              <a:rPr lang="es-PE" sz="1100" dirty="0" smtClean="0">
                <a:latin typeface="Calibri"/>
              </a:rPr>
              <a:t>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01750"/>
              </p:ext>
            </p:extLst>
          </p:nvPr>
        </p:nvGraphicFramePr>
        <p:xfrm>
          <a:off x="683568" y="836712"/>
          <a:ext cx="7776864" cy="45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03gest_apn_201605v1</a:t>
            </a:r>
          </a:p>
          <a:p>
            <a:pPr fontAlgn="b"/>
            <a:r>
              <a:rPr lang="es-PE" sz="1100" dirty="0">
                <a:latin typeface="Calibri"/>
              </a:rPr>
              <a:t>Procesado: Agosto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24525"/>
              </p:ext>
            </p:extLst>
          </p:nvPr>
        </p:nvGraphicFramePr>
        <p:xfrm>
          <a:off x="827583" y="404664"/>
          <a:ext cx="8021141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</a:t>
            </a:r>
            <a:r>
              <a:rPr lang="es-PE" sz="2800" dirty="0" smtClean="0">
                <a:solidFill>
                  <a:schemeClr val="tx1"/>
                </a:solidFill>
              </a:rPr>
              <a:t>de mayo </a:t>
            </a:r>
            <a:r>
              <a:rPr lang="es-PE" sz="2800" dirty="0" smtClean="0">
                <a:solidFill>
                  <a:schemeClr val="tx1"/>
                </a:solidFill>
              </a:rPr>
              <a:t>del año 2016, se observa un </a:t>
            </a:r>
            <a:r>
              <a:rPr lang="es-PE" sz="2800" dirty="0" smtClean="0">
                <a:solidFill>
                  <a:schemeClr val="tx1"/>
                </a:solidFill>
              </a:rPr>
              <a:t>5% </a:t>
            </a:r>
            <a:r>
              <a:rPr lang="es-PE" sz="2800" dirty="0" smtClean="0">
                <a:solidFill>
                  <a:schemeClr val="tx1"/>
                </a:solidFill>
              </a:rPr>
              <a:t>de logro del indicador gestante con atención prenatal reenfocada.</a:t>
            </a: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Se observa que aún no se ha podido alcanzar el logro esperado para el cumplimiento del indicador que nos pide un 25%. </a:t>
            </a:r>
            <a:endParaRPr lang="es-P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Existe demora en el proceso de control de calidad y consistencia de los FUAS, dificultando el envío oportuno a los puntos de digitación, para lo cual se están realizando constantes </a:t>
            </a:r>
            <a:r>
              <a:rPr lang="es-PE" dirty="0" err="1" smtClean="0">
                <a:solidFill>
                  <a:schemeClr val="tx1"/>
                </a:solidFill>
              </a:rPr>
              <a:t>monitoreos</a:t>
            </a:r>
            <a:r>
              <a:rPr lang="es-PE" dirty="0" smtClean="0">
                <a:solidFill>
                  <a:schemeClr val="tx1"/>
                </a:solidFill>
              </a:rPr>
              <a:t>, en el adecuado llenado de los FUAS.</a:t>
            </a:r>
            <a:endParaRPr lang="es-PE" dirty="0" smtClean="0">
              <a:solidFill>
                <a:schemeClr val="tx1"/>
              </a:solidFill>
            </a:endParaRP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128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03gest_apn_201605v1</a:t>
            </a:r>
          </a:p>
          <a:p>
            <a:pPr fontAlgn="b"/>
            <a:r>
              <a:rPr lang="es-PE" sz="1100" dirty="0">
                <a:latin typeface="Calibri"/>
              </a:rPr>
              <a:t>Procesado: Agosto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849013"/>
              </p:ext>
            </p:extLst>
          </p:nvPr>
        </p:nvGraphicFramePr>
        <p:xfrm>
          <a:off x="76200" y="476672"/>
          <a:ext cx="8991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877272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03gest_apn_201605v1</a:t>
            </a:r>
          </a:p>
          <a:p>
            <a:pPr fontAlgn="b"/>
            <a:r>
              <a:rPr lang="es-PE" sz="1100" dirty="0">
                <a:latin typeface="Calibri"/>
              </a:rPr>
              <a:t>Procesado: Agosto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419355"/>
              </p:ext>
            </p:extLst>
          </p:nvPr>
        </p:nvGraphicFramePr>
        <p:xfrm>
          <a:off x="971600" y="692696"/>
          <a:ext cx="7704856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</a:t>
            </a:r>
            <a:r>
              <a:rPr lang="es-PE" dirty="0" smtClean="0">
                <a:solidFill>
                  <a:schemeClr val="tx1"/>
                </a:solidFill>
              </a:rPr>
              <a:t>mayo</a:t>
            </a:r>
            <a:r>
              <a:rPr lang="es-PE" dirty="0" smtClean="0">
                <a:solidFill>
                  <a:schemeClr val="tx1"/>
                </a:solidFill>
              </a:rPr>
              <a:t> </a:t>
            </a:r>
            <a:r>
              <a:rPr lang="es-PE" dirty="0" smtClean="0">
                <a:solidFill>
                  <a:schemeClr val="tx1"/>
                </a:solidFill>
              </a:rPr>
              <a:t>2016 se observa que la proporción de gestantes con 4 CPN y 4 entrega de  hierro y ácido fólico tiene un promedio de </a:t>
            </a:r>
            <a:r>
              <a:rPr lang="es-PE" dirty="0" smtClean="0">
                <a:solidFill>
                  <a:schemeClr val="tx1"/>
                </a:solidFill>
              </a:rPr>
              <a:t>57%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 smtClean="0">
                <a:solidFill>
                  <a:schemeClr val="tx1"/>
                </a:solidFill>
              </a:rPr>
              <a:t>03gest_apn_201605v</a:t>
            </a: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mayo la información de </a:t>
            </a:r>
            <a:r>
              <a:rPr lang="es-PE" dirty="0" smtClean="0">
                <a:solidFill>
                  <a:schemeClr val="tx1"/>
                </a:solidFill>
              </a:rPr>
              <a:t>gestantes con las 4 pruebas de laboratorio en el I trimestre </a:t>
            </a:r>
            <a:r>
              <a:rPr lang="es-PE" dirty="0" smtClean="0">
                <a:solidFill>
                  <a:schemeClr val="tx1"/>
                </a:solidFill>
              </a:rPr>
              <a:t>se encuentra en un 3% con una tendencia a incrementar para los próximos meses en comparación a los  </a:t>
            </a:r>
            <a:r>
              <a:rPr lang="es-PE" dirty="0" smtClean="0">
                <a:solidFill>
                  <a:schemeClr val="tx1"/>
                </a:solidFill>
              </a:rPr>
              <a:t>del 2% que se venia sosteniendo en  los primeros 3 meses del año.</a:t>
            </a: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1213</TotalTime>
  <Words>1060</Words>
  <Application>Microsoft Office PowerPoint</Application>
  <PresentationFormat>Presentación en pantalla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MS Mincho</vt:lpstr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  <vt:lpstr>Análisis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Jissella Rios Ibarra</cp:lastModifiedBy>
  <cp:revision>83</cp:revision>
  <dcterms:created xsi:type="dcterms:W3CDTF">2016-04-29T19:17:01Z</dcterms:created>
  <dcterms:modified xsi:type="dcterms:W3CDTF">2016-08-29T17:39:16Z</dcterms:modified>
</cp:coreProperties>
</file>