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78" r:id="rId7"/>
    <p:sldId id="279" r:id="rId8"/>
    <p:sldId id="286" r:id="rId9"/>
    <p:sldId id="261" r:id="rId10"/>
    <p:sldId id="269" r:id="rId11"/>
    <p:sldId id="268" r:id="rId12"/>
    <p:sldId id="288" r:id="rId13"/>
    <p:sldId id="289" r:id="rId14"/>
    <p:sldId id="270" r:id="rId15"/>
    <p:sldId id="271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>
      <p:ext uri="{19B8F6BF-5375-455C-9EA6-DF929625EA0E}">
        <p15:presenceInfo xmlns:p15="http://schemas.microsoft.com/office/powerpoint/2012/main" userId="S-1-5-21-1161133250-923842744-3718985640-2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4660"/>
  </p:normalViewPr>
  <p:slideViewPr>
    <p:cSldViewPr>
      <p:cViewPr varScale="1">
        <p:scale>
          <a:sx n="84" d="100"/>
          <a:sy n="84" d="100"/>
        </p:scale>
        <p:origin x="66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criterio%2014%20setiembre\gestante%20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I:\criterio%2014%20setiembre\gestante%20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I:\criterio%2014%20setiembre\gestante%20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I:\criterio%2014%20setiembre\gestante%204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I:\criterio%2014%20setiembre\ni&#241;o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I:\criterio%2014%20setiembre\ni&#241;o%20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I:\criterio%2014%20setiembre\ni&#241;o%203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I:\criterio%2014%20setiembre\ni&#241;o%204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NÚMERO DE GESTANTES CON PAQUETE DE ATENCIÓN INTEGRAL 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 REGIÓN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20951583670989082"/>
          <c:y val="1.0796219792899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gestante_1_1!$A$9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gestante_1_1!$B$8:$S$8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gestante_1_1!$B$9:$S$9</c:f>
              <c:numCache>
                <c:formatCode>0</c:formatCode>
                <c:ptCount val="18"/>
                <c:pt idx="0">
                  <c:v>301</c:v>
                </c:pt>
                <c:pt idx="1">
                  <c:v>319</c:v>
                </c:pt>
                <c:pt idx="2">
                  <c:v>294</c:v>
                </c:pt>
                <c:pt idx="3">
                  <c:v>315</c:v>
                </c:pt>
                <c:pt idx="4">
                  <c:v>321</c:v>
                </c:pt>
                <c:pt idx="5">
                  <c:v>266</c:v>
                </c:pt>
                <c:pt idx="6">
                  <c:v>314</c:v>
                </c:pt>
                <c:pt idx="7">
                  <c:v>273</c:v>
                </c:pt>
                <c:pt idx="8">
                  <c:v>287</c:v>
                </c:pt>
                <c:pt idx="9">
                  <c:v>214</c:v>
                </c:pt>
                <c:pt idx="10">
                  <c:v>219</c:v>
                </c:pt>
                <c:pt idx="11">
                  <c:v>238</c:v>
                </c:pt>
                <c:pt idx="12">
                  <c:v>239</c:v>
                </c:pt>
                <c:pt idx="13">
                  <c:v>211</c:v>
                </c:pt>
                <c:pt idx="14">
                  <c:v>231</c:v>
                </c:pt>
                <c:pt idx="15">
                  <c:v>220</c:v>
                </c:pt>
                <c:pt idx="16">
                  <c:v>128</c:v>
                </c:pt>
                <c:pt idx="17">
                  <c:v>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gestante_1_1!$A$10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gestante_1_1!$B$8:$S$8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gestante_1_1!$B$10:$S$10</c:f>
              <c:numCache>
                <c:formatCode>0</c:formatCode>
                <c:ptCount val="1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7</c:v>
                </c:pt>
                <c:pt idx="16">
                  <c:v>5</c:v>
                </c:pt>
                <c:pt idx="1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97280"/>
        <c:axId val="130596496"/>
      </c:lineChart>
      <c:catAx>
        <c:axId val="13059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596496"/>
        <c:crosses val="autoZero"/>
        <c:auto val="1"/>
        <c:lblAlgn val="ctr"/>
        <c:lblOffset val="100"/>
        <c:noMultiLvlLbl val="0"/>
      </c:catAx>
      <c:valAx>
        <c:axId val="13059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5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>
                <a:effectLst/>
              </a:rPr>
              <a:t>PROPORCIÓN </a:t>
            </a:r>
            <a:r>
              <a:rPr lang="es-ES" sz="1200" b="1" i="0" cap="all" baseline="0">
                <a:effectLst/>
              </a:rPr>
              <a:t>de gestantes CON PAQUETE DE ATENCIÓN INTEGRAL </a:t>
            </a:r>
            <a:endParaRPr lang="es-PE" sz="1050">
              <a:effectLst/>
            </a:endParaRPr>
          </a:p>
          <a:p>
            <a:pPr>
              <a:defRPr/>
            </a:pPr>
            <a:r>
              <a:rPr lang="es-ES" sz="1200" b="1" i="0" baseline="0">
                <a:effectLst/>
              </a:rPr>
              <a:t>AMBITO FED QUINTIL DE POBLEZA 2 </a:t>
            </a:r>
            <a:endParaRPr lang="es-PE" sz="1050">
              <a:effectLst/>
            </a:endParaRPr>
          </a:p>
          <a:p>
            <a:pPr>
              <a:defRPr/>
            </a:pPr>
            <a:r>
              <a:rPr lang="es-PE" sz="1200" b="1" i="0" baseline="0">
                <a:effectLst/>
              </a:rPr>
              <a:t>REGION CALLAO</a:t>
            </a:r>
            <a:endParaRPr lang="es-PE" sz="1050">
              <a:effectLst/>
            </a:endParaRPr>
          </a:p>
        </c:rich>
      </c:tx>
      <c:layout>
        <c:manualLayout>
          <c:xMode val="edge"/>
          <c:yMode val="edge"/>
          <c:x val="0.193315835520559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gestante_2_1!$A$9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gestante_2_1!$B$8:$S$8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gestante_2_1!$B$9:$S$9</c:f>
              <c:numCache>
                <c:formatCode>0</c:formatCode>
                <c:ptCount val="1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00736"/>
        <c:axId val="186500344"/>
      </c:lineChart>
      <c:catAx>
        <c:axId val="1865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6500344"/>
        <c:crosses val="autoZero"/>
        <c:auto val="1"/>
        <c:lblAlgn val="ctr"/>
        <c:lblOffset val="100"/>
        <c:noMultiLvlLbl val="0"/>
      </c:catAx>
      <c:valAx>
        <c:axId val="18650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650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NÚMERO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 2</a:t>
            </a:r>
            <a:r>
              <a:rPr lang="es-PE" sz="1400" b="1" i="0" baseline="0">
                <a:effectLst/>
              </a:rPr>
              <a:t> 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0442845181986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gestante_3_1!$A$9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gestante_3_1!$B$8:$S$8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gestante_3_1!$B$9:$S$9</c:f>
              <c:numCache>
                <c:formatCode>0</c:formatCode>
                <c:ptCount val="18"/>
                <c:pt idx="0">
                  <c:v>301</c:v>
                </c:pt>
                <c:pt idx="1">
                  <c:v>319</c:v>
                </c:pt>
                <c:pt idx="2">
                  <c:v>294</c:v>
                </c:pt>
                <c:pt idx="3">
                  <c:v>315</c:v>
                </c:pt>
                <c:pt idx="4">
                  <c:v>321</c:v>
                </c:pt>
                <c:pt idx="5">
                  <c:v>266</c:v>
                </c:pt>
                <c:pt idx="6">
                  <c:v>314</c:v>
                </c:pt>
                <c:pt idx="7">
                  <c:v>273</c:v>
                </c:pt>
                <c:pt idx="8">
                  <c:v>287</c:v>
                </c:pt>
                <c:pt idx="9">
                  <c:v>214</c:v>
                </c:pt>
                <c:pt idx="10">
                  <c:v>219</c:v>
                </c:pt>
                <c:pt idx="11">
                  <c:v>238</c:v>
                </c:pt>
                <c:pt idx="12">
                  <c:v>239</c:v>
                </c:pt>
                <c:pt idx="13">
                  <c:v>211</c:v>
                </c:pt>
                <c:pt idx="14">
                  <c:v>231</c:v>
                </c:pt>
                <c:pt idx="15">
                  <c:v>220</c:v>
                </c:pt>
                <c:pt idx="16">
                  <c:v>128</c:v>
                </c:pt>
                <c:pt idx="17">
                  <c:v>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gestante_3_1!$A$10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gestante_3_1!$B$8:$S$8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gestante_3_1!$B$10:$S$10</c:f>
              <c:numCache>
                <c:formatCode>0</c:formatCode>
                <c:ptCount val="18"/>
                <c:pt idx="0">
                  <c:v>198</c:v>
                </c:pt>
                <c:pt idx="1">
                  <c:v>196</c:v>
                </c:pt>
                <c:pt idx="2">
                  <c:v>168</c:v>
                </c:pt>
                <c:pt idx="3">
                  <c:v>187</c:v>
                </c:pt>
                <c:pt idx="4">
                  <c:v>194</c:v>
                </c:pt>
                <c:pt idx="5">
                  <c:v>162</c:v>
                </c:pt>
                <c:pt idx="6">
                  <c:v>190</c:v>
                </c:pt>
                <c:pt idx="7">
                  <c:v>176</c:v>
                </c:pt>
                <c:pt idx="8">
                  <c:v>184</c:v>
                </c:pt>
                <c:pt idx="9">
                  <c:v>146</c:v>
                </c:pt>
                <c:pt idx="10">
                  <c:v>151</c:v>
                </c:pt>
                <c:pt idx="11">
                  <c:v>143</c:v>
                </c:pt>
                <c:pt idx="12">
                  <c:v>146</c:v>
                </c:pt>
                <c:pt idx="13">
                  <c:v>137</c:v>
                </c:pt>
                <c:pt idx="14">
                  <c:v>143</c:v>
                </c:pt>
                <c:pt idx="15">
                  <c:v>131</c:v>
                </c:pt>
                <c:pt idx="16">
                  <c:v>70</c:v>
                </c:pt>
                <c:pt idx="17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gestante_3_1!$A$11</c:f>
              <c:strCache>
                <c:ptCount val="1"/>
                <c:pt idx="0">
                  <c:v># Gest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579450418160246E-3"/>
                  <c:y val="-2.465873722301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649542015133561E-3"/>
                  <c:y val="-1.4090706984580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743926722421375E-2"/>
                  <c:y val="-2.8181413969160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43926722421346E-2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150935882118677E-2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150935882118736E-2"/>
                  <c:y val="-3.170409071530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336917562724014E-2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336917562724073E-2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743926722421346E-2"/>
                  <c:y val="-2.465873722301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336917562724014E-2"/>
                  <c:y val="-3.170409071530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150935882118677E-2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1150935882118677E-2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4336917562724014E-2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522899243329351E-2"/>
                  <c:y val="-2.465873722301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929908403026681E-2"/>
                  <c:y val="-2.465873722301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2301871764237355E-2"/>
                  <c:y val="-2.113606047687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4336917562724131E-2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548785344484281E-2"/>
                  <c:y val="-1.761338373072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gestante_3_1!$B$8:$S$8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gestante_3_1!$B$11:$S$11</c:f>
              <c:numCache>
                <c:formatCode>0</c:formatCode>
                <c:ptCount val="18"/>
                <c:pt idx="0">
                  <c:v>6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9</c:v>
                </c:pt>
                <c:pt idx="5">
                  <c:v>2</c:v>
                </c:pt>
                <c:pt idx="6">
                  <c:v>8</c:v>
                </c:pt>
                <c:pt idx="7">
                  <c:v>6</c:v>
                </c:pt>
                <c:pt idx="8">
                  <c:v>11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  <c:pt idx="12">
                  <c:v>8</c:v>
                </c:pt>
                <c:pt idx="13">
                  <c:v>6</c:v>
                </c:pt>
                <c:pt idx="14">
                  <c:v>8</c:v>
                </c:pt>
                <c:pt idx="15">
                  <c:v>10</c:v>
                </c:pt>
                <c:pt idx="16">
                  <c:v>9</c:v>
                </c:pt>
                <c:pt idx="17">
                  <c:v>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gestante_3_1!$A$12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gestante_3_1!$B$8:$S$8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gestante_3_1!$B$12:$S$12</c:f>
              <c:numCache>
                <c:formatCode>0</c:formatCode>
                <c:ptCount val="1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7</c:v>
                </c:pt>
                <c:pt idx="16">
                  <c:v>5</c:v>
                </c:pt>
                <c:pt idx="1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249568"/>
        <c:axId val="295246432"/>
      </c:lineChart>
      <c:catAx>
        <c:axId val="2952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5246432"/>
        <c:crosses val="autoZero"/>
        <c:auto val="1"/>
        <c:lblAlgn val="ctr"/>
        <c:lblOffset val="100"/>
        <c:noMultiLvlLbl val="0"/>
      </c:catAx>
      <c:valAx>
        <c:axId val="2952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524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PROPORCIÓN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21268522537045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gestante_4_1!$A$9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gestante_4_1!$B$8:$S$8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gestante_4_1!$B$9:$S$9</c:f>
              <c:numCache>
                <c:formatCode>0</c:formatCode>
                <c:ptCount val="18"/>
                <c:pt idx="0">
                  <c:v>66</c:v>
                </c:pt>
                <c:pt idx="1">
                  <c:v>61</c:v>
                </c:pt>
                <c:pt idx="2">
                  <c:v>57</c:v>
                </c:pt>
                <c:pt idx="3">
                  <c:v>59</c:v>
                </c:pt>
                <c:pt idx="4">
                  <c:v>60</c:v>
                </c:pt>
                <c:pt idx="5">
                  <c:v>61</c:v>
                </c:pt>
                <c:pt idx="6">
                  <c:v>61</c:v>
                </c:pt>
                <c:pt idx="7">
                  <c:v>64</c:v>
                </c:pt>
                <c:pt idx="8">
                  <c:v>64</c:v>
                </c:pt>
                <c:pt idx="9">
                  <c:v>68</c:v>
                </c:pt>
                <c:pt idx="10">
                  <c:v>69</c:v>
                </c:pt>
                <c:pt idx="11">
                  <c:v>60</c:v>
                </c:pt>
                <c:pt idx="12">
                  <c:v>61</c:v>
                </c:pt>
                <c:pt idx="13">
                  <c:v>65</c:v>
                </c:pt>
                <c:pt idx="14">
                  <c:v>62</c:v>
                </c:pt>
                <c:pt idx="15">
                  <c:v>60</c:v>
                </c:pt>
                <c:pt idx="16">
                  <c:v>55</c:v>
                </c:pt>
                <c:pt idx="17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gestante_4_1!$A$10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247594050743656E-2"/>
                  <c:y val="-2.766968927156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748031496062975E-2"/>
                  <c:y val="-2.4210978112622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97812773403325E-2"/>
                  <c:y val="-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97375328083989E-2"/>
                  <c:y val="-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747962607036325E-2"/>
                  <c:y val="-2.42109781126221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227471566054239E-2"/>
                      <c:h val="6.566376752232094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9247594050743656E-2"/>
                  <c:y val="-3.804582274840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748031496062992E-2"/>
                  <c:y val="-2.766968927156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248468941382326E-2"/>
                  <c:y val="-3.112840043051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748031496062992E-2"/>
                  <c:y val="-2.4210978112622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748031496062992E-2"/>
                  <c:y val="-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748031496062992E-2"/>
                  <c:y val="-1.729355579473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997375328083989E-2"/>
                  <c:y val="-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248468941382326E-2"/>
                  <c:y val="-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9247594050743656E-2"/>
                  <c:y val="-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9247594050743784E-2"/>
                  <c:y val="-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0997375328083989E-2"/>
                  <c:y val="-2.766968927156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247594050743527E-2"/>
                  <c:y val="-2.4210978112622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248468941382326E-2"/>
                  <c:y val="-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gestante_4_1!$B$8:$S$8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gestante_4_1!$B$10:$S$10</c:f>
              <c:numCache>
                <c:formatCode>0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gestante_4_1!$A$11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9973753280839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248468941382326E-2"/>
                  <c:y val="1.38347084660534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977252843394576E-2"/>
                      <c:h val="2.76179447739146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5748031496062992E-2"/>
                  <c:y val="2.075226695367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497812773403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497743884376658E-2"/>
                  <c:y val="1.7293555794730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227471566054239E-2"/>
                      <c:h val="4.491150056864479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7497812773403388E-2"/>
                  <c:y val="2.075226695367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99825021872266E-2"/>
                  <c:y val="3.458711158946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497812773403388E-2"/>
                  <c:y val="1.0376133476838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09973753280841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2475940507437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497812773403325E-2"/>
                  <c:y val="1.0376133476838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748031496062992E-2"/>
                  <c:y val="1.0376133476838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99825021872266E-2"/>
                  <c:y val="6.9174223178920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247594050743656E-2"/>
                  <c:y val="6.9174223178920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0997375328083989E-2"/>
                  <c:y val="1.0376133476838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0997375328083989E-2"/>
                  <c:y val="1.0376133476838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gestante_4_1!$B$8:$S$8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gestante_4_1!$B$11:$S$11</c:f>
              <c:numCache>
                <c:formatCode>0</c:formatCode>
                <c:ptCount val="1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37776"/>
        <c:axId val="185839736"/>
      </c:lineChart>
      <c:catAx>
        <c:axId val="18583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5839736"/>
        <c:crosses val="autoZero"/>
        <c:auto val="1"/>
        <c:lblAlgn val="ctr"/>
        <c:lblOffset val="100"/>
        <c:noMultiLvlLbl val="0"/>
      </c:catAx>
      <c:valAx>
        <c:axId val="18583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583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NÚMERO DE NIÑOS MENORES DE UN AÑO </a:t>
            </a:r>
            <a:r>
              <a:rPr lang="es-ES" sz="1400" b="1" i="0" cap="all" baseline="0">
                <a:effectLst/>
              </a:rPr>
              <a:t>con CRED, Vacuna Rotavirus y Neumococo, MMN y DNI </a:t>
            </a:r>
            <a:r>
              <a:rPr lang="es-PE" sz="1400" b="1" i="0" cap="all" baseline="0">
                <a:effectLst/>
              </a:rPr>
              <a:t> </a:t>
            </a:r>
            <a:r>
              <a:rPr lang="es-ES" sz="1400" b="1" i="0" cap="all" baseline="0">
                <a:effectLst/>
              </a:rPr>
              <a:t>Ámbito </a:t>
            </a:r>
            <a:r>
              <a:rPr lang="es-ES" sz="1400" b="1" i="0" baseline="0">
                <a:effectLst/>
              </a:rPr>
              <a:t>FED QUINTIL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DIRESA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3923460705829965"/>
          <c:y val="1.9093078758949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niño1_1!$A$9</c:f>
              <c:strCache>
                <c:ptCount val="1"/>
                <c:pt idx="0">
                  <c:v>[00] Número de niños (f_nacim ----&gt;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niño1_1!$B$9:$S$9</c:f>
              <c:numCache>
                <c:formatCode>0</c:formatCode>
                <c:ptCount val="18"/>
                <c:pt idx="0">
                  <c:v>16216</c:v>
                </c:pt>
                <c:pt idx="1">
                  <c:v>16243</c:v>
                </c:pt>
                <c:pt idx="2">
                  <c:v>16334</c:v>
                </c:pt>
                <c:pt idx="3">
                  <c:v>16330</c:v>
                </c:pt>
                <c:pt idx="4">
                  <c:v>16377</c:v>
                </c:pt>
                <c:pt idx="5">
                  <c:v>16429</c:v>
                </c:pt>
                <c:pt idx="6">
                  <c:v>16441</c:v>
                </c:pt>
                <c:pt idx="7">
                  <c:v>16446</c:v>
                </c:pt>
                <c:pt idx="8">
                  <c:v>16478</c:v>
                </c:pt>
                <c:pt idx="9">
                  <c:v>16441</c:v>
                </c:pt>
                <c:pt idx="10">
                  <c:v>16356</c:v>
                </c:pt>
                <c:pt idx="11">
                  <c:v>16252</c:v>
                </c:pt>
                <c:pt idx="12">
                  <c:v>16161</c:v>
                </c:pt>
                <c:pt idx="13">
                  <c:v>16020</c:v>
                </c:pt>
                <c:pt idx="14">
                  <c:v>15872</c:v>
                </c:pt>
                <c:pt idx="15">
                  <c:v>15677</c:v>
                </c:pt>
                <c:pt idx="16">
                  <c:v>15405</c:v>
                </c:pt>
                <c:pt idx="17">
                  <c:v>15014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niño1_1!$A$10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934913595168565E-2"/>
                  <c:y val="1.59108989657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895473313202649E-3"/>
                  <c:y val="1.272871917263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895473313202649E-3"/>
                  <c:y val="2.545743834526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337283987921707E-3"/>
                  <c:y val="2.227525855210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779094662640471E-3"/>
                  <c:y val="2.227525855210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90930787589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337283987921993E-3"/>
                  <c:y val="2.227525855210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201185196376366E-2"/>
                  <c:y val="2.5457438345266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337283987921993E-3"/>
                  <c:y val="1.5910898965791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3116378650561883E-3"/>
                  <c:y val="1.2728719172633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1.59108989657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9.5465393794749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9.5465393794748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6.3643595863165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1558189325280941E-3"/>
                  <c:y val="1.2728719172633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1558189325282099E-3"/>
                  <c:y val="9.5465393794748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4674567975843987E-3"/>
                  <c:y val="1.909307875894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niño1_1!$B$10:$S$10</c:f>
              <c:numCache>
                <c:formatCode>0</c:formatCode>
                <c:ptCount val="18"/>
                <c:pt idx="0">
                  <c:v>1088</c:v>
                </c:pt>
                <c:pt idx="1">
                  <c:v>1213</c:v>
                </c:pt>
                <c:pt idx="2">
                  <c:v>1342</c:v>
                </c:pt>
                <c:pt idx="3">
                  <c:v>1487</c:v>
                </c:pt>
                <c:pt idx="4">
                  <c:v>1538</c:v>
                </c:pt>
                <c:pt idx="5">
                  <c:v>1389</c:v>
                </c:pt>
                <c:pt idx="6">
                  <c:v>1480</c:v>
                </c:pt>
                <c:pt idx="7">
                  <c:v>1484</c:v>
                </c:pt>
                <c:pt idx="8">
                  <c:v>1388</c:v>
                </c:pt>
                <c:pt idx="9">
                  <c:v>1294</c:v>
                </c:pt>
                <c:pt idx="10">
                  <c:v>1153</c:v>
                </c:pt>
                <c:pt idx="11">
                  <c:v>1205</c:v>
                </c:pt>
                <c:pt idx="12">
                  <c:v>1161</c:v>
                </c:pt>
                <c:pt idx="13">
                  <c:v>1166</c:v>
                </c:pt>
                <c:pt idx="14">
                  <c:v>1231</c:v>
                </c:pt>
                <c:pt idx="15">
                  <c:v>1259</c:v>
                </c:pt>
                <c:pt idx="16">
                  <c:v>1211</c:v>
                </c:pt>
                <c:pt idx="17">
                  <c:v>1083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niño1_1!$A$11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niño1_1!$B$11:$S$11</c:f>
              <c:numCache>
                <c:formatCode>0</c:formatCode>
                <c:ptCount val="18"/>
                <c:pt idx="0">
                  <c:v>14629</c:v>
                </c:pt>
                <c:pt idx="1">
                  <c:v>14731</c:v>
                </c:pt>
                <c:pt idx="2">
                  <c:v>14793</c:v>
                </c:pt>
                <c:pt idx="3">
                  <c:v>14842</c:v>
                </c:pt>
                <c:pt idx="4">
                  <c:v>14901</c:v>
                </c:pt>
                <c:pt idx="5">
                  <c:v>15127</c:v>
                </c:pt>
                <c:pt idx="6">
                  <c:v>15102</c:v>
                </c:pt>
                <c:pt idx="7">
                  <c:v>15205</c:v>
                </c:pt>
                <c:pt idx="8">
                  <c:v>15242</c:v>
                </c:pt>
                <c:pt idx="9">
                  <c:v>15333</c:v>
                </c:pt>
                <c:pt idx="10">
                  <c:v>15368</c:v>
                </c:pt>
                <c:pt idx="11">
                  <c:v>15210</c:v>
                </c:pt>
                <c:pt idx="12">
                  <c:v>14922</c:v>
                </c:pt>
                <c:pt idx="13">
                  <c:v>14562</c:v>
                </c:pt>
                <c:pt idx="14">
                  <c:v>14221</c:v>
                </c:pt>
                <c:pt idx="15">
                  <c:v>13759</c:v>
                </c:pt>
                <c:pt idx="16">
                  <c:v>13365</c:v>
                </c:pt>
                <c:pt idx="17">
                  <c:v>13052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niño1_1!$A$12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niño1_1!$B$12:$S$12</c:f>
              <c:numCache>
                <c:formatCode>0</c:formatCode>
                <c:ptCount val="18"/>
                <c:pt idx="0">
                  <c:v>4835</c:v>
                </c:pt>
                <c:pt idx="1">
                  <c:v>5070</c:v>
                </c:pt>
                <c:pt idx="2">
                  <c:v>5292</c:v>
                </c:pt>
                <c:pt idx="3">
                  <c:v>5507</c:v>
                </c:pt>
                <c:pt idx="4">
                  <c:v>5584</c:v>
                </c:pt>
                <c:pt idx="5">
                  <c:v>5518</c:v>
                </c:pt>
                <c:pt idx="6">
                  <c:v>5856</c:v>
                </c:pt>
                <c:pt idx="7">
                  <c:v>5931</c:v>
                </c:pt>
                <c:pt idx="8">
                  <c:v>5944</c:v>
                </c:pt>
                <c:pt idx="9">
                  <c:v>5920</c:v>
                </c:pt>
                <c:pt idx="10">
                  <c:v>5817</c:v>
                </c:pt>
                <c:pt idx="11">
                  <c:v>5732</c:v>
                </c:pt>
                <c:pt idx="12">
                  <c:v>5584</c:v>
                </c:pt>
                <c:pt idx="13">
                  <c:v>5456</c:v>
                </c:pt>
                <c:pt idx="14">
                  <c:v>5368</c:v>
                </c:pt>
                <c:pt idx="15">
                  <c:v>5281</c:v>
                </c:pt>
                <c:pt idx="16">
                  <c:v>5028</c:v>
                </c:pt>
                <c:pt idx="17">
                  <c:v>4680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niño1_1!$A$13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01185196376424E-2"/>
                  <c:y val="-2.863961813842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357004128904532E-2"/>
                  <c:y val="-2.863961813842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668641993960706E-2"/>
                  <c:y val="-3.818615751789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512823061432643E-2"/>
                  <c:y val="-2.545743834526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668641993960706E-2"/>
                  <c:y val="-2.863961813842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136098791544992E-2"/>
                  <c:y val="-2.863961813842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402370392752847E-2"/>
                  <c:y val="-1.90930787589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86982719033713E-2"/>
                  <c:y val="-2.227525855210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402370392752906E-2"/>
                  <c:y val="-2.545743834526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512823061432612E-2"/>
                  <c:y val="-1.591089896579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201185196376424E-2"/>
                  <c:y val="-1.5910898965791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824460926488918E-2"/>
                  <c:y val="-2.863961813842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934913595168565E-2"/>
                  <c:y val="-2.863961813842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201185196376424E-2"/>
                  <c:y val="-2.863961813842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8934913595168565E-2"/>
                  <c:y val="-2.227525855210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779094662640471E-2"/>
                  <c:y val="-2.545743834526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051282306143273E-2"/>
                  <c:y val="-1.90930787589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623275730112493E-2"/>
                  <c:y val="-2.227525855210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niño1_1!$B$13:$S$13</c:f>
              <c:numCache>
                <c:formatCode>0</c:formatCode>
                <c:ptCount val="18"/>
                <c:pt idx="0">
                  <c:v>1224</c:v>
                </c:pt>
                <c:pt idx="1">
                  <c:v>1403</c:v>
                </c:pt>
                <c:pt idx="2">
                  <c:v>1452</c:v>
                </c:pt>
                <c:pt idx="3">
                  <c:v>1527</c:v>
                </c:pt>
                <c:pt idx="4">
                  <c:v>1619</c:v>
                </c:pt>
                <c:pt idx="5">
                  <c:v>1616</c:v>
                </c:pt>
                <c:pt idx="6">
                  <c:v>1795</c:v>
                </c:pt>
                <c:pt idx="7">
                  <c:v>1859</c:v>
                </c:pt>
                <c:pt idx="8">
                  <c:v>1867</c:v>
                </c:pt>
                <c:pt idx="9">
                  <c:v>1873</c:v>
                </c:pt>
                <c:pt idx="10">
                  <c:v>1694</c:v>
                </c:pt>
                <c:pt idx="11">
                  <c:v>1707</c:v>
                </c:pt>
                <c:pt idx="12">
                  <c:v>1764</c:v>
                </c:pt>
                <c:pt idx="13">
                  <c:v>1807</c:v>
                </c:pt>
                <c:pt idx="14">
                  <c:v>1881</c:v>
                </c:pt>
                <c:pt idx="15">
                  <c:v>1939</c:v>
                </c:pt>
                <c:pt idx="16">
                  <c:v>1871</c:v>
                </c:pt>
                <c:pt idx="17">
                  <c:v>1680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43656"/>
        <c:axId val="185840128"/>
      </c:lineChart>
      <c:catAx>
        <c:axId val="18584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5840128"/>
        <c:crosses val="autoZero"/>
        <c:auto val="1"/>
        <c:lblAlgn val="ctr"/>
        <c:lblOffset val="100"/>
        <c:noMultiLvlLbl val="0"/>
      </c:catAx>
      <c:valAx>
        <c:axId val="18584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584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PROPORCIÓN DE NIÑOS MENORES DE UN AÑO </a:t>
            </a:r>
            <a:r>
              <a:rPr lang="es-ES" sz="1400" b="1" i="0" cap="all" baseline="0">
                <a:effectLst/>
              </a:rPr>
              <a:t>con CRED, Vacuna Rotavirus y Neumococo, MMN y DNI </a:t>
            </a:r>
            <a:r>
              <a:rPr lang="es-PE" sz="1400" b="1" i="0" cap="all" baseline="0">
                <a:effectLst/>
              </a:rPr>
              <a:t> </a:t>
            </a:r>
            <a:r>
              <a:rPr lang="es-ES" sz="1400" b="1" i="0" cap="all" baseline="0">
                <a:effectLst/>
              </a:rPr>
              <a:t>Ámbito FED quintil 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DIRESA CALLAO</a:t>
            </a:r>
            <a:endParaRPr lang="es-PE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niño_2_1!$A$9</c:f>
              <c:strCache>
                <c:ptCount val="1"/>
                <c:pt idx="0">
                  <c:v>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niño_2_1!$B$9:$S$9</c:f>
              <c:numCache>
                <c:formatCode>0</c:formatCode>
                <c:ptCount val="18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35</c:v>
                </c:pt>
                <c:pt idx="12">
                  <c:v>35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33</c:v>
                </c:pt>
                <c:pt idx="17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niño_2_1!$A$10</c:f>
              <c:strCache>
                <c:ptCount val="1"/>
                <c:pt idx="0">
                  <c:v>% Niños  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niño_2_1!$B$10:$S$10</c:f>
              <c:numCache>
                <c:formatCode>0</c:formatCode>
                <c:ptCount val="18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niño_2_1!$A$11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331444759206799E-2"/>
                  <c:y val="-1.493094262685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108593012275733E-2"/>
                  <c:y val="-1.1944754101482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220018885741265E-2"/>
                  <c:y val="-2.38895082029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774315391879166E-2"/>
                  <c:y val="-1.7917131152224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997167138810231E-2"/>
                  <c:y val="-1.493094262685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551463644948063E-2"/>
                  <c:y val="-1.7917131152224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662889518413599E-2"/>
                  <c:y val="-1.7917131152224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662889518413599E-2"/>
                  <c:y val="-1.1944754101482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662889518413668E-2"/>
                  <c:y val="-8.9585655761121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108593012275802E-2"/>
                  <c:y val="-1.493094262685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220018885741334E-2"/>
                  <c:y val="-8.9585655761121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662889518413599E-2"/>
                  <c:y val="-5.9723770507414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9971671388102E-2"/>
                  <c:y val="-8.9585655761121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9971671388102E-2"/>
                  <c:y val="-8.9585655761121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8885741265344664E-2"/>
                  <c:y val="-8.9585655761121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10859301227587E-2"/>
                  <c:y val="-5.9723770507415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3220018885741404E-2"/>
                  <c:y val="-2.9861885253707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8885741265344664E-2"/>
                  <c:y val="-1.7917131152224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niño_2_1!$B$11:$S$11</c:f>
              <c:numCache>
                <c:formatCode>0</c:formatCode>
                <c:ptCount val="18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niño_2_1!$A$12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niño_2_1!$B$12:$S$12</c:f>
              <c:numCache>
                <c:formatCode>0</c:formatCode>
                <c:ptCount val="18"/>
                <c:pt idx="0">
                  <c:v>90</c:v>
                </c:pt>
                <c:pt idx="1">
                  <c:v>91</c:v>
                </c:pt>
                <c:pt idx="2">
                  <c:v>91</c:v>
                </c:pt>
                <c:pt idx="3">
                  <c:v>91</c:v>
                </c:pt>
                <c:pt idx="4">
                  <c:v>91</c:v>
                </c:pt>
                <c:pt idx="5">
                  <c:v>92</c:v>
                </c:pt>
                <c:pt idx="6">
                  <c:v>92</c:v>
                </c:pt>
                <c:pt idx="7">
                  <c:v>92</c:v>
                </c:pt>
                <c:pt idx="8">
                  <c:v>92</c:v>
                </c:pt>
                <c:pt idx="9">
                  <c:v>93</c:v>
                </c:pt>
                <c:pt idx="10">
                  <c:v>94</c:v>
                </c:pt>
                <c:pt idx="11">
                  <c:v>94</c:v>
                </c:pt>
                <c:pt idx="12">
                  <c:v>92</c:v>
                </c:pt>
                <c:pt idx="13">
                  <c:v>91</c:v>
                </c:pt>
                <c:pt idx="14">
                  <c:v>90</c:v>
                </c:pt>
                <c:pt idx="15">
                  <c:v>88</c:v>
                </c:pt>
                <c:pt idx="16">
                  <c:v>87</c:v>
                </c:pt>
                <c:pt idx="17">
                  <c:v>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184768"/>
        <c:axId val="291178888"/>
      </c:lineChart>
      <c:catAx>
        <c:axId val="29118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1178888"/>
        <c:crosses val="autoZero"/>
        <c:auto val="1"/>
        <c:lblAlgn val="ctr"/>
        <c:lblOffset val="100"/>
        <c:noMultiLvlLbl val="0"/>
      </c:catAx>
      <c:valAx>
        <c:axId val="29117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118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>
                <a:effectLst/>
              </a:rPr>
              <a:t>Número de niñas y niños &lt; de 1 año que reciben el paquete de atención integral Ámbito FED quintil DE POBREZA 2</a:t>
            </a:r>
            <a:br>
              <a:rPr lang="es-ES" sz="1400" b="1" i="0" cap="small" baseline="0">
                <a:effectLst/>
              </a:rPr>
            </a:br>
            <a:r>
              <a:rPr lang="es-ES" sz="1400" b="1" i="0" cap="small" baseline="0">
                <a:effectLst/>
              </a:rPr>
              <a:t> región Callao</a:t>
            </a:r>
            <a:r>
              <a:rPr lang="es-ES" sz="1400" b="0" i="0" cap="small" baseline="0">
                <a:effectLst/>
              </a:rPr>
              <a:t> </a:t>
            </a:r>
            <a:endParaRPr lang="es-PE" sz="1400">
              <a:effectLst/>
            </a:endParaRPr>
          </a:p>
        </c:rich>
      </c:tx>
      <c:layout>
        <c:manualLayout>
          <c:xMode val="edge"/>
          <c:yMode val="edge"/>
          <c:x val="0.15137224694739246"/>
          <c:y val="1.7706947509078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niño_3_1!$A$9</c:f>
              <c:strCache>
                <c:ptCount val="1"/>
                <c:pt idx="0">
                  <c:v>[00] Número de niños (f_nacim ----&gt;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1.7176943618509727E-3"/>
                  <c:y val="8.0066305828910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niño_3_1!$B$9:$S$9</c:f>
              <c:numCache>
                <c:formatCode>0</c:formatCode>
                <c:ptCount val="18"/>
                <c:pt idx="0">
                  <c:v>16216</c:v>
                </c:pt>
                <c:pt idx="1">
                  <c:v>16243</c:v>
                </c:pt>
                <c:pt idx="2">
                  <c:v>16334</c:v>
                </c:pt>
                <c:pt idx="3">
                  <c:v>16330</c:v>
                </c:pt>
                <c:pt idx="4">
                  <c:v>16377</c:v>
                </c:pt>
                <c:pt idx="5">
                  <c:v>16429</c:v>
                </c:pt>
                <c:pt idx="6">
                  <c:v>16441</c:v>
                </c:pt>
                <c:pt idx="7">
                  <c:v>16446</c:v>
                </c:pt>
                <c:pt idx="8">
                  <c:v>16478</c:v>
                </c:pt>
                <c:pt idx="9">
                  <c:v>16441</c:v>
                </c:pt>
                <c:pt idx="10">
                  <c:v>16356</c:v>
                </c:pt>
                <c:pt idx="11">
                  <c:v>16252</c:v>
                </c:pt>
                <c:pt idx="12">
                  <c:v>16161</c:v>
                </c:pt>
                <c:pt idx="13">
                  <c:v>16020</c:v>
                </c:pt>
                <c:pt idx="14">
                  <c:v>15872</c:v>
                </c:pt>
                <c:pt idx="15">
                  <c:v>15677</c:v>
                </c:pt>
                <c:pt idx="16">
                  <c:v>15405</c:v>
                </c:pt>
                <c:pt idx="17">
                  <c:v>15014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niño_3_1!$A$10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niño_3_1!$B$10:$S$10</c:f>
              <c:numCache>
                <c:formatCode>0</c:formatCode>
                <c:ptCount val="18"/>
                <c:pt idx="0">
                  <c:v>58</c:v>
                </c:pt>
                <c:pt idx="1">
                  <c:v>145</c:v>
                </c:pt>
                <c:pt idx="2">
                  <c:v>182</c:v>
                </c:pt>
                <c:pt idx="3">
                  <c:v>253</c:v>
                </c:pt>
                <c:pt idx="4">
                  <c:v>291</c:v>
                </c:pt>
                <c:pt idx="5">
                  <c:v>277</c:v>
                </c:pt>
                <c:pt idx="6">
                  <c:v>349</c:v>
                </c:pt>
                <c:pt idx="7">
                  <c:v>382</c:v>
                </c:pt>
                <c:pt idx="8">
                  <c:v>326</c:v>
                </c:pt>
                <c:pt idx="9">
                  <c:v>313</c:v>
                </c:pt>
                <c:pt idx="10">
                  <c:v>283</c:v>
                </c:pt>
                <c:pt idx="11">
                  <c:v>327</c:v>
                </c:pt>
                <c:pt idx="12">
                  <c:v>287</c:v>
                </c:pt>
                <c:pt idx="13">
                  <c:v>292</c:v>
                </c:pt>
                <c:pt idx="14">
                  <c:v>329</c:v>
                </c:pt>
                <c:pt idx="15">
                  <c:v>299</c:v>
                </c:pt>
                <c:pt idx="16">
                  <c:v>289</c:v>
                </c:pt>
                <c:pt idx="17">
                  <c:v>322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537264"/>
        <c:axId val="351545104"/>
      </c:lineChart>
      <c:catAx>
        <c:axId val="35153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1545104"/>
        <c:crosses val="autoZero"/>
        <c:auto val="1"/>
        <c:lblAlgn val="ctr"/>
        <c:lblOffset val="100"/>
        <c:noMultiLvlLbl val="0"/>
      </c:catAx>
      <c:valAx>
        <c:axId val="35154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153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>
                <a:effectLst/>
              </a:rPr>
              <a:t>Proporción de niñas y niños &lt; de 1 año que reciben el paquete de atención integral Ámbito FED quintil DE POBREZA  2 </a:t>
            </a:r>
            <a:br>
              <a:rPr lang="es-ES" sz="1400" b="1" i="0" cap="small" baseline="0">
                <a:effectLst/>
              </a:rPr>
            </a:br>
            <a:r>
              <a:rPr lang="es-ES" sz="1400" b="1" i="0" cap="small" baseline="0">
                <a:effectLst/>
              </a:rPr>
              <a:t> </a:t>
            </a:r>
            <a:r>
              <a:rPr lang="es-ES" sz="1400" b="1" i="0" u="none" strike="noStrike" kern="1200" cap="small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región Callao</a:t>
            </a:r>
            <a:endParaRPr lang="es-PE" sz="1400" b="1" i="0" u="none" strike="noStrike" kern="1200" cap="small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3.6290463611039103E-2"/>
          <c:y val="0.20724065485261173"/>
          <c:w val="0.94901209536388964"/>
          <c:h val="0.66912051231455216"/>
        </c:manualLayout>
      </c:layout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niño_4_1!$B$8:$S$8</c:f>
              <c:strCache>
                <c:ptCount val="18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</c:strCache>
            </c:strRef>
          </c:cat>
          <c:val>
            <c:numRef>
              <c:f>niño_4_1!$B$9:$S$9</c:f>
              <c:numCache>
                <c:formatCode>0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165416"/>
        <c:axId val="301166984"/>
      </c:lineChart>
      <c:catAx>
        <c:axId val="30116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1166984"/>
        <c:crosses val="autoZero"/>
        <c:auto val="1"/>
        <c:lblAlgn val="ctr"/>
        <c:lblOffset val="100"/>
        <c:noMultiLvlLbl val="0"/>
      </c:catAx>
      <c:valAx>
        <c:axId val="30116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116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30/09/2016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67181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</a:t>
                      </a:r>
                      <a:r>
                        <a:rPr lang="es-PE" sz="1100" dirty="0" smtClean="0"/>
                        <a:t>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05Infant_201606v1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Setiembre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993659"/>
              </p:ext>
            </p:extLst>
          </p:nvPr>
        </p:nvGraphicFramePr>
        <p:xfrm>
          <a:off x="755576" y="764704"/>
          <a:ext cx="7840736" cy="465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73537"/>
              </p:ext>
            </p:extLst>
          </p:nvPr>
        </p:nvGraphicFramePr>
        <p:xfrm>
          <a:off x="323528" y="6021288"/>
          <a:ext cx="238938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05Infant_201606v1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Setiembre 2016</a:t>
                      </a:r>
                      <a:endParaRPr lang="es-PE" sz="1100" dirty="0" smtClean="0"/>
                    </a:p>
                    <a:p>
                      <a:pPr algn="l" fontAlgn="b"/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9150"/>
              </p:ext>
            </p:extLst>
          </p:nvPr>
        </p:nvGraphicFramePr>
        <p:xfrm>
          <a:off x="395536" y="620688"/>
          <a:ext cx="8280919" cy="493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de </a:t>
            </a:r>
            <a:r>
              <a:rPr lang="es-PE" sz="1800" dirty="0" smtClean="0">
                <a:solidFill>
                  <a:schemeClr val="tx1"/>
                </a:solidFill>
              </a:rPr>
              <a:t>junio </a:t>
            </a:r>
            <a:r>
              <a:rPr lang="es-PE" sz="1800" dirty="0" smtClean="0">
                <a:solidFill>
                  <a:schemeClr val="tx1"/>
                </a:solidFill>
              </a:rPr>
              <a:t>encontramos que </a:t>
            </a:r>
            <a:r>
              <a:rPr lang="es-PE" sz="1800" dirty="0" smtClean="0">
                <a:solidFill>
                  <a:schemeClr val="tx1"/>
                </a:solidFill>
              </a:rPr>
              <a:t>15014 </a:t>
            </a:r>
            <a:r>
              <a:rPr lang="es-PE" sz="1800" dirty="0" smtClean="0">
                <a:solidFill>
                  <a:schemeClr val="tx1"/>
                </a:solidFill>
              </a:rPr>
              <a:t>niños(as)menores de 12 meses(100</a:t>
            </a:r>
            <a:r>
              <a:rPr lang="es-PE" sz="1800" dirty="0" smtClean="0">
                <a:solidFill>
                  <a:schemeClr val="tx1"/>
                </a:solidFill>
              </a:rPr>
              <a:t>%) el 87% cuenta con documento de identidad(DNI).</a:t>
            </a:r>
            <a:endParaRPr lang="es-PE" sz="1800" dirty="0" smtClean="0">
              <a:solidFill>
                <a:schemeClr val="tx1"/>
              </a:solidFill>
            </a:endParaRP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</a:t>
            </a:r>
            <a:r>
              <a:rPr lang="es-PE" sz="1800" dirty="0" smtClean="0">
                <a:solidFill>
                  <a:schemeClr val="tx1"/>
                </a:solidFill>
              </a:rPr>
              <a:t>1083 </a:t>
            </a:r>
            <a:r>
              <a:rPr lang="es-PE" sz="1800" dirty="0" smtClean="0">
                <a:solidFill>
                  <a:schemeClr val="tx1"/>
                </a:solidFill>
              </a:rPr>
              <a:t>niños cuenta con atenciones CRED de manera oportuna acuerdo a su edad correspondiente a el 7% del total de la población menor de 12 </a:t>
            </a:r>
            <a:r>
              <a:rPr lang="es-PE" sz="1800" dirty="0" smtClean="0">
                <a:solidFill>
                  <a:schemeClr val="tx1"/>
                </a:solidFill>
              </a:rPr>
              <a:t>meses.</a:t>
            </a:r>
            <a:endParaRPr lang="es-PE" sz="1800" dirty="0" smtClean="0">
              <a:solidFill>
                <a:schemeClr val="tx1"/>
              </a:solidFill>
            </a:endParaRP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la mejora de este indicador es importante considerar la característica propia de la población chalaca que según ultima información de la ENDES 2015 identifica que el 58% de las Mujeres trabajan actualmente, propiciando esto que el cuidado de la salud del niño(a) se desplace a un segundo plano o que la persona que quede al cuidado de este no se sienta 100% responsable del  cuidado de la salud. Lo cual genera la inasistencia o asistencia inoportuna a los Servicios de CRED brindado en los EE.SS. Para ello es  indispensable seguir reforzando la captación oportuna de los menores a través de las VISITAS DOMICILIARIAS, priorizando el trabajo 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r>
              <a:rPr lang="es-PE" sz="1800" dirty="0" smtClean="0">
                <a:solidFill>
                  <a:schemeClr val="tx1"/>
                </a:solidFill>
              </a:rPr>
              <a:t>En relación a al indicador suplementación con micronutriente de acuerdo a la edad en el mes de </a:t>
            </a:r>
            <a:r>
              <a:rPr lang="es-PE" sz="1800" dirty="0" smtClean="0">
                <a:solidFill>
                  <a:schemeClr val="tx1"/>
                </a:solidFill>
              </a:rPr>
              <a:t>junio </a:t>
            </a:r>
            <a:r>
              <a:rPr lang="es-PE" sz="1800" dirty="0" smtClean="0">
                <a:solidFill>
                  <a:schemeClr val="tx1"/>
                </a:solidFill>
              </a:rPr>
              <a:t>se </a:t>
            </a:r>
            <a:r>
              <a:rPr lang="es-PE" sz="1800" dirty="0" smtClean="0">
                <a:solidFill>
                  <a:schemeClr val="tx1"/>
                </a:solidFill>
              </a:rPr>
              <a:t>alcanzo el </a:t>
            </a:r>
            <a:r>
              <a:rPr lang="es-PE" sz="1800" dirty="0" smtClean="0">
                <a:solidFill>
                  <a:schemeClr val="tx1"/>
                </a:solidFill>
              </a:rPr>
              <a:t>31% </a:t>
            </a:r>
            <a:r>
              <a:rPr lang="es-PE" sz="1800" dirty="0" smtClean="0">
                <a:solidFill>
                  <a:schemeClr val="tx1"/>
                </a:solidFill>
              </a:rPr>
              <a:t>del </a:t>
            </a:r>
            <a:r>
              <a:rPr lang="es-PE" sz="1800" dirty="0" smtClean="0">
                <a:solidFill>
                  <a:schemeClr val="tx1"/>
                </a:solidFill>
              </a:rPr>
              <a:t>total </a:t>
            </a:r>
            <a:r>
              <a:rPr lang="es-PE" sz="1800" dirty="0" smtClean="0">
                <a:solidFill>
                  <a:schemeClr val="tx1"/>
                </a:solidFill>
              </a:rPr>
              <a:t>esperado, las estrategias implementadas de seguimiento y entrega de suplemento de micronutriente en la Región callao para el alcance de esta variable brindan  sostenibilidad en los resultados. 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La vacunación de Rotavirus y Neumococo de acuerdo a la edad obtuvo un 11% del total de niños(as) menores de 12 meses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Como resultado, </a:t>
            </a:r>
            <a:r>
              <a:rPr lang="es-PE" sz="1800" dirty="0">
                <a:solidFill>
                  <a:schemeClr val="tx1"/>
                </a:solidFill>
              </a:rPr>
              <a:t>e</a:t>
            </a:r>
            <a:r>
              <a:rPr lang="es-PE" sz="1800" dirty="0" smtClean="0">
                <a:solidFill>
                  <a:schemeClr val="tx1"/>
                </a:solidFill>
              </a:rPr>
              <a:t>l paquete de atención  de los 5 criterios FED en el  grupo poblacional de niños menores de 12 meses, encontramos que  2% logro contar con el paquete completo de atención. De las 5 </a:t>
            </a:r>
            <a:r>
              <a:rPr lang="es-PE" sz="1800" dirty="0">
                <a:solidFill>
                  <a:schemeClr val="tx1"/>
                </a:solidFill>
              </a:rPr>
              <a:t>variables, </a:t>
            </a:r>
            <a:r>
              <a:rPr lang="es-PE" sz="1800" dirty="0" smtClean="0">
                <a:solidFill>
                  <a:schemeClr val="tx1"/>
                </a:solidFill>
              </a:rPr>
              <a:t>el indicador CRED </a:t>
            </a:r>
            <a:r>
              <a:rPr lang="es-PE" sz="1800" dirty="0">
                <a:solidFill>
                  <a:schemeClr val="tx1"/>
                </a:solidFill>
              </a:rPr>
              <a:t>de acuerdo a la edad, </a:t>
            </a:r>
            <a:r>
              <a:rPr lang="es-PE" sz="1800" dirty="0" smtClean="0">
                <a:solidFill>
                  <a:schemeClr val="tx1"/>
                </a:solidFill>
              </a:rPr>
              <a:t>es el que conlleva </a:t>
            </a:r>
            <a:r>
              <a:rPr lang="es-PE" sz="1800" dirty="0">
                <a:solidFill>
                  <a:schemeClr val="tx1"/>
                </a:solidFill>
              </a:rPr>
              <a:t>a </a:t>
            </a:r>
            <a:r>
              <a:rPr lang="es-PE" sz="1800" dirty="0" smtClean="0">
                <a:solidFill>
                  <a:schemeClr val="tx1"/>
                </a:solidFill>
              </a:rPr>
              <a:t>reformular estrategias y maximizar acciones </a:t>
            </a:r>
            <a:r>
              <a:rPr lang="es-PE" sz="1800" dirty="0">
                <a:solidFill>
                  <a:schemeClr val="tx1"/>
                </a:solidFill>
              </a:rPr>
              <a:t>que permitan </a:t>
            </a:r>
            <a:r>
              <a:rPr lang="es-PE" sz="1800" dirty="0" smtClean="0">
                <a:solidFill>
                  <a:schemeClr val="tx1"/>
                </a:solidFill>
              </a:rPr>
              <a:t>sensibilizar a la población, priorizando madres y padres de familia, que </a:t>
            </a:r>
            <a:r>
              <a:rPr lang="es-PE" sz="1800" dirty="0">
                <a:solidFill>
                  <a:schemeClr val="tx1"/>
                </a:solidFill>
              </a:rPr>
              <a:t>presentan características que limiten o conlleven a la inasistencia o asistencia inoportuna a los servicios CRED brindado en los EE.SS.</a:t>
            </a:r>
          </a:p>
          <a:p>
            <a:endParaRPr lang="es-P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37384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00000"/>
              </p:ext>
            </p:extLst>
          </p:nvPr>
        </p:nvGraphicFramePr>
        <p:xfrm>
          <a:off x="323528" y="6021288"/>
          <a:ext cx="238938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</a:t>
                      </a:r>
                      <a:r>
                        <a:rPr lang="es-PE" sz="1100" dirty="0" smtClean="0"/>
                        <a:t>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05Infant_201606v1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Setiembre 2016</a:t>
                      </a:r>
                      <a:endParaRPr lang="es-PE" sz="1100" dirty="0" smtClean="0"/>
                    </a:p>
                    <a:p>
                      <a:pPr algn="l" fontAlgn="b"/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112838"/>
              </p:ext>
            </p:extLst>
          </p:nvPr>
        </p:nvGraphicFramePr>
        <p:xfrm>
          <a:off x="1066800" y="620689"/>
          <a:ext cx="7393632" cy="475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68805"/>
              </p:ext>
            </p:extLst>
          </p:nvPr>
        </p:nvGraphicFramePr>
        <p:xfrm>
          <a:off x="467544" y="5877272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05Infant_201606v1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Setiembre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222287"/>
              </p:ext>
            </p:extLst>
          </p:nvPr>
        </p:nvGraphicFramePr>
        <p:xfrm>
          <a:off x="611560" y="620688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</a:t>
            </a:r>
            <a:r>
              <a:rPr lang="es-PE" sz="1100" dirty="0" smtClean="0"/>
              <a:t>_2016</a:t>
            </a:r>
          </a:p>
          <a:p>
            <a:pPr fontAlgn="b"/>
            <a:r>
              <a:rPr lang="es-PE" sz="1100" dirty="0" smtClean="0"/>
              <a:t>Cubo</a:t>
            </a:r>
            <a:r>
              <a:rPr lang="es-PE" sz="1100" dirty="0"/>
              <a:t>: </a:t>
            </a:r>
            <a:r>
              <a:rPr lang="es-PE" sz="1100" dirty="0" smtClean="0"/>
              <a:t>03gest02_apn_201606v1</a:t>
            </a:r>
          </a:p>
          <a:p>
            <a:pPr fontAlgn="b"/>
            <a:r>
              <a:rPr lang="es-PE" sz="1100" dirty="0" smtClean="0">
                <a:latin typeface="Calibri"/>
              </a:rPr>
              <a:t>Procesado: Setiembre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82789"/>
              </p:ext>
            </p:extLst>
          </p:nvPr>
        </p:nvGraphicFramePr>
        <p:xfrm>
          <a:off x="467544" y="620688"/>
          <a:ext cx="8280920" cy="4572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</a:t>
            </a:r>
            <a:r>
              <a:rPr lang="es-PE" sz="1100" dirty="0" smtClean="0"/>
              <a:t>2016</a:t>
            </a:r>
          </a:p>
          <a:p>
            <a:pPr fontAlgn="b"/>
            <a:r>
              <a:rPr lang="es-PE" sz="1100" dirty="0"/>
              <a:t>Cubo: 03gest02_apn_201606v1</a:t>
            </a:r>
          </a:p>
          <a:p>
            <a:pPr fontAlgn="b"/>
            <a:r>
              <a:rPr lang="es-PE" sz="1100" dirty="0">
                <a:latin typeface="Calibri"/>
              </a:rPr>
              <a:t>Procesado: Setiembre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691838"/>
              </p:ext>
            </p:extLst>
          </p:nvPr>
        </p:nvGraphicFramePr>
        <p:xfrm>
          <a:off x="539552" y="692696"/>
          <a:ext cx="813690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</a:t>
            </a:r>
            <a:r>
              <a:rPr lang="es-PE" sz="2800" dirty="0" smtClean="0">
                <a:solidFill>
                  <a:schemeClr val="tx1"/>
                </a:solidFill>
              </a:rPr>
              <a:t>de junio </a:t>
            </a:r>
            <a:r>
              <a:rPr lang="es-PE" sz="2800" dirty="0" smtClean="0">
                <a:solidFill>
                  <a:schemeClr val="tx1"/>
                </a:solidFill>
              </a:rPr>
              <a:t>del año 2016, se observa un </a:t>
            </a:r>
            <a:r>
              <a:rPr lang="es-PE" sz="2800" dirty="0" smtClean="0">
                <a:solidFill>
                  <a:schemeClr val="tx1"/>
                </a:solidFill>
              </a:rPr>
              <a:t>2% </a:t>
            </a:r>
            <a:r>
              <a:rPr lang="es-PE" sz="2800" dirty="0" smtClean="0">
                <a:solidFill>
                  <a:schemeClr val="tx1"/>
                </a:solidFill>
              </a:rPr>
              <a:t>de logro del indicador gestante con atención prenatal reenfocada</a:t>
            </a:r>
            <a:r>
              <a:rPr lang="es-PE" sz="2800" dirty="0">
                <a:solidFill>
                  <a:schemeClr val="tx1"/>
                </a:solidFill>
              </a:rPr>
              <a:t>. 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Existe </a:t>
            </a:r>
            <a:r>
              <a:rPr lang="es-PE" sz="2800" dirty="0">
                <a:solidFill>
                  <a:schemeClr val="tx1"/>
                </a:solidFill>
              </a:rPr>
              <a:t>demora en el proceso de control de calidad y consistencia de los FUAS, dificultando el envío oportuno a los puntos de digitación, para lo cual se están realizando constantes </a:t>
            </a:r>
            <a:r>
              <a:rPr lang="es-PE" sz="2800" dirty="0" err="1">
                <a:solidFill>
                  <a:schemeClr val="tx1"/>
                </a:solidFill>
              </a:rPr>
              <a:t>monitoreos</a:t>
            </a:r>
            <a:r>
              <a:rPr lang="es-PE" sz="2800" dirty="0">
                <a:solidFill>
                  <a:schemeClr val="tx1"/>
                </a:solidFill>
              </a:rPr>
              <a:t>, en el adecuado llenado de los FUAS.</a:t>
            </a:r>
          </a:p>
          <a:p>
            <a:pPr algn="just"/>
            <a:r>
              <a:rPr lang="es-PE" sz="2800" dirty="0">
                <a:solidFill>
                  <a:schemeClr val="tx1"/>
                </a:solidFill>
              </a:rPr>
              <a:t>Se vienen desarrollando capacitaciones intensas para disminuir los errores comunes.</a:t>
            </a:r>
          </a:p>
          <a:p>
            <a:pPr algn="just"/>
            <a:endParaRPr lang="es-PE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03gest02_apn_201606v1</a:t>
            </a:r>
          </a:p>
          <a:p>
            <a:pPr fontAlgn="b"/>
            <a:r>
              <a:rPr lang="es-PE" sz="1100" dirty="0">
                <a:latin typeface="Calibri"/>
              </a:rPr>
              <a:t>Procesado: Setiembre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372227"/>
              </p:ext>
            </p:extLst>
          </p:nvPr>
        </p:nvGraphicFramePr>
        <p:xfrm>
          <a:off x="467544" y="692696"/>
          <a:ext cx="828092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5877272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</a:t>
            </a:r>
            <a:r>
              <a:rPr lang="es-PE" sz="1100" dirty="0" smtClean="0"/>
              <a:t>2016</a:t>
            </a:r>
          </a:p>
          <a:p>
            <a:pPr fontAlgn="b"/>
            <a:r>
              <a:rPr lang="es-PE" sz="1100" dirty="0"/>
              <a:t>Cubo: 03gest02_apn_201606v1</a:t>
            </a:r>
          </a:p>
          <a:p>
            <a:pPr fontAlgn="b"/>
            <a:r>
              <a:rPr lang="es-PE" sz="1100" dirty="0">
                <a:latin typeface="Calibri"/>
              </a:rPr>
              <a:t>Procesado: Setiembre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/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55996"/>
              </p:ext>
            </p:extLst>
          </p:nvPr>
        </p:nvGraphicFramePr>
        <p:xfrm>
          <a:off x="942974" y="764704"/>
          <a:ext cx="7733481" cy="471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762" y="332656"/>
            <a:ext cx="8075240" cy="1051520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91264" cy="47419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</a:t>
            </a:r>
            <a:r>
              <a:rPr lang="es-PE" dirty="0" smtClean="0">
                <a:solidFill>
                  <a:schemeClr val="tx1"/>
                </a:solidFill>
              </a:rPr>
              <a:t>junio</a:t>
            </a:r>
            <a:r>
              <a:rPr lang="es-PE" dirty="0" smtClean="0">
                <a:solidFill>
                  <a:schemeClr val="tx1"/>
                </a:solidFill>
              </a:rPr>
              <a:t> </a:t>
            </a:r>
            <a:r>
              <a:rPr lang="es-PE" dirty="0" smtClean="0">
                <a:solidFill>
                  <a:schemeClr val="tx1"/>
                </a:solidFill>
              </a:rPr>
              <a:t>2016 se observa que la proporción de gestantes con 4 CPN y 4 entrega de  hierro y ácido fólico tiene un promedio de </a:t>
            </a:r>
            <a:r>
              <a:rPr lang="es-PE" dirty="0" smtClean="0">
                <a:solidFill>
                  <a:schemeClr val="tx1"/>
                </a:solidFill>
              </a:rPr>
              <a:t>50%  </a:t>
            </a:r>
            <a:r>
              <a:rPr lang="es-PE" dirty="0">
                <a:solidFill>
                  <a:schemeClr val="tx1"/>
                </a:solidFill>
              </a:rPr>
              <a:t>según data Cubo: </a:t>
            </a:r>
            <a:r>
              <a:rPr lang="es-PE" dirty="0" smtClean="0">
                <a:solidFill>
                  <a:schemeClr val="tx1"/>
                </a:solidFill>
              </a:rPr>
              <a:t>03gest02_apn_201606v1</a:t>
            </a:r>
            <a:endParaRPr lang="es-PE" dirty="0" smtClean="0">
              <a:solidFill>
                <a:schemeClr val="tx1"/>
              </a:solidFill>
            </a:endParaRP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</a:t>
            </a:r>
            <a:r>
              <a:rPr lang="es-PE" dirty="0" smtClean="0">
                <a:solidFill>
                  <a:schemeClr val="tx1"/>
                </a:solidFill>
              </a:rPr>
              <a:t>de junio </a:t>
            </a:r>
            <a:r>
              <a:rPr lang="es-PE" dirty="0" smtClean="0">
                <a:solidFill>
                  <a:schemeClr val="tx1"/>
                </a:solidFill>
              </a:rPr>
              <a:t>la información de gestantes con las 4 pruebas de laboratorio </a:t>
            </a:r>
            <a:r>
              <a:rPr lang="es-PE" dirty="0" smtClean="0">
                <a:solidFill>
                  <a:schemeClr val="tx1"/>
                </a:solidFill>
              </a:rPr>
              <a:t>en el </a:t>
            </a:r>
            <a:r>
              <a:rPr lang="es-PE" dirty="0" smtClean="0">
                <a:solidFill>
                  <a:schemeClr val="tx1"/>
                </a:solidFill>
              </a:rPr>
              <a:t>I trimestre </a:t>
            </a:r>
            <a:r>
              <a:rPr lang="es-PE" dirty="0" smtClean="0">
                <a:solidFill>
                  <a:schemeClr val="tx1"/>
                </a:solidFill>
              </a:rPr>
              <a:t>se </a:t>
            </a:r>
            <a:r>
              <a:rPr lang="es-PE" dirty="0" smtClean="0">
                <a:solidFill>
                  <a:schemeClr val="tx1"/>
                </a:solidFill>
              </a:rPr>
              <a:t>encuentra en un </a:t>
            </a:r>
            <a:r>
              <a:rPr lang="es-PE" dirty="0" smtClean="0">
                <a:solidFill>
                  <a:schemeClr val="tx1"/>
                </a:solidFill>
              </a:rPr>
              <a:t>2%.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algn="just"/>
            <a:endParaRPr lang="es-P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1333</TotalTime>
  <Words>1042</Words>
  <Application>Microsoft Office PowerPoint</Application>
  <PresentationFormat>Presentación en pantalla (4:3)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MS Mincho</vt:lpstr>
      <vt:lpstr>Aharoni</vt:lpstr>
      <vt:lpstr>Arial</vt:lpstr>
      <vt:lpstr>Calibri</vt:lpstr>
      <vt:lpstr>Century Gothic</vt:lpstr>
      <vt:lpstr>Courier New</vt:lpstr>
      <vt:lpstr>Palatino Linotype</vt:lpstr>
      <vt:lpstr>Times New Roman</vt:lpstr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Presentación de PowerPoint</vt:lpstr>
      <vt:lpstr>Presentación de PowerPoint</vt:lpstr>
      <vt:lpstr>Análisis</vt:lpstr>
      <vt:lpstr>PAQUETE NIÑO MENOR DE UN AÑO</vt:lpstr>
      <vt:lpstr>Presentación de PowerPoint</vt:lpstr>
      <vt:lpstr>Presentación de PowerPoint</vt:lpstr>
      <vt:lpstr>Análisis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Jissella Rios Ibarra</cp:lastModifiedBy>
  <cp:revision>90</cp:revision>
  <dcterms:created xsi:type="dcterms:W3CDTF">2016-04-29T19:17:01Z</dcterms:created>
  <dcterms:modified xsi:type="dcterms:W3CDTF">2016-09-30T15:50:13Z</dcterms:modified>
</cp:coreProperties>
</file>