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6" r:id="rId4"/>
    <p:sldId id="277" r:id="rId5"/>
    <p:sldId id="284" r:id="rId6"/>
    <p:sldId id="278" r:id="rId7"/>
    <p:sldId id="279" r:id="rId8"/>
    <p:sldId id="286" r:id="rId9"/>
    <p:sldId id="261" r:id="rId10"/>
    <p:sldId id="269" r:id="rId11"/>
    <p:sldId id="268" r:id="rId12"/>
    <p:sldId id="288" r:id="rId13"/>
    <p:sldId id="289" r:id="rId14"/>
    <p:sldId id="270" r:id="rId15"/>
    <p:sldId id="271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de María Montalvo Álvare" initials="FdMMÁ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>
        <p:scale>
          <a:sx n="95" d="100"/>
          <a:sy n="95" d="100"/>
        </p:scale>
        <p:origin x="-209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ISSELLA\Desktop\gest%205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ISSELLA\Desktop\gest%202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ISSELLA\Desktop\gest%203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JISSELLA\Desktop\gest%204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JISSELLA\Desktop\ni&#241;o%201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JISSELLA\Desktop\ni&#241;o%202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JISSELLA\Desktop\ni&#241;o%203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JISSELLA\Desktop\ni&#241;o%2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NÚMERO DE GESTANTES CON PAQUETE DE ATENCIÓN INTEGRAL </a:t>
            </a:r>
            <a:endParaRPr lang="es-PE" sz="14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AMBITO FED QUINTIL DE POBREZA 2</a:t>
            </a:r>
            <a:endParaRPr lang="es-PE" sz="14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 REGIÓN CALLAO</a:t>
            </a:r>
            <a:endParaRPr lang="es-PE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gest_5_1!$A$9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gest_5_1!$B$8:$U$8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gest_5_1!$B$9:$U$9</c:f>
              <c:numCache>
                <c:formatCode>0</c:formatCode>
                <c:ptCount val="20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300</c:v>
                </c:pt>
                <c:pt idx="13">
                  <c:v>278</c:v>
                </c:pt>
                <c:pt idx="14">
                  <c:v>284</c:v>
                </c:pt>
                <c:pt idx="15">
                  <c:v>254</c:v>
                </c:pt>
                <c:pt idx="16">
                  <c:v>251</c:v>
                </c:pt>
                <c:pt idx="17">
                  <c:v>252</c:v>
                </c:pt>
                <c:pt idx="18">
                  <c:v>220</c:v>
                </c:pt>
                <c:pt idx="19">
                  <c:v>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gest_5_1!$A$10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gest_5_1!$B$8:$U$8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gest_5_1!$B$10:$U$10</c:f>
              <c:numCache>
                <c:formatCode>0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7</c:v>
                </c:pt>
                <c:pt idx="17">
                  <c:v>1</c:v>
                </c:pt>
                <c:pt idx="18">
                  <c:v>4</c:v>
                </c:pt>
                <c:pt idx="1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75520"/>
        <c:axId val="75677056"/>
      </c:lineChart>
      <c:catAx>
        <c:axId val="756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677056"/>
        <c:crosses val="autoZero"/>
        <c:auto val="1"/>
        <c:lblAlgn val="ctr"/>
        <c:lblOffset val="100"/>
        <c:noMultiLvlLbl val="0"/>
      </c:catAx>
      <c:valAx>
        <c:axId val="7567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67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baseline="0">
                <a:effectLst/>
              </a:rPr>
              <a:t>PROPORCIÓN </a:t>
            </a:r>
            <a:r>
              <a:rPr lang="es-ES" sz="1600" b="1" i="0" cap="all" baseline="0">
                <a:effectLst/>
              </a:rPr>
              <a:t>de gestantes CON PAQUETE DE ATENCIÓN INTEGRAL </a:t>
            </a:r>
            <a:endParaRPr lang="es-PE" sz="12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baseline="0">
                <a:effectLst/>
              </a:rPr>
              <a:t>AMBITO FED QUINTIL DE POBLEZA 2 </a:t>
            </a:r>
            <a:endParaRPr lang="es-PE" sz="12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baseline="0">
                <a:effectLst/>
              </a:rPr>
              <a:t>REGION CALLAO</a:t>
            </a:r>
            <a:endParaRPr lang="es-PE" sz="1200">
              <a:effectLst/>
            </a:endParaRPr>
          </a:p>
        </c:rich>
      </c:tx>
      <c:layout>
        <c:manualLayout>
          <c:xMode val="edge"/>
          <c:yMode val="edge"/>
          <c:x val="0.14558584285069279"/>
          <c:y val="1.54365630188569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625848436739388E-2"/>
          <c:y val="0.2805425161840816"/>
          <c:w val="0.95201715174739143"/>
          <c:h val="0.61548767384365566"/>
        </c:manualLayout>
      </c:layout>
      <c:lineChart>
        <c:grouping val="standard"/>
        <c:varyColors val="0"/>
        <c:ser>
          <c:idx val="0"/>
          <c:order val="0"/>
          <c:tx>
            <c:strRef>
              <c:f>gest_2_1!$A$9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gest_2_1!$B$8:$U$8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gest_2_1!$B$9:$U$9</c:f>
              <c:numCache>
                <c:formatCode>0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3</c:v>
                </c:pt>
                <c:pt idx="17">
                  <c:v>0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04800"/>
        <c:axId val="22206336"/>
      </c:lineChart>
      <c:catAx>
        <c:axId val="2220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206336"/>
        <c:crosses val="autoZero"/>
        <c:auto val="1"/>
        <c:lblAlgn val="ctr"/>
        <c:lblOffset val="100"/>
        <c:noMultiLvlLbl val="0"/>
      </c:catAx>
      <c:valAx>
        <c:axId val="2220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20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NÚMERO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 2</a:t>
            </a:r>
            <a:r>
              <a:rPr lang="es-PE" sz="1400" b="1" i="0" baseline="0">
                <a:effectLst/>
              </a:rPr>
              <a:t> 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16274095409647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gest_3_1!$A$9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gest_3_1!$B$9:$U$9</c:f>
              <c:numCache>
                <c:formatCode>0</c:formatCode>
                <c:ptCount val="20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300</c:v>
                </c:pt>
                <c:pt idx="13">
                  <c:v>278</c:v>
                </c:pt>
                <c:pt idx="14">
                  <c:v>284</c:v>
                </c:pt>
                <c:pt idx="15">
                  <c:v>254</c:v>
                </c:pt>
                <c:pt idx="16">
                  <c:v>251</c:v>
                </c:pt>
                <c:pt idx="17">
                  <c:v>252</c:v>
                </c:pt>
                <c:pt idx="18">
                  <c:v>220</c:v>
                </c:pt>
                <c:pt idx="19">
                  <c:v>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gest_3_1!$A$10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gest_3_1!$B$10:$U$10</c:f>
              <c:numCache>
                <c:formatCode>0</c:formatCode>
                <c:ptCount val="20"/>
                <c:pt idx="0">
                  <c:v>162</c:v>
                </c:pt>
                <c:pt idx="1">
                  <c:v>171</c:v>
                </c:pt>
                <c:pt idx="2">
                  <c:v>144</c:v>
                </c:pt>
                <c:pt idx="3">
                  <c:v>154</c:v>
                </c:pt>
                <c:pt idx="4">
                  <c:v>177</c:v>
                </c:pt>
                <c:pt idx="5">
                  <c:v>171</c:v>
                </c:pt>
                <c:pt idx="6">
                  <c:v>180</c:v>
                </c:pt>
                <c:pt idx="7">
                  <c:v>200</c:v>
                </c:pt>
                <c:pt idx="8">
                  <c:v>186</c:v>
                </c:pt>
                <c:pt idx="9">
                  <c:v>172</c:v>
                </c:pt>
                <c:pt idx="10">
                  <c:v>157</c:v>
                </c:pt>
                <c:pt idx="11">
                  <c:v>184</c:v>
                </c:pt>
                <c:pt idx="12">
                  <c:v>169</c:v>
                </c:pt>
                <c:pt idx="13">
                  <c:v>166</c:v>
                </c:pt>
                <c:pt idx="14">
                  <c:v>176</c:v>
                </c:pt>
                <c:pt idx="15">
                  <c:v>150</c:v>
                </c:pt>
                <c:pt idx="16">
                  <c:v>148</c:v>
                </c:pt>
                <c:pt idx="17">
                  <c:v>135</c:v>
                </c:pt>
                <c:pt idx="18">
                  <c:v>125</c:v>
                </c:pt>
                <c:pt idx="19">
                  <c:v>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gest_3_1!$A$11</c:f>
              <c:strCache>
                <c:ptCount val="1"/>
                <c:pt idx="0">
                  <c:v># Gest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570026425066062E-2"/>
                  <c:y val="-3.092784342014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590033975084952E-2"/>
                  <c:y val="-1.030928114004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600226500566258E-3"/>
                  <c:y val="-2.749141637346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00037750094403E-2"/>
                  <c:y val="-2.749141637346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590033975084938E-2"/>
                  <c:y val="-3.092784342014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0800302000755E-2"/>
                  <c:y val="-3.436427046683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590033975084938E-2"/>
                  <c:y val="-3.436427046683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590033975084938E-2"/>
                  <c:y val="-3.092784342014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6610041525103814E-2"/>
                  <c:y val="-2.749141637346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590033975084938E-2"/>
                  <c:y val="-2.405498932678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0800302000755E-2"/>
                  <c:y val="-2.405498932678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100037750094487E-2"/>
                  <c:y val="-2.405498932678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590033975084938E-2"/>
                  <c:y val="-3.092784342014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100037750094376E-2"/>
                  <c:y val="-2.061856228009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6610041525103814E-2"/>
                  <c:y val="-2.061856228009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8120045300113252E-2"/>
                  <c:y val="-2.0618562280099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8120045300113363E-2"/>
                  <c:y val="-2.061856228009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4160060400151111E-2"/>
                  <c:y val="-2.405498932678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9630049075122797E-2"/>
                  <c:y val="-1.030928114004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570026425066173E-2"/>
                  <c:y val="-2.061856228009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gest_3_1!$B$11:$U$11</c:f>
              <c:numCache>
                <c:formatCode>0</c:formatCode>
                <c:ptCount val="20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  <c:pt idx="10">
                  <c:v>7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11</c:v>
                </c:pt>
                <c:pt idx="18">
                  <c:v>12</c:v>
                </c:pt>
                <c:pt idx="19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gest_3_1!$A$12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gest_3_1!$B$12:$U$12</c:f>
              <c:numCache>
                <c:formatCode>0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7</c:v>
                </c:pt>
                <c:pt idx="17">
                  <c:v>1</c:v>
                </c:pt>
                <c:pt idx="18">
                  <c:v>4</c:v>
                </c:pt>
                <c:pt idx="1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20864"/>
        <c:axId val="22443136"/>
      </c:lineChart>
      <c:catAx>
        <c:axId val="2242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443136"/>
        <c:crosses val="autoZero"/>
        <c:auto val="1"/>
        <c:lblAlgn val="ctr"/>
        <c:lblOffset val="100"/>
        <c:noMultiLvlLbl val="0"/>
      </c:catAx>
      <c:valAx>
        <c:axId val="224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42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PROPORCIÓN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116001470577780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gest_4_1!$A$9</c:f>
              <c:strCache>
                <c:ptCount val="1"/>
                <c:pt idx="0">
                  <c:v>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gest_4_1!$B$9:$U$9</c:f>
              <c:numCache>
                <c:formatCode>0</c:formatCode>
                <c:ptCount val="20"/>
                <c:pt idx="0">
                  <c:v>58</c:v>
                </c:pt>
                <c:pt idx="1">
                  <c:v>53</c:v>
                </c:pt>
                <c:pt idx="2">
                  <c:v>49</c:v>
                </c:pt>
                <c:pt idx="3">
                  <c:v>54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61</c:v>
                </c:pt>
                <c:pt idx="8">
                  <c:v>58</c:v>
                </c:pt>
                <c:pt idx="9">
                  <c:v>66</c:v>
                </c:pt>
                <c:pt idx="10">
                  <c:v>61</c:v>
                </c:pt>
                <c:pt idx="11">
                  <c:v>59</c:v>
                </c:pt>
                <c:pt idx="12">
                  <c:v>56</c:v>
                </c:pt>
                <c:pt idx="13">
                  <c:v>60</c:v>
                </c:pt>
                <c:pt idx="14">
                  <c:v>62</c:v>
                </c:pt>
                <c:pt idx="15">
                  <c:v>59</c:v>
                </c:pt>
                <c:pt idx="16">
                  <c:v>59</c:v>
                </c:pt>
                <c:pt idx="17">
                  <c:v>54</c:v>
                </c:pt>
                <c:pt idx="18">
                  <c:v>57</c:v>
                </c:pt>
                <c:pt idx="19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gest_4_1!$A$10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034481160723164E-2"/>
                  <c:y val="-2.948402948402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954009672692953E-3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551721741084768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068962321446343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551721741084768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551721741084768E-2"/>
                  <c:y val="-2.948402948402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712641547630941E-2"/>
                  <c:y val="-2.948402948402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034481160723156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229882127992451E-2"/>
                  <c:y val="-1.6380016380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551721741084734E-2"/>
                  <c:y val="-1.3104013104013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390801934538591E-2"/>
                  <c:y val="-3.276003276003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229882127992451E-2"/>
                  <c:y val="-1.6380016380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229882127992451E-2"/>
                  <c:y val="-1.6380016380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6551721741084734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229882127992586E-2"/>
                  <c:y val="-2.62080262080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3908042514900169E-2"/>
                  <c:y val="-2.948402948402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2068962321446447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4712641547631009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6551721741084734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2068962321446447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gest_4_1!$B$10:$U$10</c:f>
              <c:numCache>
                <c:formatCode>0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3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gest_4_1!$A$11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gest_4_1!$B$11:$U$11</c:f>
              <c:numCache>
                <c:formatCode>0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3</c:v>
                </c:pt>
                <c:pt idx="17">
                  <c:v>0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21728"/>
        <c:axId val="29723264"/>
      </c:lineChart>
      <c:catAx>
        <c:axId val="297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723264"/>
        <c:crosses val="autoZero"/>
        <c:auto val="1"/>
        <c:lblAlgn val="ctr"/>
        <c:lblOffset val="100"/>
        <c:noMultiLvlLbl val="0"/>
      </c:catAx>
      <c:valAx>
        <c:axId val="2972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72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baseline="0" dirty="0">
                <a:effectLst/>
              </a:rPr>
              <a:t>NÚMERO DE NIÑOS MENORES DE UN AÑO </a:t>
            </a:r>
            <a:r>
              <a:rPr lang="es-ES" sz="1200" b="1" i="0" cap="all" baseline="0" dirty="0">
                <a:effectLst/>
              </a:rPr>
              <a:t>con CRED, Vacuna Rotavirus y Neumococo, MMN y DNI </a:t>
            </a:r>
            <a:r>
              <a:rPr lang="es-PE" sz="1200" b="1" i="0" cap="all" baseline="0" dirty="0">
                <a:effectLst/>
              </a:rPr>
              <a:t> </a:t>
            </a:r>
            <a:r>
              <a:rPr lang="es-ES" sz="1200" b="1" i="0" cap="all" baseline="0" dirty="0">
                <a:effectLst/>
              </a:rPr>
              <a:t>Ámbito </a:t>
            </a:r>
            <a:r>
              <a:rPr lang="es-ES" sz="1200" b="1" i="0" baseline="0" dirty="0">
                <a:effectLst/>
              </a:rPr>
              <a:t>FED QUINTIL DE POBREZA 2</a:t>
            </a:r>
            <a:endParaRPr lang="es-PE" sz="12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 i="0" baseline="0" dirty="0">
                <a:effectLst/>
              </a:rPr>
              <a:t>DIRESA CALLAO</a:t>
            </a:r>
            <a:endParaRPr lang="es-PE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757174059006017E-2"/>
          <c:y val="0.17977632857752848"/>
          <c:w val="0.93441303153587096"/>
          <c:h val="0.60412070064546985"/>
        </c:manualLayout>
      </c:layout>
      <c:lineChart>
        <c:grouping val="standard"/>
        <c:varyColors val="0"/>
        <c:ser>
          <c:idx val="0"/>
          <c:order val="0"/>
          <c:tx>
            <c:strRef>
              <c:f>niño_1_1!$A$9</c:f>
              <c:strCache>
                <c:ptCount val="1"/>
                <c:pt idx="0">
                  <c:v>[00] Número de niños (f_nacim ----&gt;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9"/>
              <c:layout>
                <c:manualLayout>
                  <c:x val="-7.7354943340244928E-3"/>
                  <c:y val="1.892275511589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niño_1_1!$B$9:$U$9</c:f>
              <c:numCache>
                <c:formatCode>0</c:formatCode>
                <c:ptCount val="20"/>
                <c:pt idx="0">
                  <c:v>32219</c:v>
                </c:pt>
                <c:pt idx="1">
                  <c:v>32357</c:v>
                </c:pt>
                <c:pt idx="2">
                  <c:v>32639</c:v>
                </c:pt>
                <c:pt idx="3">
                  <c:v>32704</c:v>
                </c:pt>
                <c:pt idx="4">
                  <c:v>32834</c:v>
                </c:pt>
                <c:pt idx="5">
                  <c:v>32970</c:v>
                </c:pt>
                <c:pt idx="6">
                  <c:v>33151</c:v>
                </c:pt>
                <c:pt idx="7">
                  <c:v>33230</c:v>
                </c:pt>
                <c:pt idx="8">
                  <c:v>33318</c:v>
                </c:pt>
                <c:pt idx="9">
                  <c:v>33350</c:v>
                </c:pt>
                <c:pt idx="10">
                  <c:v>33275</c:v>
                </c:pt>
                <c:pt idx="11">
                  <c:v>33087</c:v>
                </c:pt>
                <c:pt idx="12">
                  <c:v>32896</c:v>
                </c:pt>
                <c:pt idx="13">
                  <c:v>32716</c:v>
                </c:pt>
                <c:pt idx="14">
                  <c:v>32557</c:v>
                </c:pt>
                <c:pt idx="15">
                  <c:v>32336</c:v>
                </c:pt>
                <c:pt idx="16">
                  <c:v>32111</c:v>
                </c:pt>
                <c:pt idx="17">
                  <c:v>31761</c:v>
                </c:pt>
                <c:pt idx="18">
                  <c:v>31275</c:v>
                </c:pt>
                <c:pt idx="19">
                  <c:v>30664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niño_1_1!$A$10</c:f>
              <c:strCache>
                <c:ptCount val="1"/>
                <c:pt idx="0">
                  <c:v>Niños c/ Dni (Reniec)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niño_1_1!$B$10:$U$10</c:f>
              <c:numCache>
                <c:formatCode>0</c:formatCode>
                <c:ptCount val="20"/>
                <c:pt idx="0">
                  <c:v>28933</c:v>
                </c:pt>
                <c:pt idx="1">
                  <c:v>29264</c:v>
                </c:pt>
                <c:pt idx="2">
                  <c:v>29500</c:v>
                </c:pt>
                <c:pt idx="3">
                  <c:v>29724</c:v>
                </c:pt>
                <c:pt idx="4">
                  <c:v>29794</c:v>
                </c:pt>
                <c:pt idx="5">
                  <c:v>30294</c:v>
                </c:pt>
                <c:pt idx="6">
                  <c:v>30362</c:v>
                </c:pt>
                <c:pt idx="7">
                  <c:v>30614</c:v>
                </c:pt>
                <c:pt idx="8">
                  <c:v>30811</c:v>
                </c:pt>
                <c:pt idx="9">
                  <c:v>31121</c:v>
                </c:pt>
                <c:pt idx="10">
                  <c:v>31223</c:v>
                </c:pt>
                <c:pt idx="11">
                  <c:v>30917</c:v>
                </c:pt>
                <c:pt idx="12">
                  <c:v>30315</c:v>
                </c:pt>
                <c:pt idx="13">
                  <c:v>29701</c:v>
                </c:pt>
                <c:pt idx="14">
                  <c:v>29112</c:v>
                </c:pt>
                <c:pt idx="15">
                  <c:v>28436</c:v>
                </c:pt>
                <c:pt idx="16">
                  <c:v>27764</c:v>
                </c:pt>
                <c:pt idx="17">
                  <c:v>27338</c:v>
                </c:pt>
                <c:pt idx="18">
                  <c:v>26681</c:v>
                </c:pt>
                <c:pt idx="19">
                  <c:v>25878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niño_1_1!$A$11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477296726504746E-3"/>
                  <c:y val="2.292264299878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397747272087294E-3"/>
                  <c:y val="2.674308349858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477296726504746E-3"/>
                  <c:y val="2.674308349858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397747272087554E-3"/>
                  <c:y val="1.9102202498989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263639563533967E-2"/>
                  <c:y val="2.292264299878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8556846180922215E-3"/>
                  <c:y val="3.43839644981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263639563533967E-2"/>
                  <c:y val="2.292264299878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263639563533967E-2"/>
                  <c:y val="2.674308349858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079549454417459E-2"/>
                  <c:y val="2.6743083498584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4477296726504746E-3"/>
                  <c:y val="2.292264299878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8.4477296726504746E-3"/>
                  <c:y val="3.438396449818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4079549454417458E-3"/>
                  <c:y val="1.9102202498989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8.4477296726504746E-3"/>
                  <c:y val="3.056352399838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8.4477296726504746E-3"/>
                  <c:y val="2.6743083498584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2238648363253405E-3"/>
                  <c:y val="3.820440499797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4477296726505786E-3"/>
                  <c:y val="3.056352399838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8.4477296726505786E-3"/>
                  <c:y val="3.056352399838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6895459345301053E-2"/>
                  <c:y val="2.674308349858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2671594508975816E-2"/>
                  <c:y val="3.056352399838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1263639563533967E-2"/>
                  <c:y val="3.056352399838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niño_1_1!$B$11:$U$11</c:f>
              <c:numCache>
                <c:formatCode>0</c:formatCode>
                <c:ptCount val="20"/>
                <c:pt idx="0">
                  <c:v>2882</c:v>
                </c:pt>
                <c:pt idx="1">
                  <c:v>3236</c:v>
                </c:pt>
                <c:pt idx="2">
                  <c:v>3325</c:v>
                </c:pt>
                <c:pt idx="3">
                  <c:v>3365</c:v>
                </c:pt>
                <c:pt idx="4">
                  <c:v>3474</c:v>
                </c:pt>
                <c:pt idx="5">
                  <c:v>3532</c:v>
                </c:pt>
                <c:pt idx="6">
                  <c:v>3828</c:v>
                </c:pt>
                <c:pt idx="7">
                  <c:v>3905</c:v>
                </c:pt>
                <c:pt idx="8">
                  <c:v>3858</c:v>
                </c:pt>
                <c:pt idx="9">
                  <c:v>3842</c:v>
                </c:pt>
                <c:pt idx="10">
                  <c:v>3599</c:v>
                </c:pt>
                <c:pt idx="11">
                  <c:v>3495</c:v>
                </c:pt>
                <c:pt idx="12">
                  <c:v>3469</c:v>
                </c:pt>
                <c:pt idx="13">
                  <c:v>3678</c:v>
                </c:pt>
                <c:pt idx="14">
                  <c:v>3871</c:v>
                </c:pt>
                <c:pt idx="15">
                  <c:v>4030</c:v>
                </c:pt>
                <c:pt idx="16">
                  <c:v>4144</c:v>
                </c:pt>
                <c:pt idx="17">
                  <c:v>4182</c:v>
                </c:pt>
                <c:pt idx="18">
                  <c:v>3912</c:v>
                </c:pt>
                <c:pt idx="19">
                  <c:v>3316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niño_1_1!$A$12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niño_1_1!$B$12:$U$12</c:f>
              <c:numCache>
                <c:formatCode>0</c:formatCode>
                <c:ptCount val="20"/>
                <c:pt idx="0">
                  <c:v>3507</c:v>
                </c:pt>
                <c:pt idx="1">
                  <c:v>3733</c:v>
                </c:pt>
                <c:pt idx="2">
                  <c:v>3957</c:v>
                </c:pt>
                <c:pt idx="3">
                  <c:v>4155</c:v>
                </c:pt>
                <c:pt idx="4">
                  <c:v>4245</c:v>
                </c:pt>
                <c:pt idx="5">
                  <c:v>4019</c:v>
                </c:pt>
                <c:pt idx="6">
                  <c:v>4029</c:v>
                </c:pt>
                <c:pt idx="7">
                  <c:v>3923</c:v>
                </c:pt>
                <c:pt idx="8">
                  <c:v>3765</c:v>
                </c:pt>
                <c:pt idx="9">
                  <c:v>3582</c:v>
                </c:pt>
                <c:pt idx="10">
                  <c:v>3369</c:v>
                </c:pt>
                <c:pt idx="11">
                  <c:v>3351</c:v>
                </c:pt>
                <c:pt idx="12">
                  <c:v>3140</c:v>
                </c:pt>
                <c:pt idx="13">
                  <c:v>3232</c:v>
                </c:pt>
                <c:pt idx="14">
                  <c:v>3457</c:v>
                </c:pt>
                <c:pt idx="15">
                  <c:v>3652</c:v>
                </c:pt>
                <c:pt idx="16">
                  <c:v>3794</c:v>
                </c:pt>
                <c:pt idx="17">
                  <c:v>3868</c:v>
                </c:pt>
                <c:pt idx="18">
                  <c:v>3750</c:v>
                </c:pt>
                <c:pt idx="19">
                  <c:v>3519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niño_1_1!$A$13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niño_1_1!$B$13:$U$13</c:f>
              <c:numCache>
                <c:formatCode>0</c:formatCode>
                <c:ptCount val="20"/>
                <c:pt idx="0">
                  <c:v>9383</c:v>
                </c:pt>
                <c:pt idx="1">
                  <c:v>9876</c:v>
                </c:pt>
                <c:pt idx="2">
                  <c:v>10372</c:v>
                </c:pt>
                <c:pt idx="3">
                  <c:v>10723</c:v>
                </c:pt>
                <c:pt idx="4">
                  <c:v>11010</c:v>
                </c:pt>
                <c:pt idx="5">
                  <c:v>11101</c:v>
                </c:pt>
                <c:pt idx="6">
                  <c:v>11640</c:v>
                </c:pt>
                <c:pt idx="7">
                  <c:v>11731</c:v>
                </c:pt>
                <c:pt idx="8">
                  <c:v>11717</c:v>
                </c:pt>
                <c:pt idx="9">
                  <c:v>11691</c:v>
                </c:pt>
                <c:pt idx="10">
                  <c:v>11552</c:v>
                </c:pt>
                <c:pt idx="11">
                  <c:v>11275</c:v>
                </c:pt>
                <c:pt idx="12">
                  <c:v>10841</c:v>
                </c:pt>
                <c:pt idx="13">
                  <c:v>10628</c:v>
                </c:pt>
                <c:pt idx="14">
                  <c:v>10497</c:v>
                </c:pt>
                <c:pt idx="15">
                  <c:v>10461</c:v>
                </c:pt>
                <c:pt idx="16">
                  <c:v>10302</c:v>
                </c:pt>
                <c:pt idx="17">
                  <c:v>10162</c:v>
                </c:pt>
                <c:pt idx="18">
                  <c:v>9629</c:v>
                </c:pt>
                <c:pt idx="19">
                  <c:v>8167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45504"/>
        <c:axId val="29484160"/>
      </c:lineChart>
      <c:catAx>
        <c:axId val="294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484160"/>
        <c:crosses val="autoZero"/>
        <c:auto val="1"/>
        <c:lblAlgn val="ctr"/>
        <c:lblOffset val="100"/>
        <c:noMultiLvlLbl val="0"/>
      </c:catAx>
      <c:valAx>
        <c:axId val="2948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4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baseline="0">
                <a:effectLst/>
              </a:rPr>
              <a:t>PROPORCIÓN DE NIÑOS MENORES DE UN AÑO </a:t>
            </a:r>
            <a:r>
              <a:rPr lang="es-ES" sz="1600" b="1" i="0" cap="all" baseline="0">
                <a:effectLst/>
              </a:rPr>
              <a:t>con CRED, Vacuna Rotavirus y Neumococo, MMN y DNI </a:t>
            </a:r>
            <a:r>
              <a:rPr lang="es-PE" sz="1600" b="1" i="0" cap="all" baseline="0">
                <a:effectLst/>
              </a:rPr>
              <a:t> </a:t>
            </a:r>
            <a:r>
              <a:rPr lang="es-ES" sz="1600" b="1" i="0" cap="all" baseline="0">
                <a:effectLst/>
              </a:rPr>
              <a:t>Ámbito FED quintil  DE POBREZA 2</a:t>
            </a:r>
            <a:endParaRPr lang="es-PE" sz="12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baseline="0">
                <a:effectLst/>
              </a:rPr>
              <a:t>DIRESA CALLAO</a:t>
            </a:r>
            <a:endParaRPr lang="es-PE" sz="1200">
              <a:effectLst/>
            </a:endParaRPr>
          </a:p>
        </c:rich>
      </c:tx>
      <c:layout>
        <c:manualLayout>
          <c:xMode val="edge"/>
          <c:yMode val="edge"/>
          <c:x val="0.1047826644913414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niño_2_1!$A$9</c:f>
              <c:strCache>
                <c:ptCount val="1"/>
                <c:pt idx="0">
                  <c:v>% Niños con Supl de micronutrientes de acuerdo con su edad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niño_2_1!$B$9:$U$9</c:f>
              <c:numCache>
                <c:formatCode>0</c:formatCode>
                <c:ptCount val="20"/>
                <c:pt idx="0">
                  <c:v>29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34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34</c:v>
                </c:pt>
                <c:pt idx="12">
                  <c:v>33</c:v>
                </c:pt>
                <c:pt idx="13">
                  <c:v>32</c:v>
                </c:pt>
                <c:pt idx="14">
                  <c:v>32</c:v>
                </c:pt>
                <c:pt idx="15">
                  <c:v>32</c:v>
                </c:pt>
                <c:pt idx="16">
                  <c:v>32</c:v>
                </c:pt>
                <c:pt idx="17">
                  <c:v>32</c:v>
                </c:pt>
                <c:pt idx="18">
                  <c:v>31</c:v>
                </c:pt>
                <c:pt idx="19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niño_2_1!$A$10</c:f>
              <c:strCache>
                <c:ptCount val="1"/>
                <c:pt idx="0">
                  <c:v>% Niños  con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762323022923249E-3"/>
                  <c:y val="-2.263082443024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143484534384874E-2"/>
                  <c:y val="-2.263082443024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1434845343849E-2"/>
                  <c:y val="-2.263082443024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143484534384874E-2"/>
                  <c:y val="-2.263082443024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222710193410457E-2"/>
                  <c:y val="-2.263082443024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143484534384874E-2"/>
                  <c:y val="-2.640262850194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683097363897665E-2"/>
                  <c:y val="-3.0174432573656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524646045846498E-2"/>
                  <c:y val="-2.263082443024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43484534384874E-2"/>
                  <c:y val="-3.017443257365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143484534384874E-2"/>
                  <c:y val="-2.640262850194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06425887535929E-2"/>
                  <c:y val="-3.771804071707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524646045846498E-2"/>
                  <c:y val="-3.771804071707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4603871704872082E-2"/>
                  <c:y val="-3.771804071707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524646045846498E-2"/>
                  <c:y val="-4.1489844788777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445420386820914E-2"/>
                  <c:y val="-2.640262850194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7524646045846498E-2"/>
                  <c:y val="-4.5261648860484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0445420386820914E-2"/>
                  <c:y val="-2.640262850194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1683097363897665E-2"/>
                  <c:y val="-2.263082443024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3143484534385087E-2"/>
                  <c:y val="-3.771804071707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222710193410457E-2"/>
                  <c:y val="-2.640262850194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niño_2_1!$B$10:$U$10</c:f>
              <c:numCache>
                <c:formatCode>0</c:formatCode>
                <c:ptCount val="20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13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11</c:v>
                </c:pt>
                <c:pt idx="15">
                  <c:v>11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niño_2_1!$A$11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niño_2_1!$B$11:$U$11</c:f>
              <c:numCache>
                <c:formatCode>0</c:formatCode>
                <c:ptCount val="20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  <c:pt idx="15">
                  <c:v>12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niño_2_1!$A$12</c:f>
              <c:strCache>
                <c:ptCount val="1"/>
                <c:pt idx="0">
                  <c:v>% Niños con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niño_2_1!$B$12:$U$12</c:f>
              <c:numCache>
                <c:formatCode>0</c:formatCode>
                <c:ptCount val="20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91</c:v>
                </c:pt>
                <c:pt idx="4">
                  <c:v>91</c:v>
                </c:pt>
                <c:pt idx="5">
                  <c:v>92</c:v>
                </c:pt>
                <c:pt idx="6">
                  <c:v>92</c:v>
                </c:pt>
                <c:pt idx="7">
                  <c:v>92</c:v>
                </c:pt>
                <c:pt idx="8">
                  <c:v>92</c:v>
                </c:pt>
                <c:pt idx="9">
                  <c:v>93</c:v>
                </c:pt>
                <c:pt idx="10">
                  <c:v>94</c:v>
                </c:pt>
                <c:pt idx="11">
                  <c:v>93</c:v>
                </c:pt>
                <c:pt idx="12">
                  <c:v>92</c:v>
                </c:pt>
                <c:pt idx="13">
                  <c:v>91</c:v>
                </c:pt>
                <c:pt idx="14">
                  <c:v>89</c:v>
                </c:pt>
                <c:pt idx="15">
                  <c:v>88</c:v>
                </c:pt>
                <c:pt idx="16">
                  <c:v>86</c:v>
                </c:pt>
                <c:pt idx="17">
                  <c:v>86</c:v>
                </c:pt>
                <c:pt idx="18">
                  <c:v>85</c:v>
                </c:pt>
                <c:pt idx="19">
                  <c:v>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79136"/>
        <c:axId val="29580672"/>
      </c:lineChart>
      <c:catAx>
        <c:axId val="295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580672"/>
        <c:crosses val="autoZero"/>
        <c:auto val="1"/>
        <c:lblAlgn val="ctr"/>
        <c:lblOffset val="100"/>
        <c:noMultiLvlLbl val="0"/>
      </c:catAx>
      <c:valAx>
        <c:axId val="2958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57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cap="small" baseline="0">
                <a:effectLst/>
              </a:rPr>
              <a:t>Número de niñas y niños &lt; de 1 año que reciben el paquete de atención integral Ámbito FED quintil DE POBREZA 2</a:t>
            </a:r>
            <a:br>
              <a:rPr lang="es-ES" sz="1400" b="1" i="0" cap="small" baseline="0">
                <a:effectLst/>
              </a:rPr>
            </a:br>
            <a:r>
              <a:rPr lang="es-ES" sz="1400" b="1" i="0" cap="small" baseline="0">
                <a:effectLst/>
              </a:rPr>
              <a:t> región Callao</a:t>
            </a:r>
            <a:r>
              <a:rPr lang="es-ES" sz="1400" b="0" i="0" cap="small" baseline="0">
                <a:effectLst/>
              </a:rPr>
              <a:t> 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158785525112528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niño_3_1!$A$9</c:f>
              <c:strCache>
                <c:ptCount val="1"/>
                <c:pt idx="0">
                  <c:v>[00] Número de niños (f_nacim ----&gt;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niño_3_1!$B$9:$U$9</c:f>
              <c:numCache>
                <c:formatCode>0</c:formatCode>
                <c:ptCount val="20"/>
                <c:pt idx="0">
                  <c:v>32219</c:v>
                </c:pt>
                <c:pt idx="1">
                  <c:v>32357</c:v>
                </c:pt>
                <c:pt idx="2">
                  <c:v>32639</c:v>
                </c:pt>
                <c:pt idx="3">
                  <c:v>32704</c:v>
                </c:pt>
                <c:pt idx="4">
                  <c:v>32834</c:v>
                </c:pt>
                <c:pt idx="5">
                  <c:v>32970</c:v>
                </c:pt>
                <c:pt idx="6">
                  <c:v>33151</c:v>
                </c:pt>
                <c:pt idx="7">
                  <c:v>33230</c:v>
                </c:pt>
                <c:pt idx="8">
                  <c:v>33318</c:v>
                </c:pt>
                <c:pt idx="9">
                  <c:v>33350</c:v>
                </c:pt>
                <c:pt idx="10">
                  <c:v>33275</c:v>
                </c:pt>
                <c:pt idx="11">
                  <c:v>33087</c:v>
                </c:pt>
                <c:pt idx="12">
                  <c:v>32896</c:v>
                </c:pt>
                <c:pt idx="13">
                  <c:v>32716</c:v>
                </c:pt>
                <c:pt idx="14">
                  <c:v>32557</c:v>
                </c:pt>
                <c:pt idx="15">
                  <c:v>32336</c:v>
                </c:pt>
                <c:pt idx="16">
                  <c:v>32111</c:v>
                </c:pt>
                <c:pt idx="17">
                  <c:v>31761</c:v>
                </c:pt>
                <c:pt idx="18">
                  <c:v>31275</c:v>
                </c:pt>
                <c:pt idx="19">
                  <c:v>30664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niño_3_1!$A$10</c:f>
              <c:strCache>
                <c:ptCount val="1"/>
                <c:pt idx="0">
                  <c:v>% Niños con criterios FED (5 criterios)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niño_3_1!$B$10:$U$10</c:f>
              <c:numCache>
                <c:formatCode>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47936"/>
        <c:axId val="29849472"/>
      </c:lineChart>
      <c:catAx>
        <c:axId val="2984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849472"/>
        <c:crosses val="autoZero"/>
        <c:auto val="1"/>
        <c:lblAlgn val="ctr"/>
        <c:lblOffset val="100"/>
        <c:noMultiLvlLbl val="0"/>
      </c:catAx>
      <c:valAx>
        <c:axId val="2984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84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cap="small" baseline="0">
                <a:effectLst/>
              </a:rPr>
              <a:t>Proporción de niñas y niños &lt; de 1 año que reciben el paquete de atención integral Ámbito FED quintil DE POBREZA  2 </a:t>
            </a:r>
            <a:br>
              <a:rPr lang="es-ES" sz="1800" b="1" i="0" cap="small" baseline="0">
                <a:effectLst/>
              </a:rPr>
            </a:br>
            <a:r>
              <a:rPr lang="es-ES" sz="1800" b="1" i="0" cap="small" baseline="0">
                <a:effectLst/>
              </a:rPr>
              <a:t> región Callao</a:t>
            </a:r>
            <a:endParaRPr lang="es-PE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% Niños con criterios FED (5 criterios)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niño_4_1!$B$9:$U$9</c:f>
              <c:numCache>
                <c:formatCode>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67392"/>
        <c:axId val="29758208"/>
      </c:lineChart>
      <c:catAx>
        <c:axId val="298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758208"/>
        <c:crosses val="autoZero"/>
        <c:auto val="1"/>
        <c:lblAlgn val="ctr"/>
        <c:lblOffset val="100"/>
        <c:noMultiLvlLbl val="0"/>
      </c:catAx>
      <c:valAx>
        <c:axId val="2975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8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pPr/>
              <a:t>31/10/2016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sz="7200" dirty="0" smtClean="0"/>
              <a:t>COMPROMISO </a:t>
            </a:r>
            <a:r>
              <a:rPr lang="es-MX" sz="7200" dirty="0"/>
              <a:t>14 DIRESA CALLAO</a:t>
            </a:r>
            <a:endParaRPr lang="es-PE" sz="7200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3599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05Infant_201608v1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Octubre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671523"/>
              </p:ext>
            </p:extLst>
          </p:nvPr>
        </p:nvGraphicFramePr>
        <p:xfrm>
          <a:off x="539551" y="188640"/>
          <a:ext cx="8208913" cy="536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74906"/>
              </p:ext>
            </p:extLst>
          </p:nvPr>
        </p:nvGraphicFramePr>
        <p:xfrm>
          <a:off x="251520" y="6093296"/>
          <a:ext cx="2389386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05Infant_201608v1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Octubre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  <a:endParaRPr lang="es-PE" sz="1100" dirty="0" smtClean="0"/>
                    </a:p>
                    <a:p>
                      <a:pPr algn="l" fontAlgn="b"/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567080"/>
              </p:ext>
            </p:extLst>
          </p:nvPr>
        </p:nvGraphicFramePr>
        <p:xfrm>
          <a:off x="294959" y="188640"/>
          <a:ext cx="8696324" cy="540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Al mes de agosto encontramos que 30664 niños(as)menores de 12 meses(100%) el 84% cuenta con documento de identidad(DNI).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En relación al indicador Control CRED de acuerdo a la edad,  se observa 13519 niños cuenta con atenciones CRED de manera oportuna acuerdo a su edad correspondiente a el 11% del total de la población menor de 12 meses.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Para la mejora de este indicador es importante considerar la característica propia de la población chalaca que según ultima información de la ENDES 2015 identifica que el 58% de las Mujeres trabajan actualmente, propiciando esto que el cuidado de la salud del niño(a) se desplace a un segundo plano o que la persona que quede al cuidado de este no se sienta 100% responsable del  cuidado de la salud. Lo cual genera la inasistencia o asistencia inoportuna a los Servicios de CRED brindado en los EE.SS. Para ello es  indispensable seguir reforzando la captación oportuna de los menores a través de las VISITAS DOMICILIARIAS, priorizando el trabajo del personal asignado a el logro de dicho indicador en los EE.SS.</a:t>
            </a:r>
          </a:p>
        </p:txBody>
      </p:sp>
    </p:spTree>
    <p:extLst>
      <p:ext uri="{BB962C8B-B14F-4D97-AF65-F5344CB8AC3E}">
        <p14:creationId xmlns:p14="http://schemas.microsoft.com/office/powerpoint/2010/main" val="2803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r>
              <a:rPr lang="es-PE" sz="1800" dirty="0" smtClean="0">
                <a:solidFill>
                  <a:schemeClr val="tx1"/>
                </a:solidFill>
              </a:rPr>
              <a:t>En relación a al indicador suplementación con micronutriente de acuerdo a la edad en el mes de junio se alcanzo el 27% del total esperado, las estrategias implementadas de seguimiento y entrega de suplemento de micronutriente en la Región callao para el alcance de esta variable brindan  sostenibilidad en los resultados. 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La vacunación de Rotavirus y Neumococo de acuerdo a la edad obtuvo un 11% del total de niños(as) menores de 12 meses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Como resultado, </a:t>
            </a:r>
            <a:r>
              <a:rPr lang="es-PE" sz="1800" dirty="0">
                <a:solidFill>
                  <a:schemeClr val="tx1"/>
                </a:solidFill>
              </a:rPr>
              <a:t>e</a:t>
            </a:r>
            <a:r>
              <a:rPr lang="es-PE" sz="1800" dirty="0" smtClean="0">
                <a:solidFill>
                  <a:schemeClr val="tx1"/>
                </a:solidFill>
              </a:rPr>
              <a:t>l paquete de atención  de los 5 criterios FED en el  grupo poblacional de niños menores de 12 meses, encontramos que  2% logro contar con el paquete completo de atención. De las 5 </a:t>
            </a:r>
            <a:r>
              <a:rPr lang="es-PE" sz="1800" dirty="0">
                <a:solidFill>
                  <a:schemeClr val="tx1"/>
                </a:solidFill>
              </a:rPr>
              <a:t>variables, </a:t>
            </a:r>
            <a:r>
              <a:rPr lang="es-PE" sz="1800" dirty="0" smtClean="0">
                <a:solidFill>
                  <a:schemeClr val="tx1"/>
                </a:solidFill>
              </a:rPr>
              <a:t>el indicador CRED </a:t>
            </a:r>
            <a:r>
              <a:rPr lang="es-PE" sz="1800" dirty="0">
                <a:solidFill>
                  <a:schemeClr val="tx1"/>
                </a:solidFill>
              </a:rPr>
              <a:t>de acuerdo a la edad, </a:t>
            </a:r>
            <a:r>
              <a:rPr lang="es-PE" sz="1800" dirty="0" smtClean="0">
                <a:solidFill>
                  <a:schemeClr val="tx1"/>
                </a:solidFill>
              </a:rPr>
              <a:t>es el que conlleva </a:t>
            </a:r>
            <a:r>
              <a:rPr lang="es-PE" sz="1800" dirty="0">
                <a:solidFill>
                  <a:schemeClr val="tx1"/>
                </a:solidFill>
              </a:rPr>
              <a:t>a </a:t>
            </a:r>
            <a:r>
              <a:rPr lang="es-PE" sz="1800" dirty="0" smtClean="0">
                <a:solidFill>
                  <a:schemeClr val="tx1"/>
                </a:solidFill>
              </a:rPr>
              <a:t>reformular estrategias y maximizar acciones </a:t>
            </a:r>
            <a:r>
              <a:rPr lang="es-PE" sz="1800" dirty="0">
                <a:solidFill>
                  <a:schemeClr val="tx1"/>
                </a:solidFill>
              </a:rPr>
              <a:t>que permitan </a:t>
            </a:r>
            <a:r>
              <a:rPr lang="es-PE" sz="1800" dirty="0" smtClean="0">
                <a:solidFill>
                  <a:schemeClr val="tx1"/>
                </a:solidFill>
              </a:rPr>
              <a:t>sensibilizar a la población, priorizando madres y padres de familia, que </a:t>
            </a:r>
            <a:r>
              <a:rPr lang="es-PE" sz="1800" dirty="0">
                <a:solidFill>
                  <a:schemeClr val="tx1"/>
                </a:solidFill>
              </a:rPr>
              <a:t>presentan características que limiten o conlleven a la inasistencia o asistencia inoportuna a los servicios CRED brindado en los EE.SS.</a:t>
            </a:r>
          </a:p>
          <a:p>
            <a:endParaRPr lang="es-P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37384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18419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05Infant_201608v1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Octubre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761122"/>
              </p:ext>
            </p:extLst>
          </p:nvPr>
        </p:nvGraphicFramePr>
        <p:xfrm>
          <a:off x="276224" y="548680"/>
          <a:ext cx="868826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8760"/>
              </p:ext>
            </p:extLst>
          </p:nvPr>
        </p:nvGraphicFramePr>
        <p:xfrm>
          <a:off x="467544" y="5877272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05Infant_201608v1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Octubre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320652"/>
              </p:ext>
            </p:extLst>
          </p:nvPr>
        </p:nvGraphicFramePr>
        <p:xfrm>
          <a:off x="761999" y="692696"/>
          <a:ext cx="7986465" cy="493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2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733256"/>
            <a:ext cx="2736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</a:t>
            </a:r>
            <a:r>
              <a:rPr lang="es-PE" sz="1100" dirty="0" smtClean="0"/>
              <a:t>_2016</a:t>
            </a:r>
          </a:p>
          <a:p>
            <a:pPr fontAlgn="b"/>
            <a:r>
              <a:rPr lang="es-PE" sz="1100" dirty="0" smtClean="0"/>
              <a:t>Cubo</a:t>
            </a:r>
            <a:r>
              <a:rPr lang="es-PE" sz="1100" dirty="0"/>
              <a:t>: </a:t>
            </a:r>
            <a:r>
              <a:rPr lang="es-PE" sz="1100" dirty="0" smtClean="0"/>
              <a:t>03gest02_apn_201608v0</a:t>
            </a:r>
          </a:p>
          <a:p>
            <a:pPr fontAlgn="b"/>
            <a:r>
              <a:rPr lang="es-PE" sz="1100" dirty="0" smtClean="0">
                <a:latin typeface="Calibri"/>
              </a:rPr>
              <a:t>Procesado: Octubre 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201952"/>
              </p:ext>
            </p:extLst>
          </p:nvPr>
        </p:nvGraphicFramePr>
        <p:xfrm>
          <a:off x="467544" y="836712"/>
          <a:ext cx="8533581" cy="44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805264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03gest02_apn_201608v0</a:t>
            </a:r>
          </a:p>
          <a:p>
            <a:pPr fontAlgn="b"/>
            <a:r>
              <a:rPr lang="es-PE" sz="1100" dirty="0">
                <a:latin typeface="Calibri"/>
              </a:rPr>
              <a:t>Procesado: Octubre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214636"/>
              </p:ext>
            </p:extLst>
          </p:nvPr>
        </p:nvGraphicFramePr>
        <p:xfrm>
          <a:off x="539552" y="620688"/>
          <a:ext cx="82809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En el mes de junio del año 2016, se observa un 3% de logro del indicador gestante con atención prenatal reenfocada</a:t>
            </a:r>
            <a:r>
              <a:rPr lang="es-PE" sz="2800" dirty="0">
                <a:solidFill>
                  <a:schemeClr val="tx1"/>
                </a:solidFill>
              </a:rPr>
              <a:t>. </a:t>
            </a:r>
            <a:endParaRPr lang="es-PE" sz="2800" dirty="0" smtClean="0">
              <a:solidFill>
                <a:schemeClr val="tx1"/>
              </a:solidFill>
            </a:endParaRPr>
          </a:p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Existe </a:t>
            </a:r>
            <a:r>
              <a:rPr lang="es-PE" sz="2800" dirty="0">
                <a:solidFill>
                  <a:schemeClr val="tx1"/>
                </a:solidFill>
              </a:rPr>
              <a:t>demora en el proceso de control de calidad y consistencia de los FUAS, dificultando el envío oportuno a los puntos de digitación, para lo cual se están realizando constantes </a:t>
            </a:r>
            <a:r>
              <a:rPr lang="es-PE" sz="2800" dirty="0" err="1">
                <a:solidFill>
                  <a:schemeClr val="tx1"/>
                </a:solidFill>
              </a:rPr>
              <a:t>monitoreos</a:t>
            </a:r>
            <a:r>
              <a:rPr lang="es-PE" sz="2800" dirty="0">
                <a:solidFill>
                  <a:schemeClr val="tx1"/>
                </a:solidFill>
              </a:rPr>
              <a:t>, en el adecuado llenado de los FUAS.</a:t>
            </a:r>
          </a:p>
          <a:p>
            <a:pPr algn="just"/>
            <a:r>
              <a:rPr lang="es-PE" sz="2800" dirty="0">
                <a:solidFill>
                  <a:schemeClr val="tx1"/>
                </a:solidFill>
              </a:rPr>
              <a:t>Se vienen desarrollando capacitaciones intensas para disminuir los errores comunes.</a:t>
            </a:r>
          </a:p>
          <a:p>
            <a:pPr algn="just"/>
            <a:endParaRPr lang="es-PE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949280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03gest02_apn_201608v0</a:t>
            </a:r>
          </a:p>
          <a:p>
            <a:pPr fontAlgn="b"/>
            <a:r>
              <a:rPr lang="es-PE" sz="1100" dirty="0">
                <a:latin typeface="Calibri"/>
              </a:rPr>
              <a:t>Procesado: Octubre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816270"/>
              </p:ext>
            </p:extLst>
          </p:nvPr>
        </p:nvGraphicFramePr>
        <p:xfrm>
          <a:off x="251520" y="692696"/>
          <a:ext cx="855459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5877272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03gest02_apn_201608v0</a:t>
            </a:r>
          </a:p>
          <a:p>
            <a:pPr fontAlgn="b"/>
            <a:r>
              <a:rPr lang="es-PE" sz="1100" dirty="0">
                <a:latin typeface="Calibri"/>
              </a:rPr>
              <a:t>Procesado: Octubre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306256"/>
              </p:ext>
            </p:extLst>
          </p:nvPr>
        </p:nvGraphicFramePr>
        <p:xfrm>
          <a:off x="633412" y="908720"/>
          <a:ext cx="7971036" cy="445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762" y="332656"/>
            <a:ext cx="8075240" cy="1051520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4176"/>
            <a:ext cx="8291264" cy="47419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junio 2016 se observa que la proporción de gestantes con 4 CPN y 4 entrega de  hierro y ácido fólico tiene un promedio de 55%  </a:t>
            </a:r>
            <a:r>
              <a:rPr lang="es-PE" dirty="0">
                <a:solidFill>
                  <a:schemeClr val="tx1"/>
                </a:solidFill>
              </a:rPr>
              <a:t>según data Cubo: 03gest02_apn_201608v0</a:t>
            </a: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agosto la información de gestantes con las 4 pruebas de laboratorio en el I trimestre se encuentra en un 3%.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Es imprescindible seguir reforzando el seguimiento de gestantes que no acuden al CPN oportuno y realizar la captación oportuna a través de visitas domiciliarias. Para ello es de suma importancia continuar manejando el padrón de gestantes debidamente actualizado que nos sirva como instrumento de monitoreo y seguimiento efectivo.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Se debe dar continuidad a la sensibilización del personal y al compromiso de los responsables de la parte operativa y de gestión, para, de esta manera dar sostenibilidad a los compromisos establecidos en el marco del logro de los indicadores del paquete gestante del convenio FED. </a:t>
            </a:r>
          </a:p>
          <a:p>
            <a:pPr algn="just"/>
            <a:endParaRPr lang="es-P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1495</TotalTime>
  <Words>976</Words>
  <Application>Microsoft Office PowerPoint</Application>
  <PresentationFormat>Presentación en pantalla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Ejecutivo</vt:lpstr>
      <vt:lpstr>COMPROMISO 14 DIRESA CALLAO</vt:lpstr>
      <vt:lpstr>PAQUETE   GESTANTE</vt:lpstr>
      <vt:lpstr>Presentación de PowerPoint</vt:lpstr>
      <vt:lpstr>Presentación de PowerPoint</vt:lpstr>
      <vt:lpstr>Análisis</vt:lpstr>
      <vt:lpstr>Presentación de PowerPoint</vt:lpstr>
      <vt:lpstr>Presentación de PowerPoint</vt:lpstr>
      <vt:lpstr>Análisis</vt:lpstr>
      <vt:lpstr>PAQUETE NIÑO MENOR DE UN AÑO</vt:lpstr>
      <vt:lpstr>Presentación de PowerPoint</vt:lpstr>
      <vt:lpstr>Presentación de PowerPoint</vt:lpstr>
      <vt:lpstr>Análisis</vt:lpstr>
      <vt:lpstr>Análisis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Rosana Lidia Ballon Reyes</cp:lastModifiedBy>
  <cp:revision>99</cp:revision>
  <dcterms:created xsi:type="dcterms:W3CDTF">2016-04-29T19:17:01Z</dcterms:created>
  <dcterms:modified xsi:type="dcterms:W3CDTF">2016-10-31T18:17:42Z</dcterms:modified>
</cp:coreProperties>
</file>