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03" d="100"/>
          <a:sy n="103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gest%20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SSELLA\Desktop\gest%20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SSELLA\Desktop\gest%20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SSELLA\Desktop\gest%20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ni&#241;o%20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ni&#241;o%20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ni&#241;o%203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ni&#241;o%204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>
                <a:effectLst/>
              </a:rPr>
              <a:t>NÚMERO DE GESTANTES CON PAQUETE DE ATENCIÓN INTEGRAL </a:t>
            </a:r>
            <a:endParaRPr lang="es-PE" sz="1050">
              <a:effectLst/>
            </a:endParaRPr>
          </a:p>
          <a:p>
            <a:pPr>
              <a:defRPr/>
            </a:pPr>
            <a:r>
              <a:rPr lang="es-ES" sz="1200" b="1" i="0" baseline="0">
                <a:effectLst/>
              </a:rPr>
              <a:t>AMBITO FED QUINTIL DE POBREZA 2</a:t>
            </a:r>
            <a:endParaRPr lang="es-PE" sz="1050">
              <a:effectLst/>
            </a:endParaRPr>
          </a:p>
          <a:p>
            <a:pPr>
              <a:defRPr/>
            </a:pPr>
            <a:r>
              <a:rPr lang="es-ES" sz="1200" b="1" i="0" baseline="0">
                <a:effectLst/>
              </a:rPr>
              <a:t> REGIÓN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23998802670674568"/>
          <c:y val="1.7689328042320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gest_1_1!$B$9:$U$9</c:f>
              <c:numCache>
                <c:formatCode>0</c:formatCode>
                <c:ptCount val="20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300</c:v>
                </c:pt>
                <c:pt idx="13">
                  <c:v>278</c:v>
                </c:pt>
                <c:pt idx="14">
                  <c:v>284</c:v>
                </c:pt>
                <c:pt idx="15">
                  <c:v>254</c:v>
                </c:pt>
                <c:pt idx="16">
                  <c:v>251</c:v>
                </c:pt>
                <c:pt idx="17">
                  <c:v>252</c:v>
                </c:pt>
                <c:pt idx="18">
                  <c:v>220</c:v>
                </c:pt>
                <c:pt idx="19">
                  <c:v>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gest_1_1!$B$10:$U$10</c:f>
              <c:numCache>
                <c:formatCode>0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79264"/>
        <c:axId val="178777696"/>
      </c:lineChart>
      <c:catAx>
        <c:axId val="1787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8777696"/>
        <c:crosses val="autoZero"/>
        <c:auto val="1"/>
        <c:lblAlgn val="ctr"/>
        <c:lblOffset val="100"/>
        <c:noMultiLvlLbl val="0"/>
      </c:catAx>
      <c:valAx>
        <c:axId val="17877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877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>
                <a:effectLst/>
              </a:rPr>
              <a:t>PROPORCIÓN </a:t>
            </a:r>
            <a:r>
              <a:rPr lang="es-ES" sz="1600" b="1" i="0" cap="all" baseline="0">
                <a:effectLst/>
              </a:rPr>
              <a:t>de gestantes CON PAQUETE DE ATENCIÓN INTEGRAL </a:t>
            </a:r>
            <a:endParaRPr lang="es-PE" sz="1200">
              <a:effectLst/>
            </a:endParaRPr>
          </a:p>
          <a:p>
            <a:pPr>
              <a:defRPr/>
            </a:pPr>
            <a:r>
              <a:rPr lang="es-ES" sz="1600" b="1" i="0" baseline="0">
                <a:effectLst/>
              </a:rPr>
              <a:t>AMBITO FED QUINTIL DE POBLEZA 2 </a:t>
            </a:r>
            <a:endParaRPr lang="es-PE" sz="1200">
              <a:effectLst/>
            </a:endParaRPr>
          </a:p>
          <a:p>
            <a:pPr>
              <a:defRPr/>
            </a:pPr>
            <a:r>
              <a:rPr lang="es-PE" sz="1600" b="1" i="0" baseline="0">
                <a:effectLst/>
              </a:rPr>
              <a:t>REGION CALLAO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4558584285069279"/>
          <c:y val="1.5436563018856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3.0625848436739388E-2"/>
          <c:y val="0.2805425161840816"/>
          <c:w val="0.95201715174739143"/>
          <c:h val="0.61548767384365566"/>
        </c:manualLayout>
      </c:layout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gest_2_1!$B$9:$U$9</c:f>
              <c:numCache>
                <c:formatCode>0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97040"/>
        <c:axId val="95698064"/>
      </c:lineChart>
      <c:catAx>
        <c:axId val="13929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5698064"/>
        <c:crosses val="autoZero"/>
        <c:auto val="1"/>
        <c:lblAlgn val="ctr"/>
        <c:lblOffset val="100"/>
        <c:noMultiLvlLbl val="0"/>
      </c:catAx>
      <c:valAx>
        <c:axId val="9569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929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NÚMERO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 2</a:t>
            </a:r>
            <a:r>
              <a:rPr lang="es-PE" sz="1400" b="1" i="0" baseline="0">
                <a:effectLst/>
              </a:rPr>
              <a:t>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6274095409647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gest_3_1!$B$9:$U$9</c:f>
              <c:numCache>
                <c:formatCode>0</c:formatCode>
                <c:ptCount val="20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300</c:v>
                </c:pt>
                <c:pt idx="13">
                  <c:v>278</c:v>
                </c:pt>
                <c:pt idx="14">
                  <c:v>284</c:v>
                </c:pt>
                <c:pt idx="15">
                  <c:v>254</c:v>
                </c:pt>
                <c:pt idx="16">
                  <c:v>251</c:v>
                </c:pt>
                <c:pt idx="17">
                  <c:v>252</c:v>
                </c:pt>
                <c:pt idx="18">
                  <c:v>220</c:v>
                </c:pt>
                <c:pt idx="19">
                  <c:v>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gest_3_1!$B$10:$U$10</c:f>
              <c:numCache>
                <c:formatCode>0</c:formatCode>
                <c:ptCount val="20"/>
                <c:pt idx="0">
                  <c:v>162</c:v>
                </c:pt>
                <c:pt idx="1">
                  <c:v>171</c:v>
                </c:pt>
                <c:pt idx="2">
                  <c:v>144</c:v>
                </c:pt>
                <c:pt idx="3">
                  <c:v>154</c:v>
                </c:pt>
                <c:pt idx="4">
                  <c:v>177</c:v>
                </c:pt>
                <c:pt idx="5">
                  <c:v>171</c:v>
                </c:pt>
                <c:pt idx="6">
                  <c:v>180</c:v>
                </c:pt>
                <c:pt idx="7">
                  <c:v>200</c:v>
                </c:pt>
                <c:pt idx="8">
                  <c:v>186</c:v>
                </c:pt>
                <c:pt idx="9">
                  <c:v>172</c:v>
                </c:pt>
                <c:pt idx="10">
                  <c:v>157</c:v>
                </c:pt>
                <c:pt idx="11">
                  <c:v>184</c:v>
                </c:pt>
                <c:pt idx="12">
                  <c:v>169</c:v>
                </c:pt>
                <c:pt idx="13">
                  <c:v>166</c:v>
                </c:pt>
                <c:pt idx="14">
                  <c:v>176</c:v>
                </c:pt>
                <c:pt idx="15">
                  <c:v>150</c:v>
                </c:pt>
                <c:pt idx="16">
                  <c:v>148</c:v>
                </c:pt>
                <c:pt idx="17">
                  <c:v>135</c:v>
                </c:pt>
                <c:pt idx="18">
                  <c:v>125</c:v>
                </c:pt>
                <c:pt idx="19">
                  <c:v>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70026425066062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90033975084952E-2"/>
                  <c:y val="-1.03092811400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600226500566258E-3"/>
                  <c:y val="-2.749141637346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00037750094403E-2"/>
                  <c:y val="-2.749141637346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800302000755E-2"/>
                  <c:y val="-3.43642704668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590033975084938E-2"/>
                  <c:y val="-3.43642704668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610041525103814E-2"/>
                  <c:y val="-2.749141637346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590033975084938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0800302000755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100037750094487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590033975084938E-2"/>
                  <c:y val="-3.092784342014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100037750094376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610041525103814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120045300113252E-2"/>
                  <c:y val="-2.061856228009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120045300113363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4160060400151111E-2"/>
                  <c:y val="-2.405498932678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9630049075122797E-2"/>
                  <c:y val="-1.030928114004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570026425066173E-2"/>
                  <c:y val="-2.0618562280099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gest_3_1!$B$11:$U$11</c:f>
              <c:numCache>
                <c:formatCode>0</c:formatCode>
                <c:ptCount val="20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11</c:v>
                </c:pt>
                <c:pt idx="18">
                  <c:v>12</c:v>
                </c:pt>
                <c:pt idx="19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gest_3_1!$B$12:$U$12</c:f>
              <c:numCache>
                <c:formatCode>0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7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53696"/>
        <c:axId val="140168416"/>
      </c:lineChart>
      <c:catAx>
        <c:axId val="1401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0168416"/>
        <c:crosses val="autoZero"/>
        <c:auto val="1"/>
        <c:lblAlgn val="ctr"/>
        <c:lblOffset val="100"/>
        <c:noMultiLvlLbl val="0"/>
      </c:catAx>
      <c:valAx>
        <c:axId val="1401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01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1600147057778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gest_4_1!$B$9:$U$9</c:f>
              <c:numCache>
                <c:formatCode>0</c:formatCode>
                <c:ptCount val="20"/>
                <c:pt idx="0">
                  <c:v>58</c:v>
                </c:pt>
                <c:pt idx="1">
                  <c:v>53</c:v>
                </c:pt>
                <c:pt idx="2">
                  <c:v>49</c:v>
                </c:pt>
                <c:pt idx="3">
                  <c:v>54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61</c:v>
                </c:pt>
                <c:pt idx="8">
                  <c:v>58</c:v>
                </c:pt>
                <c:pt idx="9">
                  <c:v>66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60</c:v>
                </c:pt>
                <c:pt idx="14">
                  <c:v>62</c:v>
                </c:pt>
                <c:pt idx="15">
                  <c:v>59</c:v>
                </c:pt>
                <c:pt idx="16">
                  <c:v>59</c:v>
                </c:pt>
                <c:pt idx="17">
                  <c:v>54</c:v>
                </c:pt>
                <c:pt idx="18">
                  <c:v>57</c:v>
                </c:pt>
                <c:pt idx="19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034481160723164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954009672692953E-3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51721741084768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068962321446343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551721741084768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551721741084768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712641547630941E-2"/>
                  <c:y val="-2.948402948402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34481160723156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551721741084734E-2"/>
                  <c:y val="-1.310401310401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390801934538591E-2"/>
                  <c:y val="-3.276003276003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229882127992451E-2"/>
                  <c:y val="-1.63800163800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551721741084734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0229882127992586E-2"/>
                  <c:y val="-2.62080262080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3908042514900169E-2"/>
                  <c:y val="-2.948402948402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068962321446447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4712641547631009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6551721741084734E-2"/>
                  <c:y val="-1.965601965601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2.2068962321446447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gest_4_1!$B$10:$U$10</c:f>
              <c:numCache>
                <c:formatCode>0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gest_4_1!$A$11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gest_4_1!$B$8:$U$8</c:f>
              <c:strCache>
                <c:ptCount val="20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</c:strCache>
            </c:strRef>
          </c:cat>
          <c:val>
            <c:numRef>
              <c:f>gest_4_1!$B$11:$U$11</c:f>
              <c:numCache>
                <c:formatCode>0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60104"/>
        <c:axId val="140428304"/>
      </c:lineChart>
      <c:catAx>
        <c:axId val="14036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0428304"/>
        <c:crosses val="autoZero"/>
        <c:auto val="1"/>
        <c:lblAlgn val="ctr"/>
        <c:lblOffset val="100"/>
        <c:noMultiLvlLbl val="0"/>
      </c:catAx>
      <c:valAx>
        <c:axId val="14042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036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100" b="1" i="0" baseline="0">
                <a:effectLst/>
              </a:rPr>
              <a:t>NÚMERO DE NIÑOS MENORES DE UN AÑO </a:t>
            </a:r>
            <a:r>
              <a:rPr lang="es-ES" sz="1100" b="1" i="0" cap="all" baseline="0">
                <a:effectLst/>
              </a:rPr>
              <a:t>con CRED, Vacuna Rotavirus y Neumococo, MMN y DNI </a:t>
            </a:r>
            <a:r>
              <a:rPr lang="es-PE" sz="1100" b="1" i="0" cap="all" baseline="0">
                <a:effectLst/>
              </a:rPr>
              <a:t> </a:t>
            </a:r>
            <a:r>
              <a:rPr lang="es-ES" sz="1100" b="1" i="0" cap="all" baseline="0">
                <a:effectLst/>
              </a:rPr>
              <a:t>Ámbito </a:t>
            </a:r>
            <a:r>
              <a:rPr lang="es-ES" sz="11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 sz="1100"/>
            </a:pPr>
            <a:r>
              <a:rPr lang="es-ES" sz="11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63183137697343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968948852426359E-2"/>
          <c:y val="0.15580068623132423"/>
          <c:w val="0.89021354238614914"/>
          <c:h val="0.66801072942805229"/>
        </c:manualLayout>
      </c:layout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 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204249336280783E-3"/>
                  <c:y val="-9.9232995361639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04249336280642E-3"/>
                  <c:y val="-2.232742395636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204249336280642E-3"/>
                  <c:y val="-1.9846599072327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1225496017683858E-3"/>
                  <c:y val="-1.9846599072327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021246681403217E-3"/>
                  <c:y val="-1.736577418828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021246681403217E-3"/>
                  <c:y val="-1.48849493042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816997345122569E-3"/>
                  <c:y val="-1.48849493042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816997345123133E-3"/>
                  <c:y val="-1.48849493042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612748008842484E-3"/>
                  <c:y val="-1.488494930424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612748008841929E-3"/>
                  <c:y val="-1.48849493042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408498672561284E-3"/>
                  <c:y val="-1.736577418828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5612748008841929E-3"/>
                  <c:y val="-1.984659907232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4.5612748008841929E-3"/>
                  <c:y val="-2.232742395636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0816997345122569E-3"/>
                  <c:y val="-1.240412442020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0816997345122569E-3"/>
                  <c:y val="-1.488494930424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149654044850841E-16"/>
                  <c:y val="-1.9846599072327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1149654044850841E-16"/>
                  <c:y val="-9.9232995361639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1.488494930424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9.9232995361639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niño_1_1!$B$9:$V$9</c:f>
              <c:numCache>
                <c:formatCode>0</c:formatCode>
                <c:ptCount val="21"/>
                <c:pt idx="0">
                  <c:v>16547</c:v>
                </c:pt>
                <c:pt idx="1">
                  <c:v>16573</c:v>
                </c:pt>
                <c:pt idx="2">
                  <c:v>16664</c:v>
                </c:pt>
                <c:pt idx="3">
                  <c:v>16664</c:v>
                </c:pt>
                <c:pt idx="4">
                  <c:v>16706</c:v>
                </c:pt>
                <c:pt idx="5">
                  <c:v>16761</c:v>
                </c:pt>
                <c:pt idx="6">
                  <c:v>16778</c:v>
                </c:pt>
                <c:pt idx="7">
                  <c:v>16778</c:v>
                </c:pt>
                <c:pt idx="8">
                  <c:v>16806</c:v>
                </c:pt>
                <c:pt idx="9">
                  <c:v>16774</c:v>
                </c:pt>
                <c:pt idx="10">
                  <c:v>16709</c:v>
                </c:pt>
                <c:pt idx="11">
                  <c:v>16637</c:v>
                </c:pt>
                <c:pt idx="12">
                  <c:v>16589</c:v>
                </c:pt>
                <c:pt idx="13">
                  <c:v>16489</c:v>
                </c:pt>
                <c:pt idx="14">
                  <c:v>16395</c:v>
                </c:pt>
                <c:pt idx="15">
                  <c:v>16274</c:v>
                </c:pt>
                <c:pt idx="16">
                  <c:v>16160</c:v>
                </c:pt>
                <c:pt idx="17">
                  <c:v>15996</c:v>
                </c:pt>
                <c:pt idx="18">
                  <c:v>15752</c:v>
                </c:pt>
                <c:pt idx="19">
                  <c:v>15552</c:v>
                </c:pt>
                <c:pt idx="20">
                  <c:v>15242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733197556008143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55465037338763E-3"/>
                  <c:y val="-2.637362637362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733197556008394E-3"/>
                  <c:y val="-3.223443223443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33197556008394E-3"/>
                  <c:y val="-3.516483516483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155465037339262E-3"/>
                  <c:y val="-3.2234432234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733197556008143E-3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733197556008143E-3"/>
                  <c:y val="-3.2234432234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1466395112016286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1466395112017292E-3"/>
                  <c:y val="-2.930402930402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1466395112016286E-3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10930074677527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0733197556008143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5044127630685669E-3"/>
                  <c:y val="-3.516483516483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0733197556008143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788866259334691E-3"/>
                  <c:y val="-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5044127630686676E-3"/>
                  <c:y val="-3.223443223443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219959266802544E-2"/>
                  <c:y val="-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1466395112015297E-3"/>
                  <c:y val="-2.34432234432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8.1466395112015297E-3"/>
                  <c:y val="-1.758241758241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073319755600914E-3"/>
                  <c:y val="-1.75824175824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niño_1_1!$B$10:$V$10</c:f>
              <c:numCache>
                <c:formatCode>0</c:formatCode>
                <c:ptCount val="21"/>
                <c:pt idx="0">
                  <c:v>1242</c:v>
                </c:pt>
                <c:pt idx="1">
                  <c:v>1417</c:v>
                </c:pt>
                <c:pt idx="2">
                  <c:v>1464</c:v>
                </c:pt>
                <c:pt idx="3">
                  <c:v>1542</c:v>
                </c:pt>
                <c:pt idx="4">
                  <c:v>1631</c:v>
                </c:pt>
                <c:pt idx="5">
                  <c:v>1629</c:v>
                </c:pt>
                <c:pt idx="6">
                  <c:v>1813</c:v>
                </c:pt>
                <c:pt idx="7">
                  <c:v>1875</c:v>
                </c:pt>
                <c:pt idx="8">
                  <c:v>1882</c:v>
                </c:pt>
                <c:pt idx="9">
                  <c:v>1896</c:v>
                </c:pt>
                <c:pt idx="10">
                  <c:v>1734</c:v>
                </c:pt>
                <c:pt idx="11">
                  <c:v>1772</c:v>
                </c:pt>
                <c:pt idx="12">
                  <c:v>1852</c:v>
                </c:pt>
                <c:pt idx="13">
                  <c:v>1916</c:v>
                </c:pt>
                <c:pt idx="14">
                  <c:v>2004</c:v>
                </c:pt>
                <c:pt idx="15">
                  <c:v>2105</c:v>
                </c:pt>
                <c:pt idx="16">
                  <c:v>2158</c:v>
                </c:pt>
                <c:pt idx="17">
                  <c:v>2170</c:v>
                </c:pt>
                <c:pt idx="18">
                  <c:v>2038</c:v>
                </c:pt>
                <c:pt idx="19">
                  <c:v>1824</c:v>
                </c:pt>
                <c:pt idx="20">
                  <c:v>1663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niño_1_1!$B$11:$V$11</c:f>
              <c:numCache>
                <c:formatCode>0</c:formatCode>
                <c:ptCount val="21"/>
                <c:pt idx="0">
                  <c:v>5191</c:v>
                </c:pt>
                <c:pt idx="1">
                  <c:v>5724</c:v>
                </c:pt>
                <c:pt idx="2">
                  <c:v>6165</c:v>
                </c:pt>
                <c:pt idx="3">
                  <c:v>6688</c:v>
                </c:pt>
                <c:pt idx="4">
                  <c:v>7167</c:v>
                </c:pt>
                <c:pt idx="5">
                  <c:v>7775</c:v>
                </c:pt>
                <c:pt idx="6">
                  <c:v>8198</c:v>
                </c:pt>
                <c:pt idx="7">
                  <c:v>8768</c:v>
                </c:pt>
                <c:pt idx="8">
                  <c:v>9265</c:v>
                </c:pt>
                <c:pt idx="9">
                  <c:v>9821</c:v>
                </c:pt>
                <c:pt idx="10">
                  <c:v>10255</c:v>
                </c:pt>
                <c:pt idx="11">
                  <c:v>10516</c:v>
                </c:pt>
                <c:pt idx="12">
                  <c:v>10986</c:v>
                </c:pt>
                <c:pt idx="13">
                  <c:v>11508</c:v>
                </c:pt>
                <c:pt idx="14">
                  <c:v>11960</c:v>
                </c:pt>
                <c:pt idx="15">
                  <c:v>12338</c:v>
                </c:pt>
                <c:pt idx="16">
                  <c:v>12748</c:v>
                </c:pt>
                <c:pt idx="17">
                  <c:v>13096</c:v>
                </c:pt>
                <c:pt idx="18">
                  <c:v>13420</c:v>
                </c:pt>
                <c:pt idx="19">
                  <c:v>13642</c:v>
                </c:pt>
                <c:pt idx="20">
                  <c:v>13997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niño_1_1!$B$12:$V$12</c:f>
              <c:numCache>
                <c:formatCode>0</c:formatCode>
                <c:ptCount val="21"/>
                <c:pt idx="0">
                  <c:v>4906</c:v>
                </c:pt>
                <c:pt idx="1">
                  <c:v>5130</c:v>
                </c:pt>
                <c:pt idx="2">
                  <c:v>5349</c:v>
                </c:pt>
                <c:pt idx="3">
                  <c:v>5566</c:v>
                </c:pt>
                <c:pt idx="4">
                  <c:v>5635</c:v>
                </c:pt>
                <c:pt idx="5">
                  <c:v>5568</c:v>
                </c:pt>
                <c:pt idx="6">
                  <c:v>5907</c:v>
                </c:pt>
                <c:pt idx="7">
                  <c:v>5980</c:v>
                </c:pt>
                <c:pt idx="8">
                  <c:v>5996</c:v>
                </c:pt>
                <c:pt idx="9">
                  <c:v>5980</c:v>
                </c:pt>
                <c:pt idx="10">
                  <c:v>5895</c:v>
                </c:pt>
                <c:pt idx="11">
                  <c:v>5848</c:v>
                </c:pt>
                <c:pt idx="12">
                  <c:v>5743</c:v>
                </c:pt>
                <c:pt idx="13">
                  <c:v>5661</c:v>
                </c:pt>
                <c:pt idx="14">
                  <c:v>5624</c:v>
                </c:pt>
                <c:pt idx="15">
                  <c:v>5611</c:v>
                </c:pt>
                <c:pt idx="16">
                  <c:v>5520</c:v>
                </c:pt>
                <c:pt idx="17">
                  <c:v>5481</c:v>
                </c:pt>
                <c:pt idx="18">
                  <c:v>5208</c:v>
                </c:pt>
                <c:pt idx="19">
                  <c:v>4489</c:v>
                </c:pt>
                <c:pt idx="20">
                  <c:v>3657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155465037338763E-3"/>
                  <c:y val="2.34432234432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33197556008143E-3"/>
                  <c:y val="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733197556008394E-3"/>
                  <c:y val="1.758241758241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466395112016286E-3"/>
                  <c:y val="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5044127630685669E-3"/>
                  <c:y val="2.34432234432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219959266802444E-2"/>
                  <c:y val="2.3443223443223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5044127630685669E-3"/>
                  <c:y val="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1466395112016286E-3"/>
                  <c:y val="2.051282051282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219959266802444E-2"/>
                  <c:y val="2.34432234432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651052274270197E-2"/>
                  <c:y val="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219959266802444E-2"/>
                  <c:y val="2.051282051282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577732518669481E-2"/>
                  <c:y val="1.758241758241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5044127630685669E-3"/>
                  <c:y val="2.344322344322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1466395112017292E-3"/>
                  <c:y val="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0733197556008143E-3"/>
                  <c:y val="2.930402930402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4310930074677527E-3"/>
                  <c:y val="2.637362637362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1466395112016286E-3"/>
                  <c:y val="2.637362637362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2219959266802544E-2"/>
                  <c:y val="2.637362637362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5.4310930074677527E-3"/>
                  <c:y val="1.758241758241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5.4310930074678524E-3"/>
                  <c:y val="1.758241758241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6.7888662593348905E-3"/>
                  <c:y val="1.758241758241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niño_1_1!$B$8:$V$8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niño_1_1!$B$13:$V$13</c:f>
              <c:numCache>
                <c:formatCode>0</c:formatCode>
                <c:ptCount val="21"/>
                <c:pt idx="0">
                  <c:v>1091</c:v>
                </c:pt>
                <c:pt idx="1">
                  <c:v>1214</c:v>
                </c:pt>
                <c:pt idx="2">
                  <c:v>1343</c:v>
                </c:pt>
                <c:pt idx="3">
                  <c:v>1488</c:v>
                </c:pt>
                <c:pt idx="4">
                  <c:v>1540</c:v>
                </c:pt>
                <c:pt idx="5">
                  <c:v>1395</c:v>
                </c:pt>
                <c:pt idx="6">
                  <c:v>1484</c:v>
                </c:pt>
                <c:pt idx="7">
                  <c:v>1485</c:v>
                </c:pt>
                <c:pt idx="8">
                  <c:v>1390</c:v>
                </c:pt>
                <c:pt idx="9">
                  <c:v>1299</c:v>
                </c:pt>
                <c:pt idx="10">
                  <c:v>1161</c:v>
                </c:pt>
                <c:pt idx="11">
                  <c:v>1226</c:v>
                </c:pt>
                <c:pt idx="12">
                  <c:v>1185</c:v>
                </c:pt>
                <c:pt idx="13">
                  <c:v>1198</c:v>
                </c:pt>
                <c:pt idx="14">
                  <c:v>1287</c:v>
                </c:pt>
                <c:pt idx="15">
                  <c:v>1383</c:v>
                </c:pt>
                <c:pt idx="16">
                  <c:v>1427</c:v>
                </c:pt>
                <c:pt idx="17">
                  <c:v>1443</c:v>
                </c:pt>
                <c:pt idx="18">
                  <c:v>1422</c:v>
                </c:pt>
                <c:pt idx="19">
                  <c:v>1445</c:v>
                </c:pt>
                <c:pt idx="20">
                  <c:v>1304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16696"/>
        <c:axId val="178817088"/>
      </c:lineChart>
      <c:catAx>
        <c:axId val="1788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8817088"/>
        <c:crosses val="autoZero"/>
        <c:auto val="1"/>
        <c:lblAlgn val="ctr"/>
        <c:lblOffset val="100"/>
        <c:noMultiLvlLbl val="0"/>
      </c:catAx>
      <c:valAx>
        <c:axId val="1788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881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09642328313848"/>
          <c:y val="0.89656969801851694"/>
          <c:w val="0.80949350781254181"/>
          <c:h val="8.4517896801361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PROPORCIÓN DE NIÑOS MENORES DE UN AÑO </a:t>
            </a:r>
            <a:r>
              <a:rPr lang="es-ES" sz="1200" b="1" i="0" cap="all" baseline="0">
                <a:effectLst/>
              </a:rPr>
              <a:t>con CRED, Vacuna Rotavirus y Neumococo, MMN y DNI </a:t>
            </a:r>
            <a:r>
              <a:rPr lang="es-PE" sz="1200" b="1" i="0" cap="all" baseline="0">
                <a:effectLst/>
              </a:rPr>
              <a:t> </a:t>
            </a:r>
            <a:r>
              <a:rPr lang="es-ES" sz="1200" b="1" i="0" cap="all" baseline="0">
                <a:effectLst/>
              </a:rPr>
              <a:t>Ámbito FED quintil  DE POBREZA 2</a:t>
            </a:r>
            <a:endParaRPr lang="es-PE" sz="1200">
              <a:effectLst/>
            </a:endParaRPr>
          </a:p>
          <a:p>
            <a:pPr>
              <a:defRPr sz="1200"/>
            </a:pPr>
            <a:r>
              <a:rPr lang="es-ES" sz="1200" b="1" i="0" baseline="0">
                <a:effectLst/>
              </a:rPr>
              <a:t>DIRESA CALLAO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275614216255754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 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niño_2_1!$B$9:$V$9</c:f>
              <c:numCache>
                <c:formatCode>0</c:formatCode>
                <c:ptCount val="21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33</c:v>
                </c:pt>
                <c:pt idx="19">
                  <c:v>29</c:v>
                </c:pt>
                <c:pt idx="20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niño_2_1!$B$10:$V$10</c:f>
              <c:numCache>
                <c:formatCode>0</c:formatCode>
                <c:ptCount val="2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322404371584825E-3"/>
                  <c:y val="-3.091788380474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64480874316952E-3"/>
                  <c:y val="-3.478261928034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967213114754345E-3"/>
                  <c:y val="-3.478261928034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644808743169399E-3"/>
                  <c:y val="-3.864735475593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644808743169399E-3"/>
                  <c:y val="-3.091788380474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983606557377554E-3"/>
                  <c:y val="-2.705314832915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644808743169399E-3"/>
                  <c:y val="-3.478261928034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983606557377554E-3"/>
                  <c:y val="-2.705314832915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5628415300546953E-3"/>
                  <c:y val="-3.478261928034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1967213114754103E-3"/>
                  <c:y val="-3.478261928034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295081967213115E-2"/>
                  <c:y val="-2.705314832915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1967213114755109E-3"/>
                  <c:y val="-2.318841285356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2295081967213115E-2"/>
                  <c:y val="-2.318841285356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1967213114754103E-3"/>
                  <c:y val="-3.091788380474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6393442622950821E-2"/>
                  <c:y val="-2.318841285356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393442622950821E-2"/>
                  <c:y val="-1.5458941902375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5027322404371685E-2"/>
                  <c:y val="-2.318841285356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3661202185792349E-2"/>
                  <c:y val="-1.159420642678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661202185792349E-2"/>
                  <c:y val="-1.159420642678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92896174863388E-2"/>
                  <c:y val="-1.159420642678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1967213114754103E-3"/>
                  <c:y val="-1.159420642678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niño_2_1!$B$11:$V$11</c:f>
              <c:numCache>
                <c:formatCode>0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13</c:v>
                </c:pt>
                <c:pt idx="19">
                  <c:v>12</c:v>
                </c:pt>
                <c:pt idx="20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niño_2_1!$B$12:$V$12</c:f>
              <c:numCache>
                <c:formatCode>0</c:formatCode>
                <c:ptCount val="21"/>
                <c:pt idx="0">
                  <c:v>31</c:v>
                </c:pt>
                <c:pt idx="1">
                  <c:v>35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46</c:v>
                </c:pt>
                <c:pt idx="6">
                  <c:v>49</c:v>
                </c:pt>
                <c:pt idx="7">
                  <c:v>52</c:v>
                </c:pt>
                <c:pt idx="8">
                  <c:v>55</c:v>
                </c:pt>
                <c:pt idx="9">
                  <c:v>59</c:v>
                </c:pt>
                <c:pt idx="10">
                  <c:v>61</c:v>
                </c:pt>
                <c:pt idx="11">
                  <c:v>63</c:v>
                </c:pt>
                <c:pt idx="12">
                  <c:v>66</c:v>
                </c:pt>
                <c:pt idx="13">
                  <c:v>70</c:v>
                </c:pt>
                <c:pt idx="14">
                  <c:v>73</c:v>
                </c:pt>
                <c:pt idx="15">
                  <c:v>76</c:v>
                </c:pt>
                <c:pt idx="16">
                  <c:v>79</c:v>
                </c:pt>
                <c:pt idx="17">
                  <c:v>82</c:v>
                </c:pt>
                <c:pt idx="18">
                  <c:v>85</c:v>
                </c:pt>
                <c:pt idx="19">
                  <c:v>88</c:v>
                </c:pt>
                <c:pt idx="20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25008"/>
        <c:axId val="191335200"/>
      </c:lineChart>
      <c:catAx>
        <c:axId val="1913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1335200"/>
        <c:crosses val="autoZero"/>
        <c:auto val="1"/>
        <c:lblAlgn val="ctr"/>
        <c:lblOffset val="100"/>
        <c:noMultiLvlLbl val="0"/>
      </c:catAx>
      <c:valAx>
        <c:axId val="1913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132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68754265399082E-2"/>
          <c:y val="0.82563460830741031"/>
          <c:w val="0.94889818498224754"/>
          <c:h val="9.77883770490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400" b="1" i="0" cap="small" baseline="0">
                <a:effectLst/>
              </a:rPr>
            </a:br>
            <a:r>
              <a:rPr lang="es-ES" sz="1400" b="1" i="0" cap="small" baseline="0">
                <a:effectLst/>
              </a:rPr>
              <a:t> región Callao</a:t>
            </a:r>
            <a:r>
              <a:rPr lang="es-ES" sz="1400" b="0" i="0" cap="small" baseline="0">
                <a:effectLst/>
              </a:rPr>
              <a:t> </a:t>
            </a:r>
            <a:endParaRPr lang="es-PE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7195764346748952E-2"/>
          <c:y val="0.20436193587067714"/>
          <c:w val="0.9263439548293132"/>
          <c:h val="0.65158902459811952"/>
        </c:manualLayout>
      </c:layout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971113326500216E-2"/>
                  <c:y val="-2.2174821842985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891674974375812E-3"/>
                  <c:y val="-2.217482184298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433484459276196E-17"/>
                  <c:y val="-1.94029691126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4029691126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96389165812527E-3"/>
                  <c:y val="-1.66311163822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927783316251086E-3"/>
                  <c:y val="-1.385926365186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891674974376359E-3"/>
                  <c:y val="-1.38592636518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85556663250108E-3"/>
                  <c:y val="-1.38592636518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385926365186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963891658124721E-3"/>
                  <c:y val="-1.38592636518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92778331625054E-3"/>
                  <c:y val="-1.66311163822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992778331625054E-3"/>
                  <c:y val="-1.940296911261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973393783710478E-16"/>
                  <c:y val="-2.217482184298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8.3155581911194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496389165812527E-3"/>
                  <c:y val="-1.38592636518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92778331625054E-3"/>
                  <c:y val="-1.66311163822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4891674974376905E-3"/>
                  <c:y val="-2.217482184298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5.985556663250108E-3"/>
                  <c:y val="-2.7718527303731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7.4819458290627441E-3"/>
                  <c:y val="-1.940296911261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8.9783349948751624E-3"/>
                  <c:y val="-1.108741092149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niño_3_1!$B$9:$V$9</c:f>
              <c:numCache>
                <c:formatCode>0</c:formatCode>
                <c:ptCount val="21"/>
                <c:pt idx="0">
                  <c:v>16547</c:v>
                </c:pt>
                <c:pt idx="1">
                  <c:v>16573</c:v>
                </c:pt>
                <c:pt idx="2">
                  <c:v>16664</c:v>
                </c:pt>
                <c:pt idx="3">
                  <c:v>16664</c:v>
                </c:pt>
                <c:pt idx="4">
                  <c:v>16706</c:v>
                </c:pt>
                <c:pt idx="5">
                  <c:v>16761</c:v>
                </c:pt>
                <c:pt idx="6">
                  <c:v>16778</c:v>
                </c:pt>
                <c:pt idx="7">
                  <c:v>16778</c:v>
                </c:pt>
                <c:pt idx="8">
                  <c:v>16806</c:v>
                </c:pt>
                <c:pt idx="9">
                  <c:v>16774</c:v>
                </c:pt>
                <c:pt idx="10">
                  <c:v>16709</c:v>
                </c:pt>
                <c:pt idx="11">
                  <c:v>16637</c:v>
                </c:pt>
                <c:pt idx="12">
                  <c:v>16589</c:v>
                </c:pt>
                <c:pt idx="13">
                  <c:v>16489</c:v>
                </c:pt>
                <c:pt idx="14">
                  <c:v>16395</c:v>
                </c:pt>
                <c:pt idx="15">
                  <c:v>16274</c:v>
                </c:pt>
                <c:pt idx="16">
                  <c:v>16160</c:v>
                </c:pt>
                <c:pt idx="17">
                  <c:v>15996</c:v>
                </c:pt>
                <c:pt idx="18">
                  <c:v>15752</c:v>
                </c:pt>
                <c:pt idx="19">
                  <c:v>15552</c:v>
                </c:pt>
                <c:pt idx="20">
                  <c:v>15242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niño_3_1!$B$10:$V$10</c:f>
              <c:numCache>
                <c:formatCode>0</c:formatCode>
                <c:ptCount val="21"/>
                <c:pt idx="0">
                  <c:v>53</c:v>
                </c:pt>
                <c:pt idx="1">
                  <c:v>138</c:v>
                </c:pt>
                <c:pt idx="2">
                  <c:v>176</c:v>
                </c:pt>
                <c:pt idx="3">
                  <c:v>247</c:v>
                </c:pt>
                <c:pt idx="4">
                  <c:v>286</c:v>
                </c:pt>
                <c:pt idx="5">
                  <c:v>273</c:v>
                </c:pt>
                <c:pt idx="6">
                  <c:v>346</c:v>
                </c:pt>
                <c:pt idx="7">
                  <c:v>380</c:v>
                </c:pt>
                <c:pt idx="8">
                  <c:v>325</c:v>
                </c:pt>
                <c:pt idx="9">
                  <c:v>312</c:v>
                </c:pt>
                <c:pt idx="10">
                  <c:v>283</c:v>
                </c:pt>
                <c:pt idx="11">
                  <c:v>328</c:v>
                </c:pt>
                <c:pt idx="12">
                  <c:v>331</c:v>
                </c:pt>
                <c:pt idx="13">
                  <c:v>381</c:v>
                </c:pt>
                <c:pt idx="14">
                  <c:v>458</c:v>
                </c:pt>
                <c:pt idx="15">
                  <c:v>541</c:v>
                </c:pt>
                <c:pt idx="16">
                  <c:v>583</c:v>
                </c:pt>
                <c:pt idx="17">
                  <c:v>605</c:v>
                </c:pt>
                <c:pt idx="18">
                  <c:v>589</c:v>
                </c:pt>
                <c:pt idx="19">
                  <c:v>446</c:v>
                </c:pt>
                <c:pt idx="20">
                  <c:v>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38296"/>
        <c:axId val="193037904"/>
      </c:lineChart>
      <c:catAx>
        <c:axId val="19303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3037904"/>
        <c:crosses val="autoZero"/>
        <c:auto val="1"/>
        <c:lblAlgn val="ctr"/>
        <c:lblOffset val="100"/>
        <c:noMultiLvlLbl val="0"/>
      </c:catAx>
      <c:valAx>
        <c:axId val="19303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303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400" b="1" i="0" cap="small" baseline="0">
                <a:effectLst/>
              </a:rPr>
            </a:br>
            <a:r>
              <a:rPr lang="es-ES" sz="1400" b="1" i="0" cap="small" baseline="0">
                <a:effectLst/>
              </a:rPr>
              <a:t> región Callao</a:t>
            </a:r>
            <a:endParaRPr lang="es-PE" sz="1400">
              <a:effectLst/>
            </a:endParaRPr>
          </a:p>
        </c:rich>
      </c:tx>
      <c:layout>
        <c:manualLayout>
          <c:xMode val="edge"/>
          <c:yMode val="edge"/>
          <c:x val="0.10598993222559473"/>
          <c:y val="1.7781482382914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niño_4_1!$B$9:$V$9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309384"/>
        <c:axId val="252311344"/>
      </c:lineChart>
      <c:catAx>
        <c:axId val="25230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2311344"/>
        <c:crosses val="autoZero"/>
        <c:auto val="1"/>
        <c:lblAlgn val="ctr"/>
        <c:lblOffset val="100"/>
        <c:noMultiLvlLbl val="0"/>
      </c:catAx>
      <c:valAx>
        <c:axId val="25231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230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30/11/2016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84664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</a:t>
                      </a:r>
                      <a:r>
                        <a:rPr lang="es-PE" sz="1100" dirty="0" smtClean="0"/>
                        <a:t>05Infant_201609v0_reniec</a:t>
                      </a:r>
                      <a:endParaRPr lang="es-PE" sz="1100" dirty="0" smtClean="0"/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</a:t>
                      </a:r>
                      <a:r>
                        <a:rPr lang="es-PE" sz="1100" dirty="0" smtClean="0">
                          <a:latin typeface="Calibri"/>
                        </a:rPr>
                        <a:t>Noviembre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099635"/>
              </p:ext>
            </p:extLst>
          </p:nvPr>
        </p:nvGraphicFramePr>
        <p:xfrm>
          <a:off x="467544" y="476672"/>
          <a:ext cx="8352928" cy="511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3604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</a:t>
                      </a:r>
                      <a:r>
                        <a:rPr lang="es-PE" sz="1100" dirty="0" smtClean="0"/>
                        <a:t>05Infant_201609v0_reniec</a:t>
                      </a:r>
                      <a:endParaRPr lang="es-PE" sz="1100" dirty="0" smtClean="0"/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</a:t>
                      </a:r>
                      <a:r>
                        <a:rPr lang="es-PE" sz="1100" dirty="0" smtClean="0">
                          <a:latin typeface="Calibri"/>
                        </a:rPr>
                        <a:t>Noviembre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397609"/>
              </p:ext>
            </p:extLst>
          </p:nvPr>
        </p:nvGraphicFramePr>
        <p:xfrm>
          <a:off x="323528" y="764704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</a:t>
            </a:r>
            <a:r>
              <a:rPr lang="es-PE" sz="1800" dirty="0" smtClean="0">
                <a:solidFill>
                  <a:schemeClr val="tx1"/>
                </a:solidFill>
              </a:rPr>
              <a:t>setiembre</a:t>
            </a:r>
            <a:r>
              <a:rPr lang="es-PE" sz="1800" dirty="0" smtClean="0">
                <a:solidFill>
                  <a:schemeClr val="tx1"/>
                </a:solidFill>
              </a:rPr>
              <a:t> </a:t>
            </a:r>
            <a:r>
              <a:rPr lang="es-PE" sz="1800" dirty="0" smtClean="0">
                <a:solidFill>
                  <a:schemeClr val="tx1"/>
                </a:solidFill>
              </a:rPr>
              <a:t>encontramos que </a:t>
            </a:r>
            <a:r>
              <a:rPr lang="es-PE" sz="1800" dirty="0" smtClean="0">
                <a:solidFill>
                  <a:schemeClr val="tx1"/>
                </a:solidFill>
              </a:rPr>
              <a:t>de 15242 niños(as)menores </a:t>
            </a:r>
            <a:r>
              <a:rPr lang="es-PE" sz="1800" dirty="0" smtClean="0">
                <a:solidFill>
                  <a:schemeClr val="tx1"/>
                </a:solidFill>
              </a:rPr>
              <a:t>de 12 meses(100%) el </a:t>
            </a:r>
            <a:r>
              <a:rPr lang="es-PE" sz="1800" dirty="0" smtClean="0">
                <a:solidFill>
                  <a:schemeClr val="tx1"/>
                </a:solidFill>
              </a:rPr>
              <a:t>92</a:t>
            </a:r>
            <a:r>
              <a:rPr lang="es-PE" sz="1800" dirty="0" smtClean="0">
                <a:solidFill>
                  <a:schemeClr val="tx1"/>
                </a:solidFill>
              </a:rPr>
              <a:t>% </a:t>
            </a:r>
            <a:r>
              <a:rPr lang="es-PE" sz="1800" dirty="0" smtClean="0">
                <a:solidFill>
                  <a:schemeClr val="tx1"/>
                </a:solidFill>
              </a:rPr>
              <a:t>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</a:t>
            </a:r>
            <a:r>
              <a:rPr lang="es-PE" sz="1800" dirty="0" smtClean="0">
                <a:solidFill>
                  <a:schemeClr val="tx1"/>
                </a:solidFill>
              </a:rPr>
              <a:t>1304 </a:t>
            </a:r>
            <a:r>
              <a:rPr lang="es-PE" sz="1800" dirty="0" smtClean="0">
                <a:solidFill>
                  <a:schemeClr val="tx1"/>
                </a:solidFill>
              </a:rPr>
              <a:t>niños cuenta con atenciones CRED de manera oportuna acuerdo a su edad correspondiente a el </a:t>
            </a:r>
            <a:r>
              <a:rPr lang="es-PE" sz="1800" dirty="0" smtClean="0">
                <a:solidFill>
                  <a:schemeClr val="tx1"/>
                </a:solidFill>
              </a:rPr>
              <a:t>9% </a:t>
            </a:r>
            <a:r>
              <a:rPr lang="es-PE" sz="1800" dirty="0" smtClean="0">
                <a:solidFill>
                  <a:schemeClr val="tx1"/>
                </a:solidFill>
              </a:rPr>
              <a:t>del total de la población menor de 12 meses.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</a:t>
            </a:r>
            <a:r>
              <a:rPr lang="es-PE" sz="1800" dirty="0" smtClean="0">
                <a:solidFill>
                  <a:schemeClr val="tx1"/>
                </a:solidFill>
              </a:rPr>
              <a:t>setiembre</a:t>
            </a:r>
            <a:r>
              <a:rPr lang="es-PE" sz="1800" dirty="0" smtClean="0">
                <a:solidFill>
                  <a:schemeClr val="tx1"/>
                </a:solidFill>
              </a:rPr>
              <a:t> </a:t>
            </a:r>
            <a:r>
              <a:rPr lang="es-PE" sz="1800" dirty="0" smtClean="0">
                <a:solidFill>
                  <a:schemeClr val="tx1"/>
                </a:solidFill>
              </a:rPr>
              <a:t>se alcanzo el </a:t>
            </a:r>
            <a:r>
              <a:rPr lang="es-PE" sz="1800" dirty="0" smtClean="0">
                <a:solidFill>
                  <a:schemeClr val="tx1"/>
                </a:solidFill>
              </a:rPr>
              <a:t>24% </a:t>
            </a:r>
            <a:r>
              <a:rPr lang="es-PE" sz="1800" dirty="0" smtClean="0">
                <a:solidFill>
                  <a:schemeClr val="tx1"/>
                </a:solidFill>
              </a:rPr>
              <a:t>del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11%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3604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</a:t>
                      </a:r>
                      <a:r>
                        <a:rPr lang="es-PE" sz="1100" dirty="0" smtClean="0"/>
                        <a:t>05Infant_201609v0_reniec</a:t>
                      </a:r>
                      <a:endParaRPr lang="es-PE" sz="1100" dirty="0" smtClean="0"/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</a:t>
                      </a:r>
                      <a:r>
                        <a:rPr lang="es-PE" sz="1100" dirty="0" smtClean="0">
                          <a:latin typeface="Calibri"/>
                        </a:rPr>
                        <a:t>Noviembre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71014"/>
              </p:ext>
            </p:extLst>
          </p:nvPr>
        </p:nvGraphicFramePr>
        <p:xfrm>
          <a:off x="333374" y="692696"/>
          <a:ext cx="8487097" cy="458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3604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</a:t>
                      </a:r>
                      <a:r>
                        <a:rPr lang="es-PE" sz="1100" dirty="0" smtClean="0"/>
                        <a:t>05Infant_201609v0_reniec</a:t>
                      </a:r>
                      <a:endParaRPr lang="es-PE" sz="1100" dirty="0" smtClean="0"/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 </a:t>
                      </a:r>
                      <a:r>
                        <a:rPr lang="es-PE" sz="1100" dirty="0" smtClean="0">
                          <a:latin typeface="Calibri"/>
                        </a:rPr>
                        <a:t>Noviembre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44921"/>
              </p:ext>
            </p:extLst>
          </p:nvPr>
        </p:nvGraphicFramePr>
        <p:xfrm>
          <a:off x="395536" y="836712"/>
          <a:ext cx="8424936" cy="42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03gest02_apn_201608v0</a:t>
            </a:r>
          </a:p>
          <a:p>
            <a:pPr fontAlgn="b"/>
            <a:r>
              <a:rPr lang="es-PE" sz="1100" dirty="0" smtClean="0">
                <a:latin typeface="Calibri"/>
              </a:rPr>
              <a:t>Procesado: Octubre 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72482"/>
              </p:ext>
            </p:extLst>
          </p:nvPr>
        </p:nvGraphicFramePr>
        <p:xfrm>
          <a:off x="604837" y="764704"/>
          <a:ext cx="8215635" cy="430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14636"/>
              </p:ext>
            </p:extLst>
          </p:nvPr>
        </p:nvGraphicFramePr>
        <p:xfrm>
          <a:off x="539552" y="620688"/>
          <a:ext cx="82809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junio del año 2016, se observa un 3% 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816270"/>
              </p:ext>
            </p:extLst>
          </p:nvPr>
        </p:nvGraphicFramePr>
        <p:xfrm>
          <a:off x="251520" y="692696"/>
          <a:ext cx="855459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877272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03gest02_apn_201608v0</a:t>
            </a:r>
          </a:p>
          <a:p>
            <a:pPr fontAlgn="b"/>
            <a:r>
              <a:rPr lang="es-PE" sz="1100" dirty="0">
                <a:latin typeface="Calibri"/>
              </a:rPr>
              <a:t>Procesado: Octubre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06256"/>
              </p:ext>
            </p:extLst>
          </p:nvPr>
        </p:nvGraphicFramePr>
        <p:xfrm>
          <a:off x="633412" y="908720"/>
          <a:ext cx="7971036" cy="445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junio 2016 se observa que la proporción de gestantes con 4 CPN y 4 entrega de  hierro y ácido fólico tiene un promedio de 55%  </a:t>
            </a:r>
            <a:r>
              <a:rPr lang="es-PE" dirty="0">
                <a:solidFill>
                  <a:schemeClr val="tx1"/>
                </a:solidFill>
              </a:rPr>
              <a:t>según data Cubo: 03gest02_apn_201608v0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agosto la información de gestantes con las 4 pruebas de laboratorio en el I trimestre se encuentra en un 3%.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1577</TotalTime>
  <Words>1078</Words>
  <Application>Microsoft Office PowerPoint</Application>
  <PresentationFormat>Presentación en pantalla (4:3)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Jissella Rios Ibarra</cp:lastModifiedBy>
  <cp:revision>104</cp:revision>
  <dcterms:created xsi:type="dcterms:W3CDTF">2016-04-29T19:17:01Z</dcterms:created>
  <dcterms:modified xsi:type="dcterms:W3CDTF">2016-11-30T18:13:37Z</dcterms:modified>
</cp:coreProperties>
</file>