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89" r:id="rId14"/>
    <p:sldId id="270" r:id="rId15"/>
    <p:sldId id="27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riosi.DIRESACALLAO\Desktop\gest%20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riosi.DIRESACALLAO\Desktop\gest%20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riosi.DIRESACALLAO\Desktop\gest%203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riosi.DIRESACALLAO\Desktop\ni&#241;o%204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riosi.DIRESACALLAO\Desktop\ni&#241;o%201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jriosi.DIRESACALLAO\Desktop\ni&#241;o%202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jriosi.DIRESACALLAO\Desktop\ni&#241;o%203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riosi.DIRESACALLAO\Desktop\ni&#241;o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 REGIÓN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212649182820220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gest_1_1!$A$9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gest_1_1!$B$9:$W$9</c:f>
              <c:numCache>
                <c:formatCode>0</c:formatCode>
                <c:ptCount val="22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301</c:v>
                </c:pt>
                <c:pt idx="13">
                  <c:v>277</c:v>
                </c:pt>
                <c:pt idx="14">
                  <c:v>282</c:v>
                </c:pt>
                <c:pt idx="15">
                  <c:v>260</c:v>
                </c:pt>
                <c:pt idx="16">
                  <c:v>250</c:v>
                </c:pt>
                <c:pt idx="17">
                  <c:v>300</c:v>
                </c:pt>
                <c:pt idx="18">
                  <c:v>303</c:v>
                </c:pt>
                <c:pt idx="19">
                  <c:v>314</c:v>
                </c:pt>
                <c:pt idx="20">
                  <c:v>295</c:v>
                </c:pt>
                <c:pt idx="2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gest_1_1!$A$10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gest_1_1!$B$10:$W$10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00736"/>
        <c:axId val="22902272"/>
      </c:lineChart>
      <c:catAx>
        <c:axId val="229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902272"/>
        <c:crosses val="autoZero"/>
        <c:auto val="1"/>
        <c:lblAlgn val="ctr"/>
        <c:lblOffset val="100"/>
        <c:noMultiLvlLbl val="0"/>
      </c:catAx>
      <c:valAx>
        <c:axId val="229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9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 dirty="0">
                <a:effectLst/>
              </a:rPr>
              <a:t>PROPORCIÓN </a:t>
            </a:r>
            <a:r>
              <a:rPr lang="es-ES" sz="1400" b="1" i="0" cap="all" baseline="0" dirty="0">
                <a:effectLst/>
              </a:rPr>
              <a:t>de gestantes CON PAQUETE DE ATENCIÓN INTEGRAL </a:t>
            </a:r>
            <a:endParaRPr lang="es-PE" sz="11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AMBITO FED QUINTIL DE POBLEZA 2 </a:t>
            </a:r>
            <a:endParaRPr lang="es-PE" sz="11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 dirty="0">
                <a:effectLst/>
              </a:rPr>
              <a:t>REGION CALLAO</a:t>
            </a:r>
            <a:endParaRPr lang="es-PE" sz="1100" dirty="0">
              <a:effectLst/>
            </a:endParaRPr>
          </a:p>
        </c:rich>
      </c:tx>
      <c:layout>
        <c:manualLayout>
          <c:xMode val="edge"/>
          <c:yMode val="edge"/>
          <c:x val="0.1302441734512276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gest_2_1!$B$9:$W$9</c:f>
              <c:numCache>
                <c:formatCode>0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08"/>
        <c:axId val="22822912"/>
      </c:lineChart>
      <c:catAx>
        <c:axId val="2293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822912"/>
        <c:crosses val="autoZero"/>
        <c:auto val="1"/>
        <c:lblAlgn val="ctr"/>
        <c:lblOffset val="100"/>
        <c:noMultiLvlLbl val="0"/>
      </c:catAx>
      <c:valAx>
        <c:axId val="228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93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1" i="0" baseline="0" dirty="0">
                <a:effectLst/>
              </a:rPr>
              <a:t>NÚMERO DE GESTANTE  </a:t>
            </a:r>
            <a:r>
              <a:rPr lang="es-PE" sz="1100" b="1" i="0" baseline="0" dirty="0">
                <a:effectLst/>
              </a:rPr>
              <a:t>CON PARTO CON 4 ATENCIONES SUPL DE Fe Y ACIDO FOLICO  Y CON 4 PRUEBAS EN EL PRIMER TRIMESTRE </a:t>
            </a:r>
            <a:r>
              <a:rPr lang="es-ES" sz="1100" b="1" i="0" baseline="0" dirty="0">
                <a:effectLst/>
              </a:rPr>
              <a:t>AMBITO FED QUINTIL DE POBREZA  2</a:t>
            </a:r>
            <a:r>
              <a:rPr lang="es-PE" sz="1100" b="1" i="0" baseline="0" dirty="0">
                <a:effectLst/>
              </a:rPr>
              <a:t> </a:t>
            </a:r>
            <a:endParaRPr lang="es-PE" sz="10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100" b="1" i="0" baseline="0" dirty="0">
                <a:effectLst/>
              </a:rPr>
              <a:t>REGION CALLAO</a:t>
            </a:r>
            <a:endParaRPr lang="es-PE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513623119047446E-2"/>
          <c:y val="0.22320578722141488"/>
          <c:w val="0.93132744859154926"/>
          <c:h val="0.52988083023454913"/>
        </c:manualLayout>
      </c:layout>
      <c:lineChart>
        <c:grouping val="standard"/>
        <c:varyColors val="0"/>
        <c:ser>
          <c:idx val="0"/>
          <c:order val="0"/>
          <c:tx>
            <c:strRef>
              <c:f>gest_3_1!$A$9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gest_3_1!$B$9:$W$9</c:f>
              <c:numCache>
                <c:formatCode>0</c:formatCode>
                <c:ptCount val="22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301</c:v>
                </c:pt>
                <c:pt idx="13">
                  <c:v>277</c:v>
                </c:pt>
                <c:pt idx="14">
                  <c:v>282</c:v>
                </c:pt>
                <c:pt idx="15">
                  <c:v>260</c:v>
                </c:pt>
                <c:pt idx="16">
                  <c:v>250</c:v>
                </c:pt>
                <c:pt idx="17">
                  <c:v>300</c:v>
                </c:pt>
                <c:pt idx="18">
                  <c:v>303</c:v>
                </c:pt>
                <c:pt idx="19">
                  <c:v>314</c:v>
                </c:pt>
                <c:pt idx="20">
                  <c:v>295</c:v>
                </c:pt>
                <c:pt idx="2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gest_3_1!$B$10:$W$10</c:f>
              <c:numCache>
                <c:formatCode>0</c:formatCode>
                <c:ptCount val="22"/>
                <c:pt idx="0">
                  <c:v>162</c:v>
                </c:pt>
                <c:pt idx="1">
                  <c:v>171</c:v>
                </c:pt>
                <c:pt idx="2">
                  <c:v>144</c:v>
                </c:pt>
                <c:pt idx="3">
                  <c:v>154</c:v>
                </c:pt>
                <c:pt idx="4">
                  <c:v>177</c:v>
                </c:pt>
                <c:pt idx="5">
                  <c:v>171</c:v>
                </c:pt>
                <c:pt idx="6">
                  <c:v>180</c:v>
                </c:pt>
                <c:pt idx="7">
                  <c:v>200</c:v>
                </c:pt>
                <c:pt idx="8">
                  <c:v>186</c:v>
                </c:pt>
                <c:pt idx="9">
                  <c:v>172</c:v>
                </c:pt>
                <c:pt idx="10">
                  <c:v>157</c:v>
                </c:pt>
                <c:pt idx="11">
                  <c:v>184</c:v>
                </c:pt>
                <c:pt idx="12">
                  <c:v>170</c:v>
                </c:pt>
                <c:pt idx="13">
                  <c:v>165</c:v>
                </c:pt>
                <c:pt idx="14">
                  <c:v>175</c:v>
                </c:pt>
                <c:pt idx="15">
                  <c:v>164</c:v>
                </c:pt>
                <c:pt idx="16">
                  <c:v>158</c:v>
                </c:pt>
                <c:pt idx="17">
                  <c:v>178</c:v>
                </c:pt>
                <c:pt idx="18">
                  <c:v>183</c:v>
                </c:pt>
                <c:pt idx="19">
                  <c:v>219</c:v>
                </c:pt>
                <c:pt idx="20">
                  <c:v>184</c:v>
                </c:pt>
                <c:pt idx="21">
                  <c:v>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gest_3_1!$A$11</c:f>
              <c:strCache>
                <c:ptCount val="1"/>
                <c:pt idx="0">
                  <c:v># Gest (c/parto)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973409306742644E-3"/>
                  <c:y val="-4.17754569190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973409306742757E-3"/>
                  <c:y val="-3.829416884247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973409306742644E-3"/>
                  <c:y val="-3.481288076588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97340930674241E-3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928458372902817E-2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62234884457106E-2"/>
                  <c:y val="-2.43690165361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396011396011397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396011396011397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129787907565685E-2"/>
                  <c:y val="-4.17754569190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29787907565779E-2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129787907565685E-2"/>
                  <c:y val="-3.829416884247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863564419119974E-3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928458372902817E-2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2662234884457106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5194681861348529E-2"/>
                  <c:y val="-3.481288076588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8993352326685659E-2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662234884457106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5194681861348621E-2"/>
                  <c:y val="-2.08877284595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1396011396011397E-2"/>
                  <c:y val="-3.133159268929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194681861348529E-2"/>
                  <c:y val="-3.133159268929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5194681861348529E-2"/>
                  <c:y val="-1.74064403829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0129787907565685E-2"/>
                  <c:y val="-2.08877284595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gest_3_1!$B$11:$W$11</c:f>
              <c:numCache>
                <c:formatCode>0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8</c:v>
                </c:pt>
                <c:pt idx="10">
                  <c:v>2</c:v>
                </c:pt>
                <c:pt idx="11">
                  <c:v>5</c:v>
                </c:pt>
                <c:pt idx="12">
                  <c:v>10</c:v>
                </c:pt>
                <c:pt idx="13">
                  <c:v>11</c:v>
                </c:pt>
                <c:pt idx="14">
                  <c:v>7</c:v>
                </c:pt>
                <c:pt idx="15">
                  <c:v>10</c:v>
                </c:pt>
                <c:pt idx="16">
                  <c:v>9</c:v>
                </c:pt>
                <c:pt idx="17">
                  <c:v>6</c:v>
                </c:pt>
                <c:pt idx="18">
                  <c:v>8</c:v>
                </c:pt>
                <c:pt idx="19">
                  <c:v>4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gest_3_1!$B$12:$W$12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5424"/>
        <c:axId val="28639616"/>
      </c:lineChart>
      <c:catAx>
        <c:axId val="234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39616"/>
        <c:crosses val="autoZero"/>
        <c:auto val="1"/>
        <c:lblAlgn val="ctr"/>
        <c:lblOffset val="100"/>
        <c:noMultiLvlLbl val="0"/>
      </c:catAx>
      <c:valAx>
        <c:axId val="286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41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PROPORCIÓN DE GESTANTE  </a:t>
            </a:r>
            <a:r>
              <a:rPr lang="es-PE" sz="1200" b="1" i="0" baseline="0">
                <a:effectLst/>
              </a:rPr>
              <a:t>CON PARTO CON 4 ATENCIONES SUPL DE Fe Y ACIDO FOLICO  Y CON 4 PRUEBAS EN EL PRIMER TRIMESTRE </a:t>
            </a:r>
            <a:r>
              <a:rPr lang="es-ES" sz="1200" b="1" i="0" baseline="0">
                <a:effectLst/>
              </a:rPr>
              <a:t>AMBITO FED QUINTIL DE POBREZA 2</a:t>
            </a:r>
            <a:endParaRPr lang="es-PE" sz="105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REGION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058415407997664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niño_4_1!$B$9:$W$9</c:f>
              <c:numCache>
                <c:formatCode>0</c:formatCode>
                <c:ptCount val="22"/>
                <c:pt idx="0">
                  <c:v>58</c:v>
                </c:pt>
                <c:pt idx="1">
                  <c:v>53</c:v>
                </c:pt>
                <c:pt idx="2">
                  <c:v>49</c:v>
                </c:pt>
                <c:pt idx="3">
                  <c:v>54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61</c:v>
                </c:pt>
                <c:pt idx="8">
                  <c:v>58</c:v>
                </c:pt>
                <c:pt idx="9">
                  <c:v>66</c:v>
                </c:pt>
                <c:pt idx="10">
                  <c:v>61</c:v>
                </c:pt>
                <c:pt idx="11">
                  <c:v>59</c:v>
                </c:pt>
                <c:pt idx="12">
                  <c:v>56</c:v>
                </c:pt>
                <c:pt idx="13">
                  <c:v>60</c:v>
                </c:pt>
                <c:pt idx="14">
                  <c:v>62</c:v>
                </c:pt>
                <c:pt idx="15">
                  <c:v>63</c:v>
                </c:pt>
                <c:pt idx="16">
                  <c:v>63</c:v>
                </c:pt>
                <c:pt idx="17">
                  <c:v>59</c:v>
                </c:pt>
                <c:pt idx="18">
                  <c:v>60</c:v>
                </c:pt>
                <c:pt idx="19">
                  <c:v>70</c:v>
                </c:pt>
                <c:pt idx="20">
                  <c:v>62</c:v>
                </c:pt>
                <c:pt idx="21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niño_4_1!$B$10:$W$10</c:f>
              <c:numCache>
                <c:formatCode>0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3</c:v>
                </c:pt>
                <c:pt idx="21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niño_4_1!$A$11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8160668847691884E-3"/>
                  <c:y val="-3.926817832756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241003271537887E-3"/>
                  <c:y val="-4.28380127209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7241003271537627E-3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086150490730643E-2"/>
                  <c:y val="-3.569834393414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086150490730643E-2"/>
                  <c:y val="-2.49888407539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7241003271537627E-3"/>
                  <c:y val="-3.212850954073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620501635769342E-3"/>
                  <c:y val="-2.141900636048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086150490730643E-2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994183933115337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086150490730643E-2"/>
                  <c:y val="-2.49888407539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448200654307525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086150490730643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99418393311523E-2"/>
                  <c:y val="-2.141900636048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599418393311523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632133769538457E-2"/>
                  <c:y val="-1.78491719670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7448200654307525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8.7241003271538685E-3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3086150490730643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1632133769538457E-2"/>
                  <c:y val="-2.49888407539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8.7241003271538685E-3"/>
                  <c:y val="-1.070950318024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9080334423845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niño_4_1!$B$11:$W$11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6576"/>
        <c:axId val="28698112"/>
      </c:lineChart>
      <c:catAx>
        <c:axId val="286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98112"/>
        <c:crosses val="autoZero"/>
        <c:auto val="1"/>
        <c:lblAlgn val="ctr"/>
        <c:lblOffset val="100"/>
        <c:noMultiLvlLbl val="0"/>
      </c:catAx>
      <c:valAx>
        <c:axId val="2869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6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NÚMERO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</a:t>
            </a:r>
            <a:r>
              <a:rPr lang="es-ES" sz="1400" b="1" i="0" baseline="0">
                <a:effectLst/>
              </a:rPr>
              <a:t>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05910477406540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niño_1_1!$A$9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niño_1_1!$B$9:$W$9</c:f>
              <c:numCache>
                <c:formatCode>0</c:formatCode>
                <c:ptCount val="22"/>
                <c:pt idx="0">
                  <c:v>16674</c:v>
                </c:pt>
                <c:pt idx="1">
                  <c:v>16701</c:v>
                </c:pt>
                <c:pt idx="2">
                  <c:v>16791</c:v>
                </c:pt>
                <c:pt idx="3">
                  <c:v>16785</c:v>
                </c:pt>
                <c:pt idx="4">
                  <c:v>16825</c:v>
                </c:pt>
                <c:pt idx="5">
                  <c:v>16878</c:v>
                </c:pt>
                <c:pt idx="6">
                  <c:v>16894</c:v>
                </c:pt>
                <c:pt idx="7">
                  <c:v>16890</c:v>
                </c:pt>
                <c:pt idx="8">
                  <c:v>16916</c:v>
                </c:pt>
                <c:pt idx="9">
                  <c:v>16882</c:v>
                </c:pt>
                <c:pt idx="10">
                  <c:v>16814</c:v>
                </c:pt>
                <c:pt idx="11">
                  <c:v>16746</c:v>
                </c:pt>
                <c:pt idx="12">
                  <c:v>16700</c:v>
                </c:pt>
                <c:pt idx="13">
                  <c:v>16607</c:v>
                </c:pt>
                <c:pt idx="14">
                  <c:v>16513</c:v>
                </c:pt>
                <c:pt idx="15">
                  <c:v>16403</c:v>
                </c:pt>
                <c:pt idx="16">
                  <c:v>16307</c:v>
                </c:pt>
                <c:pt idx="17">
                  <c:v>16157</c:v>
                </c:pt>
                <c:pt idx="18">
                  <c:v>15935</c:v>
                </c:pt>
                <c:pt idx="19">
                  <c:v>15770</c:v>
                </c:pt>
                <c:pt idx="20">
                  <c:v>15564</c:v>
                </c:pt>
                <c:pt idx="21">
                  <c:v>15220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niño_1_1!$A$10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niño_1_1!$B$10:$W$10</c:f>
              <c:numCache>
                <c:formatCode>0</c:formatCode>
                <c:ptCount val="22"/>
                <c:pt idx="0">
                  <c:v>5215</c:v>
                </c:pt>
                <c:pt idx="1">
                  <c:v>5751</c:v>
                </c:pt>
                <c:pt idx="2">
                  <c:v>6196</c:v>
                </c:pt>
                <c:pt idx="3">
                  <c:v>6724</c:v>
                </c:pt>
                <c:pt idx="4">
                  <c:v>7204</c:v>
                </c:pt>
                <c:pt idx="5">
                  <c:v>7813</c:v>
                </c:pt>
                <c:pt idx="6">
                  <c:v>8236</c:v>
                </c:pt>
                <c:pt idx="7">
                  <c:v>8808</c:v>
                </c:pt>
                <c:pt idx="8">
                  <c:v>9307</c:v>
                </c:pt>
                <c:pt idx="9">
                  <c:v>9865</c:v>
                </c:pt>
                <c:pt idx="10">
                  <c:v>10303</c:v>
                </c:pt>
                <c:pt idx="11">
                  <c:v>10567</c:v>
                </c:pt>
                <c:pt idx="12">
                  <c:v>11040</c:v>
                </c:pt>
                <c:pt idx="13">
                  <c:v>11568</c:v>
                </c:pt>
                <c:pt idx="14">
                  <c:v>12027</c:v>
                </c:pt>
                <c:pt idx="15">
                  <c:v>12415</c:v>
                </c:pt>
                <c:pt idx="16">
                  <c:v>12835</c:v>
                </c:pt>
                <c:pt idx="17">
                  <c:v>13195</c:v>
                </c:pt>
                <c:pt idx="18">
                  <c:v>13538</c:v>
                </c:pt>
                <c:pt idx="19">
                  <c:v>13783</c:v>
                </c:pt>
                <c:pt idx="20">
                  <c:v>14187</c:v>
                </c:pt>
                <c:pt idx="21">
                  <c:v>14486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niño_1_1!$A$11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37007874015748E-3"/>
                  <c:y val="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246719160104987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246719160105468E-3"/>
                  <c:y val="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37007874015748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123359580052493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2493438320209973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123359580052975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5616797900262466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6236858517316476E-17"/>
                  <c:y val="1.47942650672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47942650672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937007874015748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8740157480315931E-3"/>
                  <c:y val="2.219139760082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246719160104987E-3"/>
                  <c:y val="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3123359580052493E-3"/>
                  <c:y val="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9.6236858517316476E-17"/>
                  <c:y val="1.479426506721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9.6236858517316476E-17"/>
                  <c:y val="2.588996386762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3123359580052493E-3"/>
                  <c:y val="3.69856626680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4.068422893484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2.219139760082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niño_1_1!$B$11:$W$11</c:f>
              <c:numCache>
                <c:formatCode>0</c:formatCode>
                <c:ptCount val="22"/>
                <c:pt idx="0">
                  <c:v>1091</c:v>
                </c:pt>
                <c:pt idx="1">
                  <c:v>1214</c:v>
                </c:pt>
                <c:pt idx="2">
                  <c:v>1345</c:v>
                </c:pt>
                <c:pt idx="3">
                  <c:v>1489</c:v>
                </c:pt>
                <c:pt idx="4">
                  <c:v>1540</c:v>
                </c:pt>
                <c:pt idx="5">
                  <c:v>1395</c:v>
                </c:pt>
                <c:pt idx="6">
                  <c:v>1486</c:v>
                </c:pt>
                <c:pt idx="7">
                  <c:v>1485</c:v>
                </c:pt>
                <c:pt idx="8">
                  <c:v>1390</c:v>
                </c:pt>
                <c:pt idx="9">
                  <c:v>1300</c:v>
                </c:pt>
                <c:pt idx="10">
                  <c:v>1162</c:v>
                </c:pt>
                <c:pt idx="11">
                  <c:v>1230</c:v>
                </c:pt>
                <c:pt idx="12">
                  <c:v>1192</c:v>
                </c:pt>
                <c:pt idx="13">
                  <c:v>1208</c:v>
                </c:pt>
                <c:pt idx="14">
                  <c:v>1297</c:v>
                </c:pt>
                <c:pt idx="15">
                  <c:v>1402</c:v>
                </c:pt>
                <c:pt idx="16">
                  <c:v>1458</c:v>
                </c:pt>
                <c:pt idx="17">
                  <c:v>1489</c:v>
                </c:pt>
                <c:pt idx="18">
                  <c:v>1483</c:v>
                </c:pt>
                <c:pt idx="19">
                  <c:v>1533</c:v>
                </c:pt>
                <c:pt idx="20">
                  <c:v>1589</c:v>
                </c:pt>
                <c:pt idx="21">
                  <c:v>1408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niño_1_1!$A$12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niño_1_1!$B$12:$W$12</c:f>
              <c:numCache>
                <c:formatCode>0</c:formatCode>
                <c:ptCount val="22"/>
                <c:pt idx="0">
                  <c:v>1247</c:v>
                </c:pt>
                <c:pt idx="1">
                  <c:v>1421</c:v>
                </c:pt>
                <c:pt idx="2">
                  <c:v>1470</c:v>
                </c:pt>
                <c:pt idx="3">
                  <c:v>1546</c:v>
                </c:pt>
                <c:pt idx="4">
                  <c:v>1634</c:v>
                </c:pt>
                <c:pt idx="5">
                  <c:v>1632</c:v>
                </c:pt>
                <c:pt idx="6">
                  <c:v>1819</c:v>
                </c:pt>
                <c:pt idx="7">
                  <c:v>1881</c:v>
                </c:pt>
                <c:pt idx="8">
                  <c:v>1884</c:v>
                </c:pt>
                <c:pt idx="9">
                  <c:v>1900</c:v>
                </c:pt>
                <c:pt idx="10">
                  <c:v>1741</c:v>
                </c:pt>
                <c:pt idx="11">
                  <c:v>1783</c:v>
                </c:pt>
                <c:pt idx="12">
                  <c:v>1869</c:v>
                </c:pt>
                <c:pt idx="13">
                  <c:v>1938</c:v>
                </c:pt>
                <c:pt idx="14">
                  <c:v>2029</c:v>
                </c:pt>
                <c:pt idx="15">
                  <c:v>2134</c:v>
                </c:pt>
                <c:pt idx="16">
                  <c:v>2197</c:v>
                </c:pt>
                <c:pt idx="17">
                  <c:v>2213</c:v>
                </c:pt>
                <c:pt idx="18">
                  <c:v>2091</c:v>
                </c:pt>
                <c:pt idx="19">
                  <c:v>1894</c:v>
                </c:pt>
                <c:pt idx="20">
                  <c:v>1811</c:v>
                </c:pt>
                <c:pt idx="21">
                  <c:v>1491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niño_1_1!$A$13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niño_1_1!$B$13:$W$13</c:f>
              <c:numCache>
                <c:formatCode>0</c:formatCode>
                <c:ptCount val="22"/>
                <c:pt idx="0">
                  <c:v>4927</c:v>
                </c:pt>
                <c:pt idx="1">
                  <c:v>5148</c:v>
                </c:pt>
                <c:pt idx="2">
                  <c:v>5367</c:v>
                </c:pt>
                <c:pt idx="3">
                  <c:v>5583</c:v>
                </c:pt>
                <c:pt idx="4">
                  <c:v>5651</c:v>
                </c:pt>
                <c:pt idx="5">
                  <c:v>5584</c:v>
                </c:pt>
                <c:pt idx="6">
                  <c:v>5923</c:v>
                </c:pt>
                <c:pt idx="7">
                  <c:v>5996</c:v>
                </c:pt>
                <c:pt idx="8">
                  <c:v>6010</c:v>
                </c:pt>
                <c:pt idx="9">
                  <c:v>5994</c:v>
                </c:pt>
                <c:pt idx="10">
                  <c:v>5911</c:v>
                </c:pt>
                <c:pt idx="11">
                  <c:v>5869</c:v>
                </c:pt>
                <c:pt idx="12">
                  <c:v>5773</c:v>
                </c:pt>
                <c:pt idx="13">
                  <c:v>5697</c:v>
                </c:pt>
                <c:pt idx="14">
                  <c:v>5671</c:v>
                </c:pt>
                <c:pt idx="15">
                  <c:v>5672</c:v>
                </c:pt>
                <c:pt idx="16">
                  <c:v>5596</c:v>
                </c:pt>
                <c:pt idx="17">
                  <c:v>5570</c:v>
                </c:pt>
                <c:pt idx="18">
                  <c:v>5315</c:v>
                </c:pt>
                <c:pt idx="19">
                  <c:v>4622</c:v>
                </c:pt>
                <c:pt idx="20">
                  <c:v>3882</c:v>
                </c:pt>
                <c:pt idx="21">
                  <c:v>3255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96416"/>
        <c:axId val="28797568"/>
      </c:lineChart>
      <c:catAx>
        <c:axId val="287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797568"/>
        <c:crosses val="autoZero"/>
        <c:auto val="1"/>
        <c:lblAlgn val="ctr"/>
        <c:lblOffset val="100"/>
        <c:noMultiLvlLbl val="0"/>
      </c:catAx>
      <c:valAx>
        <c:axId val="2879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79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PROPORCIÓN DE NIÑOS MENORES DE UN AÑO </a:t>
            </a:r>
            <a:r>
              <a:rPr lang="es-ES" sz="1200" b="1" i="0" cap="all" baseline="0">
                <a:effectLst/>
              </a:rPr>
              <a:t>con CRED, Vacuna Rotavirus y Neumococo, MMN y DNI </a:t>
            </a:r>
            <a:r>
              <a:rPr lang="es-PE" sz="1200" b="1" i="0" cap="all" baseline="0">
                <a:effectLst/>
              </a:rPr>
              <a:t> </a:t>
            </a:r>
            <a:r>
              <a:rPr lang="es-ES" sz="1200" b="1" i="0" cap="all" baseline="0">
                <a:effectLst/>
              </a:rPr>
              <a:t>Ámbito FED quintil  DE POBREZA 2</a:t>
            </a:r>
            <a:endParaRPr lang="es-PE" sz="105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>
                <a:effectLst/>
              </a:rPr>
              <a:t>DIRESA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175909733972329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niño_2_1!$B$9:$W$9</c:f>
              <c:numCache>
                <c:formatCode>0</c:formatCode>
                <c:ptCount val="2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33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34</c:v>
                </c:pt>
                <c:pt idx="14">
                  <c:v>34</c:v>
                </c:pt>
                <c:pt idx="15">
                  <c:v>35</c:v>
                </c:pt>
                <c:pt idx="16">
                  <c:v>34</c:v>
                </c:pt>
                <c:pt idx="17">
                  <c:v>34</c:v>
                </c:pt>
                <c:pt idx="18">
                  <c:v>33</c:v>
                </c:pt>
                <c:pt idx="19">
                  <c:v>29</c:v>
                </c:pt>
                <c:pt idx="20">
                  <c:v>25</c:v>
                </c:pt>
                <c:pt idx="21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1"/>
              <c:layout>
                <c:manualLayout>
                  <c:x val="-1.0170722847802398E-2"/>
                  <c:y val="1.6400291018935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702143116600072E-2"/>
                      <c:h val="5.89915114311710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niño_2_1!$B$10:$W$10</c:f>
              <c:numCache>
                <c:formatCode>0</c:formatCode>
                <c:ptCount val="22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niño_2_1!$B$11:$W$11</c:f>
              <c:numCache>
                <c:formatCode>0</c:formatCode>
                <c:ptCount val="22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13</c:v>
                </c:pt>
                <c:pt idx="19">
                  <c:v>12</c:v>
                </c:pt>
                <c:pt idx="20">
                  <c:v>12</c:v>
                </c:pt>
                <c:pt idx="21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niño_2_1!$B$12:$W$12</c:f>
              <c:numCache>
                <c:formatCode>0</c:formatCode>
                <c:ptCount val="22"/>
                <c:pt idx="0">
                  <c:v>31</c:v>
                </c:pt>
                <c:pt idx="1">
                  <c:v>34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  <c:pt idx="5">
                  <c:v>46</c:v>
                </c:pt>
                <c:pt idx="6">
                  <c:v>49</c:v>
                </c:pt>
                <c:pt idx="7">
                  <c:v>52</c:v>
                </c:pt>
                <c:pt idx="8">
                  <c:v>55</c:v>
                </c:pt>
                <c:pt idx="9">
                  <c:v>58</c:v>
                </c:pt>
                <c:pt idx="10">
                  <c:v>61</c:v>
                </c:pt>
                <c:pt idx="11">
                  <c:v>63</c:v>
                </c:pt>
                <c:pt idx="12">
                  <c:v>66</c:v>
                </c:pt>
                <c:pt idx="13">
                  <c:v>70</c:v>
                </c:pt>
                <c:pt idx="14">
                  <c:v>73</c:v>
                </c:pt>
                <c:pt idx="15">
                  <c:v>76</c:v>
                </c:pt>
                <c:pt idx="16">
                  <c:v>79</c:v>
                </c:pt>
                <c:pt idx="17">
                  <c:v>82</c:v>
                </c:pt>
                <c:pt idx="18">
                  <c:v>85</c:v>
                </c:pt>
                <c:pt idx="19">
                  <c:v>87</c:v>
                </c:pt>
                <c:pt idx="20">
                  <c:v>91</c:v>
                </c:pt>
                <c:pt idx="21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67872"/>
        <c:axId val="29969408"/>
      </c:lineChart>
      <c:catAx>
        <c:axId val="299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969408"/>
        <c:crosses val="autoZero"/>
        <c:auto val="1"/>
        <c:lblAlgn val="ctr"/>
        <c:lblOffset val="100"/>
        <c:noMultiLvlLbl val="0"/>
      </c:catAx>
      <c:valAx>
        <c:axId val="2996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9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600" b="1" i="0" cap="small" baseline="0">
                <a:effectLst/>
              </a:rPr>
            </a:br>
            <a:r>
              <a:rPr lang="es-ES" sz="1600" b="1" i="0" cap="small" baseline="0">
                <a:effectLst/>
              </a:rPr>
              <a:t> región Callao</a:t>
            </a:r>
            <a:r>
              <a:rPr lang="es-ES" sz="1600" b="0" i="0" cap="small" baseline="0">
                <a:effectLst/>
              </a:rPr>
              <a:t> 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37501758757136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niño_3_1!$B$9:$W$9</c:f>
              <c:numCache>
                <c:formatCode>0</c:formatCode>
                <c:ptCount val="22"/>
                <c:pt idx="0">
                  <c:v>16674</c:v>
                </c:pt>
                <c:pt idx="1">
                  <c:v>16701</c:v>
                </c:pt>
                <c:pt idx="2">
                  <c:v>16791</c:v>
                </c:pt>
                <c:pt idx="3">
                  <c:v>16785</c:v>
                </c:pt>
                <c:pt idx="4">
                  <c:v>16825</c:v>
                </c:pt>
                <c:pt idx="5">
                  <c:v>16878</c:v>
                </c:pt>
                <c:pt idx="6">
                  <c:v>16894</c:v>
                </c:pt>
                <c:pt idx="7">
                  <c:v>16890</c:v>
                </c:pt>
                <c:pt idx="8">
                  <c:v>16916</c:v>
                </c:pt>
                <c:pt idx="9">
                  <c:v>16882</c:v>
                </c:pt>
                <c:pt idx="10">
                  <c:v>16814</c:v>
                </c:pt>
                <c:pt idx="11">
                  <c:v>16746</c:v>
                </c:pt>
                <c:pt idx="12">
                  <c:v>16700</c:v>
                </c:pt>
                <c:pt idx="13">
                  <c:v>16607</c:v>
                </c:pt>
                <c:pt idx="14">
                  <c:v>16513</c:v>
                </c:pt>
                <c:pt idx="15">
                  <c:v>16403</c:v>
                </c:pt>
                <c:pt idx="16">
                  <c:v>16307</c:v>
                </c:pt>
                <c:pt idx="17">
                  <c:v>16157</c:v>
                </c:pt>
                <c:pt idx="18">
                  <c:v>15935</c:v>
                </c:pt>
                <c:pt idx="19">
                  <c:v>15770</c:v>
                </c:pt>
                <c:pt idx="20">
                  <c:v>15564</c:v>
                </c:pt>
                <c:pt idx="21">
                  <c:v>15220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niño_3_1!$B$10:$W$10</c:f>
              <c:numCache>
                <c:formatCode>0</c:formatCode>
                <c:ptCount val="22"/>
                <c:pt idx="0">
                  <c:v>53</c:v>
                </c:pt>
                <c:pt idx="1">
                  <c:v>138</c:v>
                </c:pt>
                <c:pt idx="2">
                  <c:v>177</c:v>
                </c:pt>
                <c:pt idx="3">
                  <c:v>248</c:v>
                </c:pt>
                <c:pt idx="4">
                  <c:v>286</c:v>
                </c:pt>
                <c:pt idx="5">
                  <c:v>273</c:v>
                </c:pt>
                <c:pt idx="6">
                  <c:v>346</c:v>
                </c:pt>
                <c:pt idx="7">
                  <c:v>380</c:v>
                </c:pt>
                <c:pt idx="8">
                  <c:v>325</c:v>
                </c:pt>
                <c:pt idx="9">
                  <c:v>312</c:v>
                </c:pt>
                <c:pt idx="10">
                  <c:v>283</c:v>
                </c:pt>
                <c:pt idx="11">
                  <c:v>328</c:v>
                </c:pt>
                <c:pt idx="12">
                  <c:v>331</c:v>
                </c:pt>
                <c:pt idx="13">
                  <c:v>384</c:v>
                </c:pt>
                <c:pt idx="14">
                  <c:v>459</c:v>
                </c:pt>
                <c:pt idx="15">
                  <c:v>544</c:v>
                </c:pt>
                <c:pt idx="16">
                  <c:v>595</c:v>
                </c:pt>
                <c:pt idx="17">
                  <c:v>617</c:v>
                </c:pt>
                <c:pt idx="18">
                  <c:v>603</c:v>
                </c:pt>
                <c:pt idx="19">
                  <c:v>470</c:v>
                </c:pt>
                <c:pt idx="20">
                  <c:v>405</c:v>
                </c:pt>
                <c:pt idx="21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00096"/>
        <c:axId val="30101888"/>
      </c:lineChart>
      <c:catAx>
        <c:axId val="301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101888"/>
        <c:crosses val="autoZero"/>
        <c:auto val="1"/>
        <c:lblAlgn val="ctr"/>
        <c:lblOffset val="100"/>
        <c:noMultiLvlLbl val="0"/>
      </c:catAx>
      <c:valAx>
        <c:axId val="3010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10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 dirty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400" b="1" i="0" cap="small" baseline="0" dirty="0">
                <a:effectLst/>
              </a:rPr>
            </a:br>
            <a:r>
              <a:rPr lang="es-ES" sz="1400" b="1" i="0" cap="small" baseline="0" dirty="0">
                <a:effectLst/>
              </a:rPr>
              <a:t> región Callao</a:t>
            </a:r>
            <a:endParaRPr lang="es-PE" sz="1400" dirty="0">
              <a:effectLst/>
            </a:endParaRPr>
          </a:p>
        </c:rich>
      </c:tx>
      <c:layout>
        <c:manualLayout>
          <c:xMode val="edge"/>
          <c:yMode val="edge"/>
          <c:x val="0.10598993222559473"/>
          <c:y val="1.77814823829146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niño_4_1!$B$9:$V$9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0736"/>
        <c:axId val="30022272"/>
      </c:lineChart>
      <c:catAx>
        <c:axId val="300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022272"/>
        <c:crosses val="autoZero"/>
        <c:auto val="1"/>
        <c:lblAlgn val="ctr"/>
        <c:lblOffset val="100"/>
        <c:noMultiLvlLbl val="0"/>
      </c:catAx>
      <c:valAx>
        <c:axId val="300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02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28/02/2017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36804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016459"/>
              </p:ext>
            </p:extLst>
          </p:nvPr>
        </p:nvGraphicFramePr>
        <p:xfrm>
          <a:off x="323528" y="620688"/>
          <a:ext cx="8568952" cy="501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49663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57703"/>
              </p:ext>
            </p:extLst>
          </p:nvPr>
        </p:nvGraphicFramePr>
        <p:xfrm>
          <a:off x="179513" y="692696"/>
          <a:ext cx="8712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Octubre encontramos que de 15220 niños(as)menores de 12 meses(100%) el 95% 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1408 niños cuenta con atenciones CRED de manera oportuna acuerdo a su edad correspondiente a el 9% del total de la población menor de 12 meses.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Octubre se alcanzo el 21% del total 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10%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91089"/>
              </p:ext>
            </p:extLst>
          </p:nvPr>
        </p:nvGraphicFramePr>
        <p:xfrm>
          <a:off x="161925" y="836712"/>
          <a:ext cx="8874571" cy="427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44921"/>
              </p:ext>
            </p:extLst>
          </p:nvPr>
        </p:nvGraphicFramePr>
        <p:xfrm>
          <a:off x="395536" y="836712"/>
          <a:ext cx="8424936" cy="428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03gest02_apn_201610v0</a:t>
            </a:r>
          </a:p>
          <a:p>
            <a:pPr fontAlgn="b"/>
            <a:r>
              <a:rPr lang="es-PE" sz="1100" dirty="0" smtClean="0">
                <a:latin typeface="Calibri"/>
              </a:rPr>
              <a:t>Procesado: Diciembre 2016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84838"/>
              </p:ext>
            </p:extLst>
          </p:nvPr>
        </p:nvGraphicFramePr>
        <p:xfrm>
          <a:off x="251520" y="620688"/>
          <a:ext cx="87439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6073"/>
              </p:ext>
            </p:extLst>
          </p:nvPr>
        </p:nvGraphicFramePr>
        <p:xfrm>
          <a:off x="128587" y="836712"/>
          <a:ext cx="8763893" cy="442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Octubre del año 2016, se observa un 8% 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pPr algn="just"/>
            <a:endParaRPr lang="es-P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18266"/>
              </p:ext>
            </p:extLst>
          </p:nvPr>
        </p:nvGraphicFramePr>
        <p:xfrm>
          <a:off x="251521" y="260649"/>
          <a:ext cx="864096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733256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57081"/>
              </p:ext>
            </p:extLst>
          </p:nvPr>
        </p:nvGraphicFramePr>
        <p:xfrm>
          <a:off x="204787" y="764704"/>
          <a:ext cx="8615685" cy="444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octubre 2016 se observa que la proporción de gestantes con 4 CPN y 4 entrega de  hierro y ácido fólico tiene un promedio de 57%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 smtClean="0">
                <a:solidFill>
                  <a:schemeClr val="tx1"/>
                </a:solidFill>
              </a:rPr>
              <a:t>03gest02_apn_201610v0</a:t>
            </a:r>
            <a:endParaRPr lang="es-PE" dirty="0">
              <a:solidFill>
                <a:schemeClr val="tx1"/>
              </a:solidFill>
            </a:endParaRP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Octubre la información de gestantes con las 4 pruebas de laboratorio se encuentra en un 7%.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1702</TotalTime>
  <Words>976</Words>
  <Application>Microsoft Office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Rosana Lidia Ballon Reyes</cp:lastModifiedBy>
  <cp:revision>111</cp:revision>
  <dcterms:created xsi:type="dcterms:W3CDTF">2016-04-29T19:17:01Z</dcterms:created>
  <dcterms:modified xsi:type="dcterms:W3CDTF">2017-02-28T21:58:53Z</dcterms:modified>
</cp:coreProperties>
</file>