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75" r:id="rId3"/>
    <p:sldId id="276" r:id="rId4"/>
    <p:sldId id="277" r:id="rId5"/>
    <p:sldId id="284" r:id="rId6"/>
    <p:sldId id="278" r:id="rId7"/>
    <p:sldId id="279" r:id="rId8"/>
    <p:sldId id="286" r:id="rId9"/>
    <p:sldId id="261" r:id="rId10"/>
    <p:sldId id="269" r:id="rId11"/>
    <p:sldId id="268" r:id="rId12"/>
    <p:sldId id="288" r:id="rId13"/>
    <p:sldId id="289" r:id="rId14"/>
    <p:sldId id="270" r:id="rId15"/>
    <p:sldId id="271" r:id="rId16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 de María Montalvo Álvare" initials="FdMMÁ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>
      <p:cViewPr>
        <p:scale>
          <a:sx n="93" d="100"/>
          <a:sy n="93" d="100"/>
        </p:scale>
        <p:origin x="-215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6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jriosi.DIRESACALLAO\Desktop\gest%201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jriosi.DIRESACALLAO\Desktop\gest%202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jriosi.DIRESACALLAO\Desktop\gest%203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jriosi.DIRESACALLAO\Desktop\ni&#241;o%204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jriosi.DIRESACALLAO\Desktop\ni&#241;o%201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jriosi.DIRESACALLAO\Desktop\ni&#241;o%202.xls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jriosi.DIRESACALLAO\Desktop\ni&#241;o%203.xls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jriosi.DIRESACALLAO\Desktop\ni&#241;o%20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baseline="0">
                <a:effectLst/>
              </a:rPr>
              <a:t>NÚMERO DE GESTANTES CON PAQUETE DE ATENCIÓN INTEGRAL </a:t>
            </a:r>
            <a:endParaRPr lang="es-PE" sz="110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baseline="0">
                <a:effectLst/>
              </a:rPr>
              <a:t>AMBITO FED QUINTIL DE POBREZA 2</a:t>
            </a:r>
            <a:endParaRPr lang="es-PE" sz="110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baseline="0">
                <a:effectLst/>
              </a:rPr>
              <a:t> REGIÓN CALLAO</a:t>
            </a:r>
            <a:endParaRPr lang="es-PE" sz="1100">
              <a:effectLst/>
            </a:endParaRPr>
          </a:p>
        </c:rich>
      </c:tx>
      <c:layout>
        <c:manualLayout>
          <c:xMode val="edge"/>
          <c:yMode val="edge"/>
          <c:x val="0.2126491828202204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gest_1_1!$A$9</c:f>
              <c:strCache>
                <c:ptCount val="1"/>
                <c:pt idx="0">
                  <c:v>Partos observados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gest_1_1!$B$8:$W$8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gest_1_1!$B$9:$W$9</c:f>
              <c:numCache>
                <c:formatCode>0</c:formatCode>
                <c:ptCount val="22"/>
                <c:pt idx="0">
                  <c:v>280</c:v>
                </c:pt>
                <c:pt idx="1">
                  <c:v>321</c:v>
                </c:pt>
                <c:pt idx="2">
                  <c:v>295</c:v>
                </c:pt>
                <c:pt idx="3">
                  <c:v>287</c:v>
                </c:pt>
                <c:pt idx="4">
                  <c:v>324</c:v>
                </c:pt>
                <c:pt idx="5">
                  <c:v>313</c:v>
                </c:pt>
                <c:pt idx="6">
                  <c:v>312</c:v>
                </c:pt>
                <c:pt idx="7">
                  <c:v>328</c:v>
                </c:pt>
                <c:pt idx="8">
                  <c:v>322</c:v>
                </c:pt>
                <c:pt idx="9">
                  <c:v>259</c:v>
                </c:pt>
                <c:pt idx="10">
                  <c:v>258</c:v>
                </c:pt>
                <c:pt idx="11">
                  <c:v>313</c:v>
                </c:pt>
                <c:pt idx="12">
                  <c:v>301</c:v>
                </c:pt>
                <c:pt idx="13">
                  <c:v>277</c:v>
                </c:pt>
                <c:pt idx="14">
                  <c:v>282</c:v>
                </c:pt>
                <c:pt idx="15">
                  <c:v>260</c:v>
                </c:pt>
                <c:pt idx="16">
                  <c:v>250</c:v>
                </c:pt>
                <c:pt idx="17">
                  <c:v>300</c:v>
                </c:pt>
                <c:pt idx="18">
                  <c:v>303</c:v>
                </c:pt>
                <c:pt idx="19">
                  <c:v>314</c:v>
                </c:pt>
                <c:pt idx="20">
                  <c:v>295</c:v>
                </c:pt>
                <c:pt idx="21">
                  <c:v>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gest_1_1!$A$10</c:f>
              <c:strCache>
                <c:ptCount val="1"/>
                <c:pt idx="0">
                  <c:v>#Gest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gest_1_1!$B$8:$W$8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gest_1_1!$B$10:$W$10</c:f>
              <c:numCache>
                <c:formatCode>0</c:formatCode>
                <c:ptCount val="22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7</c:v>
                </c:pt>
                <c:pt idx="8">
                  <c:v>2</c:v>
                </c:pt>
                <c:pt idx="9">
                  <c:v>7</c:v>
                </c:pt>
                <c:pt idx="10">
                  <c:v>2</c:v>
                </c:pt>
                <c:pt idx="11">
                  <c:v>3</c:v>
                </c:pt>
                <c:pt idx="12">
                  <c:v>8</c:v>
                </c:pt>
                <c:pt idx="13">
                  <c:v>10</c:v>
                </c:pt>
                <c:pt idx="14">
                  <c:v>5</c:v>
                </c:pt>
                <c:pt idx="15">
                  <c:v>9</c:v>
                </c:pt>
                <c:pt idx="16">
                  <c:v>8</c:v>
                </c:pt>
                <c:pt idx="17">
                  <c:v>5</c:v>
                </c:pt>
                <c:pt idx="18">
                  <c:v>6</c:v>
                </c:pt>
                <c:pt idx="19">
                  <c:v>4</c:v>
                </c:pt>
                <c:pt idx="20">
                  <c:v>9</c:v>
                </c:pt>
                <c:pt idx="21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48448"/>
        <c:axId val="22270720"/>
      </c:lineChart>
      <c:catAx>
        <c:axId val="2224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2270720"/>
        <c:crosses val="autoZero"/>
        <c:auto val="1"/>
        <c:lblAlgn val="ctr"/>
        <c:lblOffset val="100"/>
        <c:noMultiLvlLbl val="0"/>
      </c:catAx>
      <c:valAx>
        <c:axId val="2227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224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400" b="1" i="0" baseline="0" dirty="0">
                <a:effectLst/>
              </a:rPr>
              <a:t>PROPORCIÓN </a:t>
            </a:r>
            <a:r>
              <a:rPr lang="es-ES" sz="1400" b="1" i="0" cap="all" baseline="0" dirty="0">
                <a:effectLst/>
              </a:rPr>
              <a:t>de gestantes CON PAQUETE DE ATENCIÓN INTEGRAL </a:t>
            </a:r>
            <a:endParaRPr lang="es-PE" sz="1100" dirty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baseline="0" dirty="0">
                <a:effectLst/>
              </a:rPr>
              <a:t>AMBITO FED QUINTIL DE POBLEZA 2 </a:t>
            </a:r>
            <a:endParaRPr lang="es-PE" sz="1100" dirty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400" b="1" i="0" baseline="0" dirty="0">
                <a:effectLst/>
              </a:rPr>
              <a:t>REGION CALLAO</a:t>
            </a:r>
            <a:endParaRPr lang="es-PE" sz="1100" dirty="0">
              <a:effectLst/>
            </a:endParaRPr>
          </a:p>
        </c:rich>
      </c:tx>
      <c:layout>
        <c:manualLayout>
          <c:xMode val="edge"/>
          <c:yMode val="edge"/>
          <c:x val="0.1302441734512276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gest_2_1!$A$9</c:f>
              <c:strCache>
                <c:ptCount val="1"/>
                <c:pt idx="0">
                  <c:v>prop 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gest_2_1!$B$8:$W$8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gest_2_1!$B$9:$W$9</c:f>
              <c:numCache>
                <c:formatCode>0</c:formatCode>
                <c:ptCount val="22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4</c:v>
                </c:pt>
                <c:pt idx="14">
                  <c:v>2</c:v>
                </c:pt>
                <c:pt idx="15">
                  <c:v>3</c:v>
                </c:pt>
                <c:pt idx="16">
                  <c:v>3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  <c:pt idx="20">
                  <c:v>3</c:v>
                </c:pt>
                <c:pt idx="21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720320"/>
        <c:axId val="25721856"/>
      </c:lineChart>
      <c:catAx>
        <c:axId val="2572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5721856"/>
        <c:crosses val="autoZero"/>
        <c:auto val="1"/>
        <c:lblAlgn val="ctr"/>
        <c:lblOffset val="100"/>
        <c:noMultiLvlLbl val="0"/>
      </c:catAx>
      <c:valAx>
        <c:axId val="2572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572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100" b="1" i="0" baseline="0" dirty="0">
                <a:effectLst/>
              </a:rPr>
              <a:t>NÚMERO DE GESTANTE  </a:t>
            </a:r>
            <a:r>
              <a:rPr lang="es-PE" sz="1100" b="1" i="0" baseline="0" dirty="0">
                <a:effectLst/>
              </a:rPr>
              <a:t>CON PARTO CON 4 ATENCIONES SUPL DE Fe Y ACIDO FOLICO  Y CON 4 PRUEBAS EN EL PRIMER TRIMESTRE </a:t>
            </a:r>
            <a:r>
              <a:rPr lang="es-ES" sz="1100" b="1" i="0" baseline="0" dirty="0">
                <a:effectLst/>
              </a:rPr>
              <a:t>AMBITO FED QUINTIL DE POBREZA  2</a:t>
            </a:r>
            <a:r>
              <a:rPr lang="es-PE" sz="1100" b="1" i="0" baseline="0" dirty="0">
                <a:effectLst/>
              </a:rPr>
              <a:t> </a:t>
            </a:r>
            <a:endParaRPr lang="es-PE" sz="1000" dirty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100" b="1" i="0" baseline="0" dirty="0">
                <a:effectLst/>
              </a:rPr>
              <a:t>REGION CALLAO</a:t>
            </a:r>
            <a:endParaRPr lang="es-PE" sz="10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6513623119047446E-2"/>
          <c:y val="0.22320578722141488"/>
          <c:w val="0.93132744859154926"/>
          <c:h val="0.52988083023454913"/>
        </c:manualLayout>
      </c:layout>
      <c:lineChart>
        <c:grouping val="standard"/>
        <c:varyColors val="0"/>
        <c:ser>
          <c:idx val="0"/>
          <c:order val="0"/>
          <c:tx>
            <c:strRef>
              <c:f>gest_3_1!$A$9</c:f>
              <c:strCache>
                <c:ptCount val="1"/>
                <c:pt idx="0">
                  <c:v>Partos observados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gest_3_1!$B$9:$W$9</c:f>
              <c:numCache>
                <c:formatCode>0</c:formatCode>
                <c:ptCount val="22"/>
                <c:pt idx="0">
                  <c:v>280</c:v>
                </c:pt>
                <c:pt idx="1">
                  <c:v>321</c:v>
                </c:pt>
                <c:pt idx="2">
                  <c:v>295</c:v>
                </c:pt>
                <c:pt idx="3">
                  <c:v>287</c:v>
                </c:pt>
                <c:pt idx="4">
                  <c:v>324</c:v>
                </c:pt>
                <c:pt idx="5">
                  <c:v>313</c:v>
                </c:pt>
                <c:pt idx="6">
                  <c:v>312</c:v>
                </c:pt>
                <c:pt idx="7">
                  <c:v>328</c:v>
                </c:pt>
                <c:pt idx="8">
                  <c:v>322</c:v>
                </c:pt>
                <c:pt idx="9">
                  <c:v>259</c:v>
                </c:pt>
                <c:pt idx="10">
                  <c:v>258</c:v>
                </c:pt>
                <c:pt idx="11">
                  <c:v>313</c:v>
                </c:pt>
                <c:pt idx="12">
                  <c:v>301</c:v>
                </c:pt>
                <c:pt idx="13">
                  <c:v>277</c:v>
                </c:pt>
                <c:pt idx="14">
                  <c:v>282</c:v>
                </c:pt>
                <c:pt idx="15">
                  <c:v>260</c:v>
                </c:pt>
                <c:pt idx="16">
                  <c:v>250</c:v>
                </c:pt>
                <c:pt idx="17">
                  <c:v>300</c:v>
                </c:pt>
                <c:pt idx="18">
                  <c:v>303</c:v>
                </c:pt>
                <c:pt idx="19">
                  <c:v>314</c:v>
                </c:pt>
                <c:pt idx="20">
                  <c:v>295</c:v>
                </c:pt>
                <c:pt idx="21">
                  <c:v>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gest_3_1!$A$10</c:f>
              <c:strCache>
                <c:ptCount val="1"/>
                <c:pt idx="0">
                  <c:v># Gestantes (c/parto) c/ 4 atenciones con Supl Hierro y Ac. fólico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gest_3_1!$B$10:$W$10</c:f>
              <c:numCache>
                <c:formatCode>0</c:formatCode>
                <c:ptCount val="22"/>
                <c:pt idx="0">
                  <c:v>162</c:v>
                </c:pt>
                <c:pt idx="1">
                  <c:v>171</c:v>
                </c:pt>
                <c:pt idx="2">
                  <c:v>144</c:v>
                </c:pt>
                <c:pt idx="3">
                  <c:v>154</c:v>
                </c:pt>
                <c:pt idx="4">
                  <c:v>177</c:v>
                </c:pt>
                <c:pt idx="5">
                  <c:v>171</c:v>
                </c:pt>
                <c:pt idx="6">
                  <c:v>180</c:v>
                </c:pt>
                <c:pt idx="7">
                  <c:v>200</c:v>
                </c:pt>
                <c:pt idx="8">
                  <c:v>186</c:v>
                </c:pt>
                <c:pt idx="9">
                  <c:v>172</c:v>
                </c:pt>
                <c:pt idx="10">
                  <c:v>157</c:v>
                </c:pt>
                <c:pt idx="11">
                  <c:v>184</c:v>
                </c:pt>
                <c:pt idx="12">
                  <c:v>170</c:v>
                </c:pt>
                <c:pt idx="13">
                  <c:v>165</c:v>
                </c:pt>
                <c:pt idx="14">
                  <c:v>175</c:v>
                </c:pt>
                <c:pt idx="15">
                  <c:v>164</c:v>
                </c:pt>
                <c:pt idx="16">
                  <c:v>158</c:v>
                </c:pt>
                <c:pt idx="17">
                  <c:v>178</c:v>
                </c:pt>
                <c:pt idx="18">
                  <c:v>183</c:v>
                </c:pt>
                <c:pt idx="19">
                  <c:v>219</c:v>
                </c:pt>
                <c:pt idx="20">
                  <c:v>184</c:v>
                </c:pt>
                <c:pt idx="21">
                  <c:v>51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gest_3_1!$A$11</c:f>
              <c:strCache>
                <c:ptCount val="1"/>
                <c:pt idx="0">
                  <c:v># Gest (c/parto) c/4 pruebas en el 1er trimestre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5973409306742644E-3"/>
                  <c:y val="-4.1775456919060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5973409306742757E-3"/>
                  <c:y val="-3.8294168842471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5973409306742644E-3"/>
                  <c:y val="-3.4812880765883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597340930674241E-3"/>
                  <c:y val="-2.0887728459530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928458372902817E-2"/>
                  <c:y val="-2.4369016536118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2662234884457106E-2"/>
                  <c:y val="-2.436901653611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1396011396011397E-2"/>
                  <c:y val="-2.785030461270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1396011396011397E-2"/>
                  <c:y val="-2.785030461270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0129787907565685E-2"/>
                  <c:y val="-4.1775456919060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0129787907565779E-2"/>
                  <c:y val="-2.4369016536118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0129787907565685E-2"/>
                  <c:y val="-3.8294168842471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8.863564419119974E-3"/>
                  <c:y val="-2.4369016536118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3928458372902817E-2"/>
                  <c:y val="-2.0887728459530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2662234884457106E-2"/>
                  <c:y val="-2.785030461270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5194681861348529E-2"/>
                  <c:y val="-3.4812880765883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8993352326685659E-2"/>
                  <c:y val="-2.0887728459530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2662234884457106E-2"/>
                  <c:y val="-2.785030461270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5194681861348621E-2"/>
                  <c:y val="-2.088772845953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1396011396011397E-2"/>
                  <c:y val="-3.1331592689295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5194681861348529E-2"/>
                  <c:y val="-3.1331592689295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1.5194681861348529E-2"/>
                  <c:y val="-1.7406440382941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1.0129787907565685E-2"/>
                  <c:y val="-2.088772845953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gest_3_1!$B$11:$W$11</c:f>
              <c:numCache>
                <c:formatCode>0</c:formatCode>
                <c:ptCount val="22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7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7</c:v>
                </c:pt>
                <c:pt idx="8">
                  <c:v>4</c:v>
                </c:pt>
                <c:pt idx="9">
                  <c:v>8</c:v>
                </c:pt>
                <c:pt idx="10">
                  <c:v>2</c:v>
                </c:pt>
                <c:pt idx="11">
                  <c:v>5</c:v>
                </c:pt>
                <c:pt idx="12">
                  <c:v>10</c:v>
                </c:pt>
                <c:pt idx="13">
                  <c:v>11</c:v>
                </c:pt>
                <c:pt idx="14">
                  <c:v>7</c:v>
                </c:pt>
                <c:pt idx="15">
                  <c:v>10</c:v>
                </c:pt>
                <c:pt idx="16">
                  <c:v>9</c:v>
                </c:pt>
                <c:pt idx="17">
                  <c:v>6</c:v>
                </c:pt>
                <c:pt idx="18">
                  <c:v>8</c:v>
                </c:pt>
                <c:pt idx="19">
                  <c:v>4</c:v>
                </c:pt>
                <c:pt idx="20">
                  <c:v>10</c:v>
                </c:pt>
                <c:pt idx="21">
                  <c:v>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gest_3_1!$A$12</c:f>
              <c:strCache>
                <c:ptCount val="1"/>
                <c:pt idx="0">
                  <c:v>#Gest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gest_3_1!$B$12:$W$12</c:f>
              <c:numCache>
                <c:formatCode>0</c:formatCode>
                <c:ptCount val="22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7</c:v>
                </c:pt>
                <c:pt idx="8">
                  <c:v>2</c:v>
                </c:pt>
                <c:pt idx="9">
                  <c:v>7</c:v>
                </c:pt>
                <c:pt idx="10">
                  <c:v>2</c:v>
                </c:pt>
                <c:pt idx="11">
                  <c:v>3</c:v>
                </c:pt>
                <c:pt idx="12">
                  <c:v>8</c:v>
                </c:pt>
                <c:pt idx="13">
                  <c:v>10</c:v>
                </c:pt>
                <c:pt idx="14">
                  <c:v>5</c:v>
                </c:pt>
                <c:pt idx="15">
                  <c:v>9</c:v>
                </c:pt>
                <c:pt idx="16">
                  <c:v>8</c:v>
                </c:pt>
                <c:pt idx="17">
                  <c:v>5</c:v>
                </c:pt>
                <c:pt idx="18">
                  <c:v>6</c:v>
                </c:pt>
                <c:pt idx="19">
                  <c:v>4</c:v>
                </c:pt>
                <c:pt idx="20">
                  <c:v>9</c:v>
                </c:pt>
                <c:pt idx="21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12640"/>
        <c:axId val="26914176"/>
      </c:lineChart>
      <c:catAx>
        <c:axId val="2691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6914176"/>
        <c:crosses val="autoZero"/>
        <c:auto val="1"/>
        <c:lblAlgn val="ctr"/>
        <c:lblOffset val="100"/>
        <c:noMultiLvlLbl val="0"/>
      </c:catAx>
      <c:valAx>
        <c:axId val="2691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691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i="0" baseline="0">
                <a:effectLst/>
              </a:rPr>
              <a:t>PROPORCIÓN DE GESTANTE  </a:t>
            </a:r>
            <a:r>
              <a:rPr lang="es-PE" sz="1200" b="1" i="0" baseline="0">
                <a:effectLst/>
              </a:rPr>
              <a:t>CON PARTO CON 4 ATENCIONES SUPL DE Fe Y ACIDO FOLICO  Y CON 4 PRUEBAS EN EL PRIMER TRIMESTRE </a:t>
            </a:r>
            <a:r>
              <a:rPr lang="es-ES" sz="1200" b="1" i="0" baseline="0">
                <a:effectLst/>
              </a:rPr>
              <a:t>AMBITO FED QUINTIL DE POBREZA 2</a:t>
            </a:r>
            <a:endParaRPr lang="es-PE" sz="105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200" b="1" i="0" baseline="0">
                <a:effectLst/>
              </a:rPr>
              <a:t>REGION CALLAO</a:t>
            </a:r>
            <a:endParaRPr lang="es-PE" sz="1050">
              <a:effectLst/>
            </a:endParaRPr>
          </a:p>
        </c:rich>
      </c:tx>
      <c:layout>
        <c:manualLayout>
          <c:xMode val="edge"/>
          <c:yMode val="edge"/>
          <c:x val="0.1058415407997664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niño_4_1!$A$9</c:f>
              <c:strCache>
                <c:ptCount val="1"/>
                <c:pt idx="0">
                  <c:v>prop Gest (c/parto) c/ 4 atenciones con Supl Hierro y Ac. fólico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niño_4_1!$B$8:$W$8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niño_4_1!$B$9:$W$9</c:f>
              <c:numCache>
                <c:formatCode>0</c:formatCode>
                <c:ptCount val="22"/>
                <c:pt idx="0">
                  <c:v>58</c:v>
                </c:pt>
                <c:pt idx="1">
                  <c:v>53</c:v>
                </c:pt>
                <c:pt idx="2">
                  <c:v>49</c:v>
                </c:pt>
                <c:pt idx="3">
                  <c:v>54</c:v>
                </c:pt>
                <c:pt idx="4">
                  <c:v>55</c:v>
                </c:pt>
                <c:pt idx="5">
                  <c:v>55</c:v>
                </c:pt>
                <c:pt idx="6">
                  <c:v>58</c:v>
                </c:pt>
                <c:pt idx="7">
                  <c:v>61</c:v>
                </c:pt>
                <c:pt idx="8">
                  <c:v>58</c:v>
                </c:pt>
                <c:pt idx="9">
                  <c:v>66</c:v>
                </c:pt>
                <c:pt idx="10">
                  <c:v>61</c:v>
                </c:pt>
                <c:pt idx="11">
                  <c:v>59</c:v>
                </c:pt>
                <c:pt idx="12">
                  <c:v>56</c:v>
                </c:pt>
                <c:pt idx="13">
                  <c:v>60</c:v>
                </c:pt>
                <c:pt idx="14">
                  <c:v>62</c:v>
                </c:pt>
                <c:pt idx="15">
                  <c:v>63</c:v>
                </c:pt>
                <c:pt idx="16">
                  <c:v>63</c:v>
                </c:pt>
                <c:pt idx="17">
                  <c:v>59</c:v>
                </c:pt>
                <c:pt idx="18">
                  <c:v>60</c:v>
                </c:pt>
                <c:pt idx="19">
                  <c:v>70</c:v>
                </c:pt>
                <c:pt idx="20">
                  <c:v>62</c:v>
                </c:pt>
                <c:pt idx="21">
                  <c:v>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niño_4_1!$A$10</c:f>
              <c:strCache>
                <c:ptCount val="1"/>
                <c:pt idx="0">
                  <c:v>prop Gest (c/parto) c/4 pruebas en el 1er trimestre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niño_4_1!$B$8:$W$8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niño_4_1!$B$10:$W$10</c:f>
              <c:numCache>
                <c:formatCode>0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2</c:v>
                </c:pt>
                <c:pt idx="15">
                  <c:v>4</c:v>
                </c:pt>
                <c:pt idx="16">
                  <c:v>4</c:v>
                </c:pt>
                <c:pt idx="17">
                  <c:v>2</c:v>
                </c:pt>
                <c:pt idx="18">
                  <c:v>3</c:v>
                </c:pt>
                <c:pt idx="19">
                  <c:v>1</c:v>
                </c:pt>
                <c:pt idx="20">
                  <c:v>3</c:v>
                </c:pt>
                <c:pt idx="21">
                  <c:v>10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niño_4_1!$A$11</c:f>
              <c:strCache>
                <c:ptCount val="1"/>
                <c:pt idx="0">
                  <c:v>#Gest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8160668847691884E-3"/>
                  <c:y val="-3.9268178327563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7241003271537887E-3"/>
                  <c:y val="-4.2838012720978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7241003271537627E-3"/>
                  <c:y val="-3.2128509540733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086150490730643E-2"/>
                  <c:y val="-3.5698343934148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3086150490730643E-2"/>
                  <c:y val="-2.4988840753904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7241003271537627E-3"/>
                  <c:y val="-3.2128509540733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3620501635769342E-3"/>
                  <c:y val="-2.1419006360489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3086150490730643E-2"/>
                  <c:y val="-3.2128509540733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5994183933115337E-2"/>
                  <c:y val="-2.8558675147318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3086150490730643E-2"/>
                  <c:y val="-2.4988840753904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7448200654307525E-2"/>
                  <c:y val="-2.1419006360489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3086150490730643E-2"/>
                  <c:y val="-2.1419006360489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599418393311523E-2"/>
                  <c:y val="-2.1419006360489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599418393311523E-2"/>
                  <c:y val="-2.8558675147318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1632133769538457E-2"/>
                  <c:y val="-1.784917196707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7448200654307525E-2"/>
                  <c:y val="-2.8558675147318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8.7241003271538685E-3"/>
                  <c:y val="-3.2128509540733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3086150490730643E-2"/>
                  <c:y val="-2.1419006360489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1632133769538457E-2"/>
                  <c:y val="-2.498884075390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8.7241003271538685E-3"/>
                  <c:y val="-1.0709503180244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2.908033442384587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niño_4_1!$B$8:$W$8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niño_4_1!$B$11:$W$11</c:f>
              <c:numCache>
                <c:formatCode>0</c:formatCode>
                <c:ptCount val="22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7</c:v>
                </c:pt>
                <c:pt idx="8">
                  <c:v>2</c:v>
                </c:pt>
                <c:pt idx="9">
                  <c:v>7</c:v>
                </c:pt>
                <c:pt idx="10">
                  <c:v>2</c:v>
                </c:pt>
                <c:pt idx="11">
                  <c:v>3</c:v>
                </c:pt>
                <c:pt idx="12">
                  <c:v>8</c:v>
                </c:pt>
                <c:pt idx="13">
                  <c:v>10</c:v>
                </c:pt>
                <c:pt idx="14">
                  <c:v>5</c:v>
                </c:pt>
                <c:pt idx="15">
                  <c:v>9</c:v>
                </c:pt>
                <c:pt idx="16">
                  <c:v>8</c:v>
                </c:pt>
                <c:pt idx="17">
                  <c:v>5</c:v>
                </c:pt>
                <c:pt idx="18">
                  <c:v>6</c:v>
                </c:pt>
                <c:pt idx="19">
                  <c:v>4</c:v>
                </c:pt>
                <c:pt idx="20">
                  <c:v>9</c:v>
                </c:pt>
                <c:pt idx="21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305856"/>
        <c:axId val="29311744"/>
      </c:lineChart>
      <c:catAx>
        <c:axId val="2930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311744"/>
        <c:crosses val="autoZero"/>
        <c:auto val="1"/>
        <c:lblAlgn val="ctr"/>
        <c:lblOffset val="100"/>
        <c:noMultiLvlLbl val="0"/>
      </c:catAx>
      <c:valAx>
        <c:axId val="2931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30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400" b="1" i="0" baseline="0">
                <a:effectLst/>
              </a:rPr>
              <a:t>NÚMERO DE NIÑOS MENORES DE UN AÑO </a:t>
            </a:r>
            <a:r>
              <a:rPr lang="es-ES" sz="1400" b="1" i="0" cap="all" baseline="0">
                <a:effectLst/>
              </a:rPr>
              <a:t>con CRED, Vacuna Rotavirus y Neumococo, MMN y DNI </a:t>
            </a:r>
            <a:r>
              <a:rPr lang="es-PE" sz="1400" b="1" i="0" cap="all" baseline="0">
                <a:effectLst/>
              </a:rPr>
              <a:t> </a:t>
            </a:r>
            <a:r>
              <a:rPr lang="es-ES" sz="1400" b="1" i="0" cap="all" baseline="0">
                <a:effectLst/>
              </a:rPr>
              <a:t>Ámbito </a:t>
            </a:r>
            <a:r>
              <a:rPr lang="es-ES" sz="1400" b="1" i="0" baseline="0">
                <a:effectLst/>
              </a:rPr>
              <a:t>FED QUINTIL DE POBREZA 2</a:t>
            </a:r>
            <a:endParaRPr lang="es-PE" sz="110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baseline="0">
                <a:effectLst/>
              </a:rPr>
              <a:t>DIRESA CALLAO</a:t>
            </a:r>
            <a:endParaRPr lang="es-PE" sz="1100">
              <a:effectLst/>
            </a:endParaRPr>
          </a:p>
        </c:rich>
      </c:tx>
      <c:layout>
        <c:manualLayout>
          <c:xMode val="edge"/>
          <c:yMode val="edge"/>
          <c:x val="0.1059104774065404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niño_1_1!$A$9</c:f>
              <c:strCache>
                <c:ptCount val="1"/>
                <c:pt idx="0">
                  <c:v>Número de niños (f_nacim --&gt; 12 meses)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niño_1_1!$B$8:$W$8</c:f>
              <c:numCache>
                <c:formatCode>General</c:formatCod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numCache>
            </c:numRef>
          </c:cat>
          <c:val>
            <c:numRef>
              <c:f>niño_1_1!$B$9:$W$9</c:f>
              <c:numCache>
                <c:formatCode>0</c:formatCode>
                <c:ptCount val="22"/>
                <c:pt idx="0">
                  <c:v>16674</c:v>
                </c:pt>
                <c:pt idx="1">
                  <c:v>16701</c:v>
                </c:pt>
                <c:pt idx="2">
                  <c:v>16791</c:v>
                </c:pt>
                <c:pt idx="3">
                  <c:v>16785</c:v>
                </c:pt>
                <c:pt idx="4">
                  <c:v>16825</c:v>
                </c:pt>
                <c:pt idx="5">
                  <c:v>16878</c:v>
                </c:pt>
                <c:pt idx="6">
                  <c:v>16894</c:v>
                </c:pt>
                <c:pt idx="7">
                  <c:v>16890</c:v>
                </c:pt>
                <c:pt idx="8">
                  <c:v>16916</c:v>
                </c:pt>
                <c:pt idx="9">
                  <c:v>16882</c:v>
                </c:pt>
                <c:pt idx="10">
                  <c:v>16814</c:v>
                </c:pt>
                <c:pt idx="11">
                  <c:v>16746</c:v>
                </c:pt>
                <c:pt idx="12">
                  <c:v>16700</c:v>
                </c:pt>
                <c:pt idx="13">
                  <c:v>16607</c:v>
                </c:pt>
                <c:pt idx="14">
                  <c:v>16513</c:v>
                </c:pt>
                <c:pt idx="15">
                  <c:v>16403</c:v>
                </c:pt>
                <c:pt idx="16">
                  <c:v>16307</c:v>
                </c:pt>
                <c:pt idx="17">
                  <c:v>16157</c:v>
                </c:pt>
                <c:pt idx="18">
                  <c:v>15935</c:v>
                </c:pt>
                <c:pt idx="19">
                  <c:v>15770</c:v>
                </c:pt>
                <c:pt idx="20">
                  <c:v>15564</c:v>
                </c:pt>
                <c:pt idx="21">
                  <c:v>15220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niño_1_1!$A$10</c:f>
              <c:strCache>
                <c:ptCount val="1"/>
                <c:pt idx="0">
                  <c:v>Niños c/ Dni (Reniec)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niño_1_1!$B$8:$W$8</c:f>
              <c:numCache>
                <c:formatCode>General</c:formatCod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numCache>
            </c:numRef>
          </c:cat>
          <c:val>
            <c:numRef>
              <c:f>niño_1_1!$B$10:$W$10</c:f>
              <c:numCache>
                <c:formatCode>0</c:formatCode>
                <c:ptCount val="22"/>
                <c:pt idx="0">
                  <c:v>5215</c:v>
                </c:pt>
                <c:pt idx="1">
                  <c:v>5751</c:v>
                </c:pt>
                <c:pt idx="2">
                  <c:v>6196</c:v>
                </c:pt>
                <c:pt idx="3">
                  <c:v>6724</c:v>
                </c:pt>
                <c:pt idx="4">
                  <c:v>7204</c:v>
                </c:pt>
                <c:pt idx="5">
                  <c:v>7813</c:v>
                </c:pt>
                <c:pt idx="6">
                  <c:v>8236</c:v>
                </c:pt>
                <c:pt idx="7">
                  <c:v>8808</c:v>
                </c:pt>
                <c:pt idx="8">
                  <c:v>9307</c:v>
                </c:pt>
                <c:pt idx="9">
                  <c:v>9865</c:v>
                </c:pt>
                <c:pt idx="10">
                  <c:v>10303</c:v>
                </c:pt>
                <c:pt idx="11">
                  <c:v>10567</c:v>
                </c:pt>
                <c:pt idx="12">
                  <c:v>11040</c:v>
                </c:pt>
                <c:pt idx="13">
                  <c:v>11568</c:v>
                </c:pt>
                <c:pt idx="14">
                  <c:v>12027</c:v>
                </c:pt>
                <c:pt idx="15">
                  <c:v>12415</c:v>
                </c:pt>
                <c:pt idx="16">
                  <c:v>12835</c:v>
                </c:pt>
                <c:pt idx="17">
                  <c:v>13195</c:v>
                </c:pt>
                <c:pt idx="18">
                  <c:v>13538</c:v>
                </c:pt>
                <c:pt idx="19">
                  <c:v>13783</c:v>
                </c:pt>
                <c:pt idx="20">
                  <c:v>14187</c:v>
                </c:pt>
                <c:pt idx="21">
                  <c:v>14486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niño_1_1!$A$11</c:f>
              <c:strCache>
                <c:ptCount val="1"/>
                <c:pt idx="0">
                  <c:v>Niños c/ atenciones de CRED de acuerdo con su edad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37007874015748E-3"/>
                  <c:y val="1.8492831334020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2.5889963867628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246719160104987E-3"/>
                  <c:y val="2.9588530134432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246719160105468E-3"/>
                  <c:y val="2.5889963867628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937007874015748E-3"/>
                  <c:y val="3.3287096401236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3123359580052493E-3"/>
                  <c:y val="3.3287096401236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2493438320209973E-3"/>
                  <c:y val="2.9588530134432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3123359580052975E-3"/>
                  <c:y val="3.3287096401236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5616797900262466E-3"/>
                  <c:y val="2.9588530134432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9.6236858517316476E-17"/>
                  <c:y val="1.4794265067216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1.4794265067216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937007874015748E-3"/>
                  <c:y val="3.3287096401236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7.8740157480315931E-3"/>
                  <c:y val="2.2191397600824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6246719160104987E-3"/>
                  <c:y val="2.2191397600824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1.3123359580052493E-3"/>
                  <c:y val="1.8492831334020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9.6236858517316476E-17"/>
                  <c:y val="1.4794265067216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2.2191397600824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2.9588530134432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9.6236858517316476E-17"/>
                  <c:y val="2.5889963867628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1.3123359580052493E-3"/>
                  <c:y val="3.6985662668040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0"/>
                  <c:y val="4.0684228934844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0"/>
                  <c:y val="2.2191397600824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niño_1_1!$B$8:$W$8</c:f>
              <c:numCache>
                <c:formatCode>General</c:formatCod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numCache>
            </c:numRef>
          </c:cat>
          <c:val>
            <c:numRef>
              <c:f>niño_1_1!$B$11:$W$11</c:f>
              <c:numCache>
                <c:formatCode>0</c:formatCode>
                <c:ptCount val="22"/>
                <c:pt idx="0">
                  <c:v>1091</c:v>
                </c:pt>
                <c:pt idx="1">
                  <c:v>1214</c:v>
                </c:pt>
                <c:pt idx="2">
                  <c:v>1345</c:v>
                </c:pt>
                <c:pt idx="3">
                  <c:v>1489</c:v>
                </c:pt>
                <c:pt idx="4">
                  <c:v>1540</c:v>
                </c:pt>
                <c:pt idx="5">
                  <c:v>1395</c:v>
                </c:pt>
                <c:pt idx="6">
                  <c:v>1486</c:v>
                </c:pt>
                <c:pt idx="7">
                  <c:v>1485</c:v>
                </c:pt>
                <c:pt idx="8">
                  <c:v>1390</c:v>
                </c:pt>
                <c:pt idx="9">
                  <c:v>1300</c:v>
                </c:pt>
                <c:pt idx="10">
                  <c:v>1162</c:v>
                </c:pt>
                <c:pt idx="11">
                  <c:v>1230</c:v>
                </c:pt>
                <c:pt idx="12">
                  <c:v>1192</c:v>
                </c:pt>
                <c:pt idx="13">
                  <c:v>1208</c:v>
                </c:pt>
                <c:pt idx="14">
                  <c:v>1297</c:v>
                </c:pt>
                <c:pt idx="15">
                  <c:v>1402</c:v>
                </c:pt>
                <c:pt idx="16">
                  <c:v>1458</c:v>
                </c:pt>
                <c:pt idx="17">
                  <c:v>1489</c:v>
                </c:pt>
                <c:pt idx="18">
                  <c:v>1483</c:v>
                </c:pt>
                <c:pt idx="19">
                  <c:v>1533</c:v>
                </c:pt>
                <c:pt idx="20">
                  <c:v>1589</c:v>
                </c:pt>
                <c:pt idx="21">
                  <c:v>1408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niño_1_1!$A$12</c:f>
              <c:strCache>
                <c:ptCount val="1"/>
                <c:pt idx="0">
                  <c:v>Niños c/ vacunac Rotavirus &amp; Neumococo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niño_1_1!$B$8:$W$8</c:f>
              <c:numCache>
                <c:formatCode>General</c:formatCod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numCache>
            </c:numRef>
          </c:cat>
          <c:val>
            <c:numRef>
              <c:f>niño_1_1!$B$12:$W$12</c:f>
              <c:numCache>
                <c:formatCode>0</c:formatCode>
                <c:ptCount val="22"/>
                <c:pt idx="0">
                  <c:v>1247</c:v>
                </c:pt>
                <c:pt idx="1">
                  <c:v>1421</c:v>
                </c:pt>
                <c:pt idx="2">
                  <c:v>1470</c:v>
                </c:pt>
                <c:pt idx="3">
                  <c:v>1546</c:v>
                </c:pt>
                <c:pt idx="4">
                  <c:v>1634</c:v>
                </c:pt>
                <c:pt idx="5">
                  <c:v>1632</c:v>
                </c:pt>
                <c:pt idx="6">
                  <c:v>1819</c:v>
                </c:pt>
                <c:pt idx="7">
                  <c:v>1881</c:v>
                </c:pt>
                <c:pt idx="8">
                  <c:v>1884</c:v>
                </c:pt>
                <c:pt idx="9">
                  <c:v>1900</c:v>
                </c:pt>
                <c:pt idx="10">
                  <c:v>1741</c:v>
                </c:pt>
                <c:pt idx="11">
                  <c:v>1783</c:v>
                </c:pt>
                <c:pt idx="12">
                  <c:v>1869</c:v>
                </c:pt>
                <c:pt idx="13">
                  <c:v>1938</c:v>
                </c:pt>
                <c:pt idx="14">
                  <c:v>2029</c:v>
                </c:pt>
                <c:pt idx="15">
                  <c:v>2134</c:v>
                </c:pt>
                <c:pt idx="16">
                  <c:v>2197</c:v>
                </c:pt>
                <c:pt idx="17">
                  <c:v>2213</c:v>
                </c:pt>
                <c:pt idx="18">
                  <c:v>2091</c:v>
                </c:pt>
                <c:pt idx="19">
                  <c:v>1894</c:v>
                </c:pt>
                <c:pt idx="20">
                  <c:v>1811</c:v>
                </c:pt>
                <c:pt idx="21">
                  <c:v>1491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niño_1_1!$A$13</c:f>
              <c:strCache>
                <c:ptCount val="1"/>
                <c:pt idx="0">
                  <c:v>Niños c/ Supl micronutrientes de acuerdo con su edad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niño_1_1!$B$8:$W$8</c:f>
              <c:numCache>
                <c:formatCode>General</c:formatCod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numCache>
            </c:numRef>
          </c:cat>
          <c:val>
            <c:numRef>
              <c:f>niño_1_1!$B$13:$W$13</c:f>
              <c:numCache>
                <c:formatCode>0</c:formatCode>
                <c:ptCount val="22"/>
                <c:pt idx="0">
                  <c:v>4927</c:v>
                </c:pt>
                <c:pt idx="1">
                  <c:v>5148</c:v>
                </c:pt>
                <c:pt idx="2">
                  <c:v>5367</c:v>
                </c:pt>
                <c:pt idx="3">
                  <c:v>5583</c:v>
                </c:pt>
                <c:pt idx="4">
                  <c:v>5651</c:v>
                </c:pt>
                <c:pt idx="5">
                  <c:v>5584</c:v>
                </c:pt>
                <c:pt idx="6">
                  <c:v>5923</c:v>
                </c:pt>
                <c:pt idx="7">
                  <c:v>5996</c:v>
                </c:pt>
                <c:pt idx="8">
                  <c:v>6010</c:v>
                </c:pt>
                <c:pt idx="9">
                  <c:v>5994</c:v>
                </c:pt>
                <c:pt idx="10">
                  <c:v>5911</c:v>
                </c:pt>
                <c:pt idx="11">
                  <c:v>5869</c:v>
                </c:pt>
                <c:pt idx="12">
                  <c:v>5773</c:v>
                </c:pt>
                <c:pt idx="13">
                  <c:v>5697</c:v>
                </c:pt>
                <c:pt idx="14">
                  <c:v>5671</c:v>
                </c:pt>
                <c:pt idx="15">
                  <c:v>5672</c:v>
                </c:pt>
                <c:pt idx="16">
                  <c:v>5596</c:v>
                </c:pt>
                <c:pt idx="17">
                  <c:v>5570</c:v>
                </c:pt>
                <c:pt idx="18">
                  <c:v>5315</c:v>
                </c:pt>
                <c:pt idx="19">
                  <c:v>4622</c:v>
                </c:pt>
                <c:pt idx="20">
                  <c:v>3882</c:v>
                </c:pt>
                <c:pt idx="21">
                  <c:v>3255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19680"/>
        <c:axId val="30521216"/>
      </c:lineChart>
      <c:catAx>
        <c:axId val="3051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0521216"/>
        <c:crosses val="autoZero"/>
        <c:auto val="1"/>
        <c:lblAlgn val="ctr"/>
        <c:lblOffset val="100"/>
        <c:noMultiLvlLbl val="0"/>
      </c:catAx>
      <c:valAx>
        <c:axId val="3052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051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200" b="1" i="0" baseline="0">
                <a:effectLst/>
              </a:rPr>
              <a:t>PROPORCIÓN DE NIÑOS MENORES DE UN AÑO </a:t>
            </a:r>
            <a:r>
              <a:rPr lang="es-ES" sz="1200" b="1" i="0" cap="all" baseline="0">
                <a:effectLst/>
              </a:rPr>
              <a:t>con CRED, Vacuna Rotavirus y Neumococo, MMN y DNI </a:t>
            </a:r>
            <a:r>
              <a:rPr lang="es-PE" sz="1200" b="1" i="0" cap="all" baseline="0">
                <a:effectLst/>
              </a:rPr>
              <a:t> </a:t>
            </a:r>
            <a:r>
              <a:rPr lang="es-ES" sz="1200" b="1" i="0" cap="all" baseline="0">
                <a:effectLst/>
              </a:rPr>
              <a:t>Ámbito FED quintil  DE POBREZA 2</a:t>
            </a:r>
            <a:endParaRPr lang="es-PE" sz="105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200" b="1" i="0" baseline="0">
                <a:effectLst/>
              </a:rPr>
              <a:t>DIRESA CALLAO</a:t>
            </a:r>
            <a:endParaRPr lang="es-PE" sz="1050">
              <a:effectLst/>
            </a:endParaRPr>
          </a:p>
        </c:rich>
      </c:tx>
      <c:layout>
        <c:manualLayout>
          <c:xMode val="edge"/>
          <c:yMode val="edge"/>
          <c:x val="0.1175909733972329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niño_2_1!$A$9</c:f>
              <c:strCache>
                <c:ptCount val="1"/>
                <c:pt idx="0">
                  <c:v>% Niños con Supl de micronutrientes de acuerdo con su edad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niño_2_1!$B$8:$W$8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niño_2_1!$B$9:$W$9</c:f>
              <c:numCache>
                <c:formatCode>0</c:formatCode>
                <c:ptCount val="22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33</c:v>
                </c:pt>
                <c:pt idx="6">
                  <c:v>35</c:v>
                </c:pt>
                <c:pt idx="7">
                  <c:v>36</c:v>
                </c:pt>
                <c:pt idx="8">
                  <c:v>36</c:v>
                </c:pt>
                <c:pt idx="9">
                  <c:v>36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34</c:v>
                </c:pt>
                <c:pt idx="14">
                  <c:v>34</c:v>
                </c:pt>
                <c:pt idx="15">
                  <c:v>35</c:v>
                </c:pt>
                <c:pt idx="16">
                  <c:v>34</c:v>
                </c:pt>
                <c:pt idx="17">
                  <c:v>34</c:v>
                </c:pt>
                <c:pt idx="18">
                  <c:v>33</c:v>
                </c:pt>
                <c:pt idx="19">
                  <c:v>29</c:v>
                </c:pt>
                <c:pt idx="20">
                  <c:v>25</c:v>
                </c:pt>
                <c:pt idx="21">
                  <c:v>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niño_2_1!$A$10</c:f>
              <c:strCache>
                <c:ptCount val="1"/>
                <c:pt idx="0">
                  <c:v>% Niños  con atenciones de CRED de acuerdo con su edad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21"/>
              <c:layout>
                <c:manualLayout>
                  <c:x val="-1.0170722847802398E-2"/>
                  <c:y val="1.64002910189354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9702143116600072E-2"/>
                      <c:h val="5.899151143117109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niño_2_1!$B$8:$W$8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niño_2_1!$B$10:$W$10</c:f>
              <c:numCache>
                <c:formatCode>0</c:formatCode>
                <c:ptCount val="22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9</c:v>
                </c:pt>
                <c:pt idx="5">
                  <c:v>8</c:v>
                </c:pt>
                <c:pt idx="6">
                  <c:v>9</c:v>
                </c:pt>
                <c:pt idx="7">
                  <c:v>9</c:v>
                </c:pt>
                <c:pt idx="8">
                  <c:v>8</c:v>
                </c:pt>
                <c:pt idx="9">
                  <c:v>8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10</c:v>
                </c:pt>
                <c:pt idx="20">
                  <c:v>10</c:v>
                </c:pt>
                <c:pt idx="21">
                  <c:v>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niño_2_1!$A$11</c:f>
              <c:strCache>
                <c:ptCount val="1"/>
                <c:pt idx="0">
                  <c:v>% Niños con vacunac Rotavirus y Neumococo de acuerdo con su edad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niño_2_1!$B$8:$W$8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niño_2_1!$B$11:$W$11</c:f>
              <c:numCache>
                <c:formatCode>0</c:formatCode>
                <c:ptCount val="22"/>
                <c:pt idx="0">
                  <c:v>7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10</c:v>
                </c:pt>
                <c:pt idx="5">
                  <c:v>10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10</c:v>
                </c:pt>
                <c:pt idx="11">
                  <c:v>11</c:v>
                </c:pt>
                <c:pt idx="12">
                  <c:v>11</c:v>
                </c:pt>
                <c:pt idx="13">
                  <c:v>12</c:v>
                </c:pt>
                <c:pt idx="14">
                  <c:v>12</c:v>
                </c:pt>
                <c:pt idx="15">
                  <c:v>13</c:v>
                </c:pt>
                <c:pt idx="16">
                  <c:v>13</c:v>
                </c:pt>
                <c:pt idx="17">
                  <c:v>14</c:v>
                </c:pt>
                <c:pt idx="18">
                  <c:v>13</c:v>
                </c:pt>
                <c:pt idx="19">
                  <c:v>12</c:v>
                </c:pt>
                <c:pt idx="20">
                  <c:v>12</c:v>
                </c:pt>
                <c:pt idx="21">
                  <c:v>10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niño_2_1!$A$12</c:f>
              <c:strCache>
                <c:ptCount val="1"/>
                <c:pt idx="0">
                  <c:v>% Niños con DNI (Reniec)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niño_2_1!$B$8:$W$8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niño_2_1!$B$12:$W$12</c:f>
              <c:numCache>
                <c:formatCode>0</c:formatCode>
                <c:ptCount val="22"/>
                <c:pt idx="0">
                  <c:v>31</c:v>
                </c:pt>
                <c:pt idx="1">
                  <c:v>34</c:v>
                </c:pt>
                <c:pt idx="2">
                  <c:v>37</c:v>
                </c:pt>
                <c:pt idx="3">
                  <c:v>40</c:v>
                </c:pt>
                <c:pt idx="4">
                  <c:v>43</c:v>
                </c:pt>
                <c:pt idx="5">
                  <c:v>46</c:v>
                </c:pt>
                <c:pt idx="6">
                  <c:v>49</c:v>
                </c:pt>
                <c:pt idx="7">
                  <c:v>52</c:v>
                </c:pt>
                <c:pt idx="8">
                  <c:v>55</c:v>
                </c:pt>
                <c:pt idx="9">
                  <c:v>58</c:v>
                </c:pt>
                <c:pt idx="10">
                  <c:v>61</c:v>
                </c:pt>
                <c:pt idx="11">
                  <c:v>63</c:v>
                </c:pt>
                <c:pt idx="12">
                  <c:v>66</c:v>
                </c:pt>
                <c:pt idx="13">
                  <c:v>70</c:v>
                </c:pt>
                <c:pt idx="14">
                  <c:v>73</c:v>
                </c:pt>
                <c:pt idx="15">
                  <c:v>76</c:v>
                </c:pt>
                <c:pt idx="16">
                  <c:v>79</c:v>
                </c:pt>
                <c:pt idx="17">
                  <c:v>82</c:v>
                </c:pt>
                <c:pt idx="18">
                  <c:v>85</c:v>
                </c:pt>
                <c:pt idx="19">
                  <c:v>87</c:v>
                </c:pt>
                <c:pt idx="20">
                  <c:v>91</c:v>
                </c:pt>
                <c:pt idx="21">
                  <c:v>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81504"/>
        <c:axId val="30583040"/>
      </c:lineChart>
      <c:catAx>
        <c:axId val="3058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0583040"/>
        <c:crosses val="autoZero"/>
        <c:auto val="1"/>
        <c:lblAlgn val="ctr"/>
        <c:lblOffset val="100"/>
        <c:noMultiLvlLbl val="0"/>
      </c:catAx>
      <c:valAx>
        <c:axId val="3058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058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sz="1600" b="1" i="0" cap="small" baseline="0">
                <a:effectLst/>
              </a:rPr>
              <a:t>Número de niñas y niños &lt; de 1 año que reciben el paquete de atención integral Ámbito FED quintil DE POBREZA 2</a:t>
            </a:r>
            <a:br>
              <a:rPr lang="es-ES" sz="1600" b="1" i="0" cap="small" baseline="0">
                <a:effectLst/>
              </a:rPr>
            </a:br>
            <a:r>
              <a:rPr lang="es-ES" sz="1600" b="1" i="0" cap="small" baseline="0">
                <a:effectLst/>
              </a:rPr>
              <a:t> región Callao</a:t>
            </a:r>
            <a:r>
              <a:rPr lang="es-ES" sz="1600" b="0" i="0" cap="small" baseline="0">
                <a:effectLst/>
              </a:rPr>
              <a:t> </a:t>
            </a:r>
            <a:endParaRPr lang="es-PE" sz="1200">
              <a:effectLst/>
            </a:endParaRPr>
          </a:p>
        </c:rich>
      </c:tx>
      <c:layout>
        <c:manualLayout>
          <c:xMode val="edge"/>
          <c:yMode val="edge"/>
          <c:x val="0.1375017587571366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niño_3_1!$A$9</c:f>
              <c:strCache>
                <c:ptCount val="1"/>
                <c:pt idx="0">
                  <c:v>Número de niños (f_nacim --&gt; 12 meses)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niño_3_1!$B$8:$W$8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niño_3_1!$B$9:$W$9</c:f>
              <c:numCache>
                <c:formatCode>0</c:formatCode>
                <c:ptCount val="22"/>
                <c:pt idx="0">
                  <c:v>16674</c:v>
                </c:pt>
                <c:pt idx="1">
                  <c:v>16701</c:v>
                </c:pt>
                <c:pt idx="2">
                  <c:v>16791</c:v>
                </c:pt>
                <c:pt idx="3">
                  <c:v>16785</c:v>
                </c:pt>
                <c:pt idx="4">
                  <c:v>16825</c:v>
                </c:pt>
                <c:pt idx="5">
                  <c:v>16878</c:v>
                </c:pt>
                <c:pt idx="6">
                  <c:v>16894</c:v>
                </c:pt>
                <c:pt idx="7">
                  <c:v>16890</c:v>
                </c:pt>
                <c:pt idx="8">
                  <c:v>16916</c:v>
                </c:pt>
                <c:pt idx="9">
                  <c:v>16882</c:v>
                </c:pt>
                <c:pt idx="10">
                  <c:v>16814</c:v>
                </c:pt>
                <c:pt idx="11">
                  <c:v>16746</c:v>
                </c:pt>
                <c:pt idx="12">
                  <c:v>16700</c:v>
                </c:pt>
                <c:pt idx="13">
                  <c:v>16607</c:v>
                </c:pt>
                <c:pt idx="14">
                  <c:v>16513</c:v>
                </c:pt>
                <c:pt idx="15">
                  <c:v>16403</c:v>
                </c:pt>
                <c:pt idx="16">
                  <c:v>16307</c:v>
                </c:pt>
                <c:pt idx="17">
                  <c:v>16157</c:v>
                </c:pt>
                <c:pt idx="18">
                  <c:v>15935</c:v>
                </c:pt>
                <c:pt idx="19">
                  <c:v>15770</c:v>
                </c:pt>
                <c:pt idx="20">
                  <c:v>15564</c:v>
                </c:pt>
                <c:pt idx="21">
                  <c:v>15220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niño_3_1!$A$10</c:f>
              <c:strCache>
                <c:ptCount val="1"/>
                <c:pt idx="0">
                  <c:v>Niños con criterios FED (5 criterios)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niño_3_1!$B$8:$W$8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niño_3_1!$B$10:$W$10</c:f>
              <c:numCache>
                <c:formatCode>0</c:formatCode>
                <c:ptCount val="22"/>
                <c:pt idx="0">
                  <c:v>53</c:v>
                </c:pt>
                <c:pt idx="1">
                  <c:v>138</c:v>
                </c:pt>
                <c:pt idx="2">
                  <c:v>177</c:v>
                </c:pt>
                <c:pt idx="3">
                  <c:v>248</c:v>
                </c:pt>
                <c:pt idx="4">
                  <c:v>286</c:v>
                </c:pt>
                <c:pt idx="5">
                  <c:v>273</c:v>
                </c:pt>
                <c:pt idx="6">
                  <c:v>346</c:v>
                </c:pt>
                <c:pt idx="7">
                  <c:v>380</c:v>
                </c:pt>
                <c:pt idx="8">
                  <c:v>325</c:v>
                </c:pt>
                <c:pt idx="9">
                  <c:v>312</c:v>
                </c:pt>
                <c:pt idx="10">
                  <c:v>283</c:v>
                </c:pt>
                <c:pt idx="11">
                  <c:v>328</c:v>
                </c:pt>
                <c:pt idx="12">
                  <c:v>331</c:v>
                </c:pt>
                <c:pt idx="13">
                  <c:v>384</c:v>
                </c:pt>
                <c:pt idx="14">
                  <c:v>459</c:v>
                </c:pt>
                <c:pt idx="15">
                  <c:v>544</c:v>
                </c:pt>
                <c:pt idx="16">
                  <c:v>595</c:v>
                </c:pt>
                <c:pt idx="17">
                  <c:v>617</c:v>
                </c:pt>
                <c:pt idx="18">
                  <c:v>603</c:v>
                </c:pt>
                <c:pt idx="19">
                  <c:v>470</c:v>
                </c:pt>
                <c:pt idx="20">
                  <c:v>405</c:v>
                </c:pt>
                <c:pt idx="21">
                  <c:v>293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52288"/>
        <c:axId val="30653824"/>
      </c:lineChart>
      <c:catAx>
        <c:axId val="306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0653824"/>
        <c:crosses val="autoZero"/>
        <c:auto val="1"/>
        <c:lblAlgn val="ctr"/>
        <c:lblOffset val="100"/>
        <c:noMultiLvlLbl val="0"/>
      </c:catAx>
      <c:valAx>
        <c:axId val="3065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065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cap="small" baseline="0" dirty="0">
                <a:effectLst/>
              </a:rPr>
              <a:t>Proporción de niñas y niños &lt; de 1 año que reciben el paquete de atención integral Ámbito FED quintil DE POBREZA  2 </a:t>
            </a:r>
            <a:br>
              <a:rPr lang="es-ES" sz="1400" b="1" i="0" cap="small" baseline="0" dirty="0">
                <a:effectLst/>
              </a:rPr>
            </a:br>
            <a:r>
              <a:rPr lang="es-ES" sz="1400" b="1" i="0" cap="small" baseline="0" dirty="0">
                <a:effectLst/>
              </a:rPr>
              <a:t> región Callao</a:t>
            </a:r>
            <a:endParaRPr lang="es-PE" sz="1400" dirty="0">
              <a:effectLst/>
            </a:endParaRPr>
          </a:p>
        </c:rich>
      </c:tx>
      <c:layout>
        <c:manualLayout>
          <c:xMode val="edge"/>
          <c:yMode val="edge"/>
          <c:x val="0.10598993222559473"/>
          <c:y val="1.778148238291465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niño_4_1!$A$9</c:f>
              <c:strCache>
                <c:ptCount val="1"/>
                <c:pt idx="0">
                  <c:v>% Niños con criterios FED (5 criterios)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niño_4_1!$B$8:$V$8</c:f>
              <c:strCache>
                <c:ptCount val="21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</c:strCache>
            </c:strRef>
          </c:cat>
          <c:val>
            <c:numRef>
              <c:f>niño_4_1!$B$9:$V$9</c:f>
              <c:numCache>
                <c:formatCode>0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3</c:v>
                </c:pt>
                <c:pt idx="20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04000"/>
        <c:axId val="30705536"/>
      </c:lineChart>
      <c:catAx>
        <c:axId val="3070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0705536"/>
        <c:crosses val="autoZero"/>
        <c:auto val="1"/>
        <c:lblAlgn val="ctr"/>
        <c:lblOffset val="100"/>
        <c:noMultiLvlLbl val="0"/>
      </c:catAx>
      <c:valAx>
        <c:axId val="3070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070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31/01/2017</a:t>
            </a:fld>
            <a:endParaRPr lang="es-P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31/01/2017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31/01/2017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31/01/2017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31/01/2017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31/01/2017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31/01/2017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31/01/2017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31/01/2017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31/01/2017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31/01/2017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DE86B0B-3843-4EB0-AE6A-2408A3738D4A}" type="datetimeFigureOut">
              <a:rPr lang="es-PE" smtClean="0"/>
              <a:pPr/>
              <a:t>31/01/2017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n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8913"/>
            <a:ext cx="755650" cy="746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PE">
              <a:solidFill>
                <a:srgbClr val="FFFF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771775" y="188913"/>
            <a:ext cx="49688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       GOBIERNO REGIONAL DEL CALLAO</a:t>
            </a:r>
            <a:endParaRPr lang="es-PE" altLang="es-PE" sz="1400" b="1">
              <a:solidFill>
                <a:srgbClr val="002060"/>
              </a:solidFill>
              <a:latin typeface="Aharoni" panose="02010803020104030203" pitchFamily="2" charset="-79"/>
              <a:ea typeface="MS Mincho" panose="02020609040205080304" pitchFamily="49" charset="-128"/>
              <a:cs typeface="Aharoni" panose="02010803020104030203" pitchFamily="2" charset="-79"/>
            </a:endParaRPr>
          </a:p>
          <a:p>
            <a:pPr algn="ctr"/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             DIRECCION REGIONAL DE SALUD DEL CALLAO</a:t>
            </a:r>
          </a:p>
          <a:p>
            <a:pPr algn="ctr"/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              DIRECCION EJECUTIVA DE SALUD DE LAS PERSONAS</a:t>
            </a:r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endParaRPr lang="es-PE" altLang="es-PE" sz="1400" b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PE" altLang="es-PE" sz="1400" b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0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6638"/>
            <a:ext cx="2051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6238"/>
            <a:ext cx="20510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6863"/>
            <a:ext cx="2051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17562" cy="746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55875" y="1268413"/>
            <a:ext cx="55530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2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srgbClr val="002060"/>
                </a:solidFill>
                <a:latin typeface="+mn-lt"/>
                <a:cs typeface="+mn-cs"/>
              </a:rPr>
              <a:t>DIRECCIÓN DE ATENCIÓN INTEGRAL DE SALUD</a:t>
            </a:r>
            <a:endParaRPr lang="es-PE" sz="1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7" name="1 Título"/>
          <p:cNvSpPr>
            <a:spLocks noGrp="1"/>
          </p:cNvSpPr>
          <p:nvPr>
            <p:ph type="ctrTitle"/>
          </p:nvPr>
        </p:nvSpPr>
        <p:spPr>
          <a:xfrm>
            <a:off x="1763688" y="1943461"/>
            <a:ext cx="7772400" cy="4267200"/>
          </a:xfrm>
        </p:spPr>
        <p:txBody>
          <a:bodyPr/>
          <a:lstStyle/>
          <a:p>
            <a:r>
              <a:rPr lang="es-MX" sz="7200" dirty="0" smtClean="0"/>
              <a:t>COMPROMISO </a:t>
            </a:r>
            <a:r>
              <a:rPr lang="es-MX" sz="7200" dirty="0"/>
              <a:t>14 DIRESA CALLAO</a:t>
            </a:r>
            <a:endParaRPr lang="es-PE" sz="7200" dirty="0"/>
          </a:p>
        </p:txBody>
      </p:sp>
    </p:spTree>
    <p:extLst>
      <p:ext uri="{BB962C8B-B14F-4D97-AF65-F5344CB8AC3E}">
        <p14:creationId xmlns:p14="http://schemas.microsoft.com/office/powerpoint/2010/main" val="24523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536804"/>
              </p:ext>
            </p:extLst>
          </p:nvPr>
        </p:nvGraphicFramePr>
        <p:xfrm>
          <a:off x="323528" y="6021288"/>
          <a:ext cx="2389386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>
                          <a:effectLst/>
                        </a:rPr>
                        <a:t>Fuente</a:t>
                      </a:r>
                      <a:r>
                        <a:rPr lang="es-PE" sz="1100" u="none" strike="noStrike" dirty="0" smtClean="0">
                          <a:effectLst/>
                        </a:rPr>
                        <a:t>: </a:t>
                      </a:r>
                      <a:r>
                        <a:rPr lang="es-PE" sz="1100" dirty="0" smtClean="0"/>
                        <a:t>: SIS 2015 _2016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05Infant_201610v0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>
                          <a:latin typeface="Calibri"/>
                        </a:rPr>
                        <a:t>Procesado:</a:t>
                      </a:r>
                      <a:r>
                        <a:rPr lang="es-PE" sz="1100" baseline="0" dirty="0" smtClean="0">
                          <a:latin typeface="Calibri"/>
                        </a:rPr>
                        <a:t> Diciembre 2016</a:t>
                      </a:r>
                      <a:endParaRPr lang="es-PE" sz="1100" dirty="0" smtClean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016459"/>
              </p:ext>
            </p:extLst>
          </p:nvPr>
        </p:nvGraphicFramePr>
        <p:xfrm>
          <a:off x="323528" y="620688"/>
          <a:ext cx="8568952" cy="5015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73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849663"/>
              </p:ext>
            </p:extLst>
          </p:nvPr>
        </p:nvGraphicFramePr>
        <p:xfrm>
          <a:off x="323528" y="6021288"/>
          <a:ext cx="2389386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 smtClean="0">
                          <a:effectLst/>
                        </a:rPr>
                        <a:t>Fuente: </a:t>
                      </a:r>
                      <a:r>
                        <a:rPr lang="es-PE" sz="1100" dirty="0" smtClean="0"/>
                        <a:t>: SIS 2015 _2016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05Infant_201610v0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>
                          <a:latin typeface="Calibri"/>
                        </a:rPr>
                        <a:t>Procesado:</a:t>
                      </a:r>
                      <a:r>
                        <a:rPr lang="es-PE" sz="1100" baseline="0" dirty="0" smtClean="0">
                          <a:latin typeface="Calibri"/>
                        </a:rPr>
                        <a:t> Diciembre 2016</a:t>
                      </a:r>
                      <a:endParaRPr lang="es-PE" sz="1100" dirty="0" smtClean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757703"/>
              </p:ext>
            </p:extLst>
          </p:nvPr>
        </p:nvGraphicFramePr>
        <p:xfrm>
          <a:off x="179513" y="692696"/>
          <a:ext cx="871296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69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813" y="260648"/>
            <a:ext cx="8229600" cy="836712"/>
          </a:xfrm>
        </p:spPr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3813" y="1097360"/>
            <a:ext cx="8229600" cy="5501208"/>
          </a:xfrm>
        </p:spPr>
        <p:txBody>
          <a:bodyPr>
            <a:normAutofit/>
          </a:bodyPr>
          <a:lstStyle/>
          <a:p>
            <a:pPr algn="just"/>
            <a:r>
              <a:rPr lang="es-PE" sz="1800" dirty="0" smtClean="0">
                <a:solidFill>
                  <a:schemeClr val="tx1"/>
                </a:solidFill>
              </a:rPr>
              <a:t>Al mes de Octubre encontramos que de 15220 niños(as)menores de 12 meses(100%) el 95% cuenta con documento de identidad(DNI).</a:t>
            </a:r>
          </a:p>
          <a:p>
            <a:pPr algn="just"/>
            <a:r>
              <a:rPr lang="es-PE" sz="1800" dirty="0" smtClean="0">
                <a:solidFill>
                  <a:schemeClr val="tx1"/>
                </a:solidFill>
              </a:rPr>
              <a:t>En relación al indicador Control CRED de acuerdo a la edad,  se observa 1408 niños cuenta con atenciones CRED de manera oportuna acuerdo a su edad correspondiente a el 9% del total de la población menor de 12 meses.</a:t>
            </a:r>
          </a:p>
          <a:p>
            <a:pPr algn="just"/>
            <a:r>
              <a:rPr lang="es-PE" sz="1800" dirty="0" smtClean="0">
                <a:solidFill>
                  <a:schemeClr val="tx1"/>
                </a:solidFill>
              </a:rPr>
              <a:t>Para la mejora de este indicador es importante considerar la característica propia de la población chalaca que según ultima información de la ENDES 2015 identifica que el 58% de las Mujeres trabajan actualmente, propiciando esto que el cuidado de la salud del niño(a) se desplace a un segundo plano o que la persona que quede al cuidado de este no se sienta 100% responsable del  cuidado de la salud. Lo cual genera la inasistencia o asistencia inoportuna a los Servicios de CRED brindado en los EE.SS. Para ello es  indispensable seguir reforzando la captación oportuna de los menores a través de las VISITAS DOMICILIARIAS, priorizando el trabajo del personal asignado a el logro de dicho indicador en los EE.SS.</a:t>
            </a:r>
          </a:p>
        </p:txBody>
      </p:sp>
    </p:spTree>
    <p:extLst>
      <p:ext uri="{BB962C8B-B14F-4D97-AF65-F5344CB8AC3E}">
        <p14:creationId xmlns:p14="http://schemas.microsoft.com/office/powerpoint/2010/main" val="28030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813" y="260648"/>
            <a:ext cx="8229600" cy="836712"/>
          </a:xfrm>
        </p:spPr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3813" y="1097360"/>
            <a:ext cx="8229600" cy="5501208"/>
          </a:xfrm>
        </p:spPr>
        <p:txBody>
          <a:bodyPr>
            <a:normAutofit/>
          </a:bodyPr>
          <a:lstStyle/>
          <a:p>
            <a:r>
              <a:rPr lang="es-PE" sz="1800" dirty="0" smtClean="0">
                <a:solidFill>
                  <a:schemeClr val="tx1"/>
                </a:solidFill>
              </a:rPr>
              <a:t>En relación a al indicador suplementación con micronutriente de acuerdo a la edad en el mes de Octubre se alcanzo el 21% del total esperado, las estrategias implementadas de seguimiento y entrega de suplemento de micronutriente en la Región callao para el alcance de esta variable brindan  sostenibilidad en los resultados. </a:t>
            </a:r>
          </a:p>
          <a:p>
            <a:r>
              <a:rPr lang="es-PE" sz="1800" dirty="0" smtClean="0">
                <a:solidFill>
                  <a:schemeClr val="tx1"/>
                </a:solidFill>
              </a:rPr>
              <a:t>La vacunación de Rotavirus y Neumococo de acuerdo a la edad obtuvo un 10% del total de niños(as) menores de 12 meses</a:t>
            </a:r>
          </a:p>
          <a:p>
            <a:r>
              <a:rPr lang="es-PE" sz="1800" dirty="0" smtClean="0">
                <a:solidFill>
                  <a:schemeClr val="tx1"/>
                </a:solidFill>
              </a:rPr>
              <a:t>Como resultado, </a:t>
            </a:r>
            <a:r>
              <a:rPr lang="es-PE" sz="1800" dirty="0">
                <a:solidFill>
                  <a:schemeClr val="tx1"/>
                </a:solidFill>
              </a:rPr>
              <a:t>e</a:t>
            </a:r>
            <a:r>
              <a:rPr lang="es-PE" sz="1800" dirty="0" smtClean="0">
                <a:solidFill>
                  <a:schemeClr val="tx1"/>
                </a:solidFill>
              </a:rPr>
              <a:t>l paquete de atención  de los 5 criterios FED en el  grupo poblacional de niños menores de 12 meses, encontramos que  2% logro contar con el paquete completo de atención. De las 5 </a:t>
            </a:r>
            <a:r>
              <a:rPr lang="es-PE" sz="1800" dirty="0">
                <a:solidFill>
                  <a:schemeClr val="tx1"/>
                </a:solidFill>
              </a:rPr>
              <a:t>variables, </a:t>
            </a:r>
            <a:r>
              <a:rPr lang="es-PE" sz="1800" dirty="0" smtClean="0">
                <a:solidFill>
                  <a:schemeClr val="tx1"/>
                </a:solidFill>
              </a:rPr>
              <a:t>el indicador CRED </a:t>
            </a:r>
            <a:r>
              <a:rPr lang="es-PE" sz="1800" dirty="0">
                <a:solidFill>
                  <a:schemeClr val="tx1"/>
                </a:solidFill>
              </a:rPr>
              <a:t>de acuerdo a la edad, </a:t>
            </a:r>
            <a:r>
              <a:rPr lang="es-PE" sz="1800" dirty="0" smtClean="0">
                <a:solidFill>
                  <a:schemeClr val="tx1"/>
                </a:solidFill>
              </a:rPr>
              <a:t>es el que conlleva </a:t>
            </a:r>
            <a:r>
              <a:rPr lang="es-PE" sz="1800" dirty="0">
                <a:solidFill>
                  <a:schemeClr val="tx1"/>
                </a:solidFill>
              </a:rPr>
              <a:t>a </a:t>
            </a:r>
            <a:r>
              <a:rPr lang="es-PE" sz="1800" dirty="0" smtClean="0">
                <a:solidFill>
                  <a:schemeClr val="tx1"/>
                </a:solidFill>
              </a:rPr>
              <a:t>reformular estrategias y maximizar acciones </a:t>
            </a:r>
            <a:r>
              <a:rPr lang="es-PE" sz="1800" dirty="0">
                <a:solidFill>
                  <a:schemeClr val="tx1"/>
                </a:solidFill>
              </a:rPr>
              <a:t>que permitan </a:t>
            </a:r>
            <a:r>
              <a:rPr lang="es-PE" sz="1800" dirty="0" smtClean="0">
                <a:solidFill>
                  <a:schemeClr val="tx1"/>
                </a:solidFill>
              </a:rPr>
              <a:t>sensibilizar a la población, priorizando madres y padres de familia, que </a:t>
            </a:r>
            <a:r>
              <a:rPr lang="es-PE" sz="1800" dirty="0">
                <a:solidFill>
                  <a:schemeClr val="tx1"/>
                </a:solidFill>
              </a:rPr>
              <a:t>presentan características que limiten o conlleven a la inasistencia o asistencia inoportuna a los servicios CRED brindado en los EE.SS.</a:t>
            </a:r>
          </a:p>
          <a:p>
            <a:endParaRPr lang="es-PE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PE" sz="1800" dirty="0" smtClean="0"/>
          </a:p>
        </p:txBody>
      </p:sp>
    </p:spTree>
    <p:extLst>
      <p:ext uri="{BB962C8B-B14F-4D97-AF65-F5344CB8AC3E}">
        <p14:creationId xmlns:p14="http://schemas.microsoft.com/office/powerpoint/2010/main" val="37384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791089"/>
              </p:ext>
            </p:extLst>
          </p:nvPr>
        </p:nvGraphicFramePr>
        <p:xfrm>
          <a:off x="161925" y="836712"/>
          <a:ext cx="8874571" cy="4275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364202"/>
              </p:ext>
            </p:extLst>
          </p:nvPr>
        </p:nvGraphicFramePr>
        <p:xfrm>
          <a:off x="323528" y="6021288"/>
          <a:ext cx="2389386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 smtClean="0">
                          <a:effectLst/>
                        </a:rPr>
                        <a:t>Fuente: </a:t>
                      </a:r>
                      <a:r>
                        <a:rPr lang="es-PE" sz="1100" dirty="0" smtClean="0"/>
                        <a:t>: SIS 2015 _2016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05Infant_201610v0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>
                          <a:latin typeface="Calibri"/>
                        </a:rPr>
                        <a:t>Procesado:</a:t>
                      </a:r>
                      <a:r>
                        <a:rPr lang="es-PE" sz="1100" baseline="0" dirty="0" smtClean="0">
                          <a:latin typeface="Calibri"/>
                        </a:rPr>
                        <a:t> Diciembre 2016</a:t>
                      </a:r>
                      <a:endParaRPr lang="es-PE" sz="1100" dirty="0" smtClean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7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444921"/>
              </p:ext>
            </p:extLst>
          </p:nvPr>
        </p:nvGraphicFramePr>
        <p:xfrm>
          <a:off x="395536" y="836712"/>
          <a:ext cx="8424936" cy="4285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364202"/>
              </p:ext>
            </p:extLst>
          </p:nvPr>
        </p:nvGraphicFramePr>
        <p:xfrm>
          <a:off x="323528" y="6021288"/>
          <a:ext cx="2389386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 smtClean="0">
                          <a:effectLst/>
                        </a:rPr>
                        <a:t>Fuente: </a:t>
                      </a:r>
                      <a:r>
                        <a:rPr lang="es-PE" sz="1100" dirty="0" smtClean="0"/>
                        <a:t>: SIS 2015 _2016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05Infant_201610v0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>
                          <a:latin typeface="Calibri"/>
                        </a:rPr>
                        <a:t>Procesado:</a:t>
                      </a:r>
                      <a:r>
                        <a:rPr lang="es-PE" sz="1100" baseline="0" dirty="0" smtClean="0">
                          <a:latin typeface="Calibri"/>
                        </a:rPr>
                        <a:t> Diciembre 2016</a:t>
                      </a:r>
                      <a:endParaRPr lang="es-PE" sz="1100" dirty="0" smtClean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5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7824" y="3356992"/>
            <a:ext cx="5688632" cy="1600200"/>
          </a:xfrm>
        </p:spPr>
        <p:txBody>
          <a:bodyPr/>
          <a:lstStyle/>
          <a:p>
            <a:r>
              <a:rPr lang="es-MX" sz="8000" dirty="0" smtClean="0"/>
              <a:t>PAQUETE</a:t>
            </a:r>
            <a:br>
              <a:rPr lang="es-MX" sz="8000" dirty="0" smtClean="0"/>
            </a:br>
            <a:r>
              <a:rPr lang="es-MX" sz="8000" dirty="0"/>
              <a:t/>
            </a:r>
            <a:br>
              <a:rPr lang="es-MX" sz="8000" dirty="0"/>
            </a:br>
            <a:r>
              <a:rPr lang="es-MX" sz="8000" dirty="0" smtClean="0"/>
              <a:t> GESTANTE</a:t>
            </a:r>
            <a:endParaRPr lang="es-PE" sz="8000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240030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506788"/>
            <a:ext cx="2414588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084763"/>
            <a:ext cx="24018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0"/>
          <a:stretch>
            <a:fillRect/>
          </a:stretch>
        </p:blipFill>
        <p:spPr bwMode="auto">
          <a:xfrm>
            <a:off x="-11113" y="1905000"/>
            <a:ext cx="238918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0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67544" y="5733256"/>
            <a:ext cx="273630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2015 </a:t>
            </a:r>
            <a:r>
              <a:rPr lang="es-PE" sz="1100" dirty="0" smtClean="0"/>
              <a:t>_2016</a:t>
            </a:r>
          </a:p>
          <a:p>
            <a:pPr fontAlgn="b"/>
            <a:r>
              <a:rPr lang="es-PE" sz="1100" dirty="0" smtClean="0"/>
              <a:t>Cubo</a:t>
            </a:r>
            <a:r>
              <a:rPr lang="es-PE" sz="1100" dirty="0"/>
              <a:t>: </a:t>
            </a:r>
            <a:r>
              <a:rPr lang="es-PE" sz="1100" dirty="0" smtClean="0"/>
              <a:t>03gest02_apn_201610v0</a:t>
            </a:r>
          </a:p>
          <a:p>
            <a:pPr fontAlgn="b"/>
            <a:r>
              <a:rPr lang="es-PE" sz="1100" dirty="0" smtClean="0">
                <a:latin typeface="Calibri"/>
              </a:rPr>
              <a:t>Procesado: Diciembre 2016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684838"/>
              </p:ext>
            </p:extLst>
          </p:nvPr>
        </p:nvGraphicFramePr>
        <p:xfrm>
          <a:off x="251520" y="620688"/>
          <a:ext cx="874395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20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5805264"/>
            <a:ext cx="2952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2015 _2016</a:t>
            </a:r>
          </a:p>
          <a:p>
            <a:pPr fontAlgn="b"/>
            <a:r>
              <a:rPr lang="es-PE" sz="1100" dirty="0"/>
              <a:t>Cubo: 03gest02_apn_201610v0</a:t>
            </a:r>
          </a:p>
          <a:p>
            <a:pPr fontAlgn="b"/>
            <a:r>
              <a:rPr lang="es-PE" sz="1100" dirty="0">
                <a:latin typeface="Calibri"/>
              </a:rPr>
              <a:t>Procesado: Diciembre 2016</a:t>
            </a:r>
          </a:p>
          <a:p>
            <a:pPr fontAlgn="b"/>
            <a:endParaRPr lang="es-PE" sz="1100" dirty="0">
              <a:latin typeface="Calibri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56073"/>
              </p:ext>
            </p:extLst>
          </p:nvPr>
        </p:nvGraphicFramePr>
        <p:xfrm>
          <a:off x="128587" y="836712"/>
          <a:ext cx="8763893" cy="442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81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PE" sz="2800" dirty="0" smtClean="0">
                <a:solidFill>
                  <a:schemeClr val="tx1"/>
                </a:solidFill>
              </a:rPr>
              <a:t>En el mes de Octubre del año 2016, se observa un 8% de logro del indicador gestante con atención prenatal reenfocada</a:t>
            </a:r>
            <a:r>
              <a:rPr lang="es-PE" sz="2800" dirty="0">
                <a:solidFill>
                  <a:schemeClr val="tx1"/>
                </a:solidFill>
              </a:rPr>
              <a:t>. </a:t>
            </a:r>
            <a:endParaRPr lang="es-PE" sz="2800" dirty="0" smtClean="0">
              <a:solidFill>
                <a:schemeClr val="tx1"/>
              </a:solidFill>
            </a:endParaRPr>
          </a:p>
          <a:p>
            <a:pPr algn="just"/>
            <a:r>
              <a:rPr lang="es-PE" sz="2800" dirty="0" smtClean="0">
                <a:solidFill>
                  <a:schemeClr val="tx1"/>
                </a:solidFill>
              </a:rPr>
              <a:t>Existe </a:t>
            </a:r>
            <a:r>
              <a:rPr lang="es-PE" sz="2800" dirty="0">
                <a:solidFill>
                  <a:schemeClr val="tx1"/>
                </a:solidFill>
              </a:rPr>
              <a:t>demora en el proceso de control de calidad y consistencia de los FUAS, dificultando el envío oportuno a los puntos de digitación, para lo cual se están realizando constantes </a:t>
            </a:r>
            <a:r>
              <a:rPr lang="es-PE" sz="2800" dirty="0" err="1">
                <a:solidFill>
                  <a:schemeClr val="tx1"/>
                </a:solidFill>
              </a:rPr>
              <a:t>monitoreos</a:t>
            </a:r>
            <a:r>
              <a:rPr lang="es-PE" sz="2800" dirty="0">
                <a:solidFill>
                  <a:schemeClr val="tx1"/>
                </a:solidFill>
              </a:rPr>
              <a:t>, en el adecuado llenado de los FUAS.</a:t>
            </a:r>
          </a:p>
          <a:p>
            <a:pPr algn="just"/>
            <a:r>
              <a:rPr lang="es-PE" sz="2800" dirty="0">
                <a:solidFill>
                  <a:schemeClr val="tx1"/>
                </a:solidFill>
              </a:rPr>
              <a:t>Se vienen desarrollando capacitaciones intensas para disminuir los errores comunes.</a:t>
            </a:r>
          </a:p>
          <a:p>
            <a:pPr algn="just"/>
            <a:endParaRPr lang="es-PE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2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5949280"/>
            <a:ext cx="29523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2015 _2016</a:t>
            </a:r>
          </a:p>
          <a:p>
            <a:pPr fontAlgn="b"/>
            <a:r>
              <a:rPr lang="es-PE" sz="1100" dirty="0"/>
              <a:t>Cubo: 03gest02_apn_201610v0</a:t>
            </a:r>
          </a:p>
          <a:p>
            <a:pPr fontAlgn="b"/>
            <a:r>
              <a:rPr lang="es-PE" sz="1100" dirty="0">
                <a:latin typeface="Calibri"/>
              </a:rPr>
              <a:t>Procesado: Diciembre </a:t>
            </a:r>
            <a:r>
              <a:rPr lang="es-PE" sz="1100" dirty="0" smtClean="0">
                <a:latin typeface="Calibri"/>
              </a:rPr>
              <a:t>2016</a:t>
            </a:r>
            <a:endParaRPr lang="es-PE" sz="1100" dirty="0">
              <a:latin typeface="Calibri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818266"/>
              </p:ext>
            </p:extLst>
          </p:nvPr>
        </p:nvGraphicFramePr>
        <p:xfrm>
          <a:off x="251521" y="260649"/>
          <a:ext cx="8640960" cy="568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09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5733256"/>
            <a:ext cx="2952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2015 _2016</a:t>
            </a:r>
          </a:p>
          <a:p>
            <a:pPr fontAlgn="b"/>
            <a:r>
              <a:rPr lang="es-PE" sz="1100" dirty="0"/>
              <a:t>Cubo: 03gest02_apn_201610v0</a:t>
            </a:r>
          </a:p>
          <a:p>
            <a:pPr fontAlgn="b"/>
            <a:r>
              <a:rPr lang="es-PE" sz="1100" dirty="0">
                <a:latin typeface="Calibri"/>
              </a:rPr>
              <a:t>Procesado: Diciembre 2016</a:t>
            </a:r>
          </a:p>
          <a:p>
            <a:pPr fontAlgn="b"/>
            <a:endParaRPr lang="es-PE" sz="1100" dirty="0">
              <a:latin typeface="Calibri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257081"/>
              </p:ext>
            </p:extLst>
          </p:nvPr>
        </p:nvGraphicFramePr>
        <p:xfrm>
          <a:off x="204787" y="764704"/>
          <a:ext cx="8615685" cy="4443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60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1762" y="332656"/>
            <a:ext cx="8075240" cy="1051520"/>
          </a:xfrm>
        </p:spPr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84176"/>
            <a:ext cx="8291264" cy="474198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PE" dirty="0" smtClean="0">
                <a:solidFill>
                  <a:schemeClr val="tx1"/>
                </a:solidFill>
              </a:rPr>
              <a:t>Al mes de octubre 2016 se observa que la proporción de gestantes con 4 CPN y 4 entrega de  hierro y ácido fólico tiene un promedio de 57%  </a:t>
            </a:r>
            <a:r>
              <a:rPr lang="es-PE" dirty="0">
                <a:solidFill>
                  <a:schemeClr val="tx1"/>
                </a:solidFill>
              </a:rPr>
              <a:t>según data Cubo: </a:t>
            </a:r>
            <a:r>
              <a:rPr lang="es-PE" dirty="0" smtClean="0">
                <a:solidFill>
                  <a:schemeClr val="tx1"/>
                </a:solidFill>
              </a:rPr>
              <a:t>03gest02_apn_201610v0</a:t>
            </a:r>
            <a:endParaRPr lang="es-PE" dirty="0">
              <a:solidFill>
                <a:schemeClr val="tx1"/>
              </a:solidFill>
            </a:endParaRPr>
          </a:p>
          <a:p>
            <a:pPr algn="just"/>
            <a:r>
              <a:rPr lang="es-PE" dirty="0" smtClean="0">
                <a:solidFill>
                  <a:schemeClr val="tx1"/>
                </a:solidFill>
              </a:rPr>
              <a:t>Al mes de Octubre la información de gestantes con las 4 pruebas de laboratorio se encuentra en un 7%.</a:t>
            </a:r>
          </a:p>
          <a:p>
            <a:pPr algn="just"/>
            <a:r>
              <a:rPr lang="es-PE" dirty="0">
                <a:solidFill>
                  <a:schemeClr val="tx1"/>
                </a:solidFill>
              </a:rPr>
              <a:t>Es imprescindible seguir reforzando el seguimiento de gestantes que no acuden al CPN oportuno y realizar la captación oportuna a través de visitas domiciliarias. Para ello es de suma importancia continuar manejando el padrón de gestantes debidamente actualizado que nos sirva como instrumento de monitoreo y seguimiento efectivo.</a:t>
            </a:r>
          </a:p>
          <a:p>
            <a:pPr algn="just"/>
            <a:r>
              <a:rPr lang="es-PE" dirty="0">
                <a:solidFill>
                  <a:schemeClr val="tx1"/>
                </a:solidFill>
              </a:rPr>
              <a:t>Se debe dar continuidad a la sensibilización del personal y al compromiso de los responsables de la parte operativa y de gestión, para, de esta manera dar sostenibilidad a los compromisos establecidos en el marco del logro de los indicadores del paquete gestante del convenio FED. </a:t>
            </a:r>
          </a:p>
          <a:p>
            <a:pPr algn="just"/>
            <a:endParaRPr lang="es-P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600200"/>
          </a:xfrm>
        </p:spPr>
        <p:txBody>
          <a:bodyPr/>
          <a:lstStyle/>
          <a:p>
            <a:r>
              <a:rPr lang="es-MX" dirty="0" smtClean="0"/>
              <a:t>PAQUETE NIÑO MENOR DE UN AÑO</a:t>
            </a:r>
            <a:endParaRPr lang="es-PE" dirty="0"/>
          </a:p>
        </p:txBody>
      </p:sp>
      <p:pic>
        <p:nvPicPr>
          <p:cNvPr id="3" name="Picture 2" descr="http://t3.gstatic.com/images?q=tbn:ANd9GcSy-8BKBsiOCqXKFPxsGc6_JC1DQhGv2X8JTVbBa5xpvcZNum_o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143999" cy="386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74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1702</TotalTime>
  <Words>976</Words>
  <Application>Microsoft Office PowerPoint</Application>
  <PresentationFormat>Presentación en pantalla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Ejecutivo</vt:lpstr>
      <vt:lpstr>COMPROMISO 14 DIRESA CALLAO</vt:lpstr>
      <vt:lpstr>PAQUETE   GESTANTE</vt:lpstr>
      <vt:lpstr>Presentación de PowerPoint</vt:lpstr>
      <vt:lpstr>Presentación de PowerPoint</vt:lpstr>
      <vt:lpstr>Análisis</vt:lpstr>
      <vt:lpstr>Presentación de PowerPoint</vt:lpstr>
      <vt:lpstr>Presentación de PowerPoint</vt:lpstr>
      <vt:lpstr>Análisis</vt:lpstr>
      <vt:lpstr>PAQUETE NIÑO MENOR DE UN AÑO</vt:lpstr>
      <vt:lpstr>Presentación de PowerPoint</vt:lpstr>
      <vt:lpstr>Presentación de PowerPoint</vt:lpstr>
      <vt:lpstr>Análisis</vt:lpstr>
      <vt:lpstr>Análisis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Rosana Lidia Ballon Reyes</cp:lastModifiedBy>
  <cp:revision>111</cp:revision>
  <dcterms:created xsi:type="dcterms:W3CDTF">2016-04-29T19:17:01Z</dcterms:created>
  <dcterms:modified xsi:type="dcterms:W3CDTF">2017-01-31T21:51:25Z</dcterms:modified>
</cp:coreProperties>
</file>