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70" r:id="rId14"/>
    <p:sldId id="271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94660"/>
  </p:normalViewPr>
  <p:slideViewPr>
    <p:cSldViewPr>
      <p:cViewPr varScale="1">
        <p:scale>
          <a:sx n="84" d="100"/>
          <a:sy n="84" d="100"/>
        </p:scale>
        <p:origin x="6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GES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GEST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GEST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GEST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ni&#241;o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ni&#241;o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ni&#241;o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\Desktop\FED%20SETIEMBRE\ni&#241;o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4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4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 REGIÓN CALLAO</a:t>
            </a:r>
            <a:endParaRPr lang="es-PE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GEST11!$A$9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704430949868651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94251387423391E-2"/>
                  <c:y val="-4.790418157822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13628729991243E-2"/>
                  <c:y val="-4.790418157822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3628729991243E-2"/>
                  <c:y val="-3.72588078941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852215474934322E-3"/>
                  <c:y val="-4.2581494736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94251387423375E-2"/>
                  <c:y val="-2.66134342101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494251387423375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2101795624453279E-3"/>
                  <c:y val="-4.2581494736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13628729991243E-2"/>
                  <c:y val="-3.19361210521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2101795624453279E-3"/>
                  <c:y val="-3.19361210521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852215474934322E-3"/>
                  <c:y val="-4.258149473619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852215474934322E-3"/>
                  <c:y val="-2.661343421012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8062395037379709E-2"/>
                  <c:y val="-4.7904181578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27257459982486E-2"/>
                  <c:y val="-3.72588078941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GEST11!$B$9:$T$9</c:f>
              <c:numCache>
                <c:formatCode>0</c:formatCode>
                <c:ptCount val="19"/>
                <c:pt idx="0">
                  <c:v>300</c:v>
                </c:pt>
                <c:pt idx="1">
                  <c:v>278</c:v>
                </c:pt>
                <c:pt idx="2">
                  <c:v>311</c:v>
                </c:pt>
                <c:pt idx="3">
                  <c:v>325</c:v>
                </c:pt>
                <c:pt idx="4">
                  <c:v>340</c:v>
                </c:pt>
                <c:pt idx="5">
                  <c:v>361</c:v>
                </c:pt>
                <c:pt idx="6">
                  <c:v>300</c:v>
                </c:pt>
                <c:pt idx="7">
                  <c:v>303</c:v>
                </c:pt>
                <c:pt idx="8">
                  <c:v>332</c:v>
                </c:pt>
                <c:pt idx="9">
                  <c:v>268</c:v>
                </c:pt>
                <c:pt idx="10">
                  <c:v>251</c:v>
                </c:pt>
                <c:pt idx="11">
                  <c:v>255</c:v>
                </c:pt>
                <c:pt idx="12">
                  <c:v>259</c:v>
                </c:pt>
                <c:pt idx="13">
                  <c:v>299</c:v>
                </c:pt>
                <c:pt idx="14">
                  <c:v>425</c:v>
                </c:pt>
                <c:pt idx="15">
                  <c:v>309</c:v>
                </c:pt>
                <c:pt idx="16">
                  <c:v>392</c:v>
                </c:pt>
                <c:pt idx="17">
                  <c:v>254</c:v>
                </c:pt>
                <c:pt idx="18">
                  <c:v>130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GEST11!$A$10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852215474934322E-3"/>
                  <c:y val="-4.790418157822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78323212401497E-2"/>
                  <c:y val="-3.193612105214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78323212401483E-2"/>
                  <c:y val="-3.72588078941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062395037379619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704430949868675E-2"/>
                  <c:y val="-2.129074736809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420359124890538E-2"/>
                  <c:y val="-2.661343421012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778323212401544E-2"/>
                  <c:y val="-3.193612105214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13628729991243E-2"/>
                  <c:y val="-3.72588078941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062395037379591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420359124890538E-2"/>
                  <c:y val="-2.661343421012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704430949868644E-2"/>
                  <c:y val="-2.66134342101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778323212401603E-2"/>
                  <c:y val="-3.193612105214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494251387423375E-2"/>
                  <c:y val="-2.661343421012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6420359124890538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704430949868644E-2"/>
                  <c:y val="-3.72588078941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704430949868644E-2"/>
                  <c:y val="-3.193612105214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6420359124890656E-2"/>
                  <c:y val="-3.193612105214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778323212401483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1494251387423375E-2"/>
                  <c:y val="-2.129074736809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GEST11!$B$10:$T$10</c:f>
              <c:numCache>
                <c:formatCode>0</c:formatCode>
                <c:ptCount val="19"/>
                <c:pt idx="0">
                  <c:v>8</c:v>
                </c:pt>
                <c:pt idx="1">
                  <c:v>10</c:v>
                </c:pt>
                <c:pt idx="2">
                  <c:v>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17</c:v>
                </c:pt>
                <c:pt idx="9">
                  <c:v>29</c:v>
                </c:pt>
                <c:pt idx="10">
                  <c:v>31</c:v>
                </c:pt>
                <c:pt idx="11">
                  <c:v>27</c:v>
                </c:pt>
                <c:pt idx="12">
                  <c:v>21</c:v>
                </c:pt>
                <c:pt idx="13">
                  <c:v>19</c:v>
                </c:pt>
                <c:pt idx="14">
                  <c:v>18</c:v>
                </c:pt>
                <c:pt idx="15">
                  <c:v>23</c:v>
                </c:pt>
                <c:pt idx="16">
                  <c:v>48</c:v>
                </c:pt>
                <c:pt idx="17">
                  <c:v>31</c:v>
                </c:pt>
                <c:pt idx="18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47600"/>
        <c:axId val="163572624"/>
      </c:lineChart>
      <c:catAx>
        <c:axId val="1535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3572624"/>
        <c:crosses val="autoZero"/>
        <c:auto val="1"/>
        <c:lblAlgn val="ctr"/>
        <c:lblOffset val="100"/>
        <c:noMultiLvlLbl val="0"/>
      </c:catAx>
      <c:valAx>
        <c:axId val="16357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35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es-PE" sz="1400" b="1" i="0" baseline="0">
                <a:effectLst/>
              </a:rPr>
              <a:t>PROPORCIÓN </a:t>
            </a:r>
            <a:r>
              <a:rPr lang="es-ES" sz="1400" b="1" i="0" cap="all" baseline="0">
                <a:effectLst/>
              </a:rPr>
              <a:t>de gestantes CON PAQUETE DE ATENCIÓN INTEGRAL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AMBITO FED QUINTIL DE POBLEZA 2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32495559098545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GEST_21!$A$9</c:f>
              <c:strCache>
                <c:ptCount val="1"/>
                <c:pt idx="0">
                  <c:v> 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903882530134458E-2"/>
                  <c:y val="-4.145076968603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995907702248525E-2"/>
                  <c:y val="-4.605641076225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799580464765893E-3"/>
                  <c:y val="-3.684512860980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23924483657861E-2"/>
                  <c:y val="-4.145076968603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723924483657861E-2"/>
                  <c:y val="-4.145076968603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087932874362542E-2"/>
                  <c:y val="-3.22394875335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903882530134451E-2"/>
                  <c:y val="-3.22394875335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53987413942977E-2"/>
                  <c:y val="-2.76338464573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355823795201676E-2"/>
                  <c:y val="-3.22394875335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631899311543813E-2"/>
                  <c:y val="-4.605641076225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723924483657861E-2"/>
                  <c:y val="-1.381692322867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631899311543813E-2"/>
                  <c:y val="-3.684512860980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447848967315723E-2"/>
                  <c:y val="-1.842256430490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903882530134451E-2"/>
                  <c:y val="-4.145076968603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GEST_21!$B$9:$T$9</c:f>
              <c:numCache>
                <c:formatCode>0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11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12</c:v>
                </c:pt>
                <c:pt idx="17">
                  <c:v>12</c:v>
                </c:pt>
                <c:pt idx="1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30384"/>
        <c:axId val="164067592"/>
      </c:lineChart>
      <c:catAx>
        <c:axId val="15393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67592"/>
        <c:crosses val="autoZero"/>
        <c:auto val="1"/>
        <c:lblAlgn val="ctr"/>
        <c:lblOffset val="100"/>
        <c:noMultiLvlLbl val="0"/>
      </c:catAx>
      <c:valAx>
        <c:axId val="16406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393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 dirty="0">
                <a:effectLst/>
              </a:rPr>
              <a:t>NÚMERO DE GESTANTE  </a:t>
            </a:r>
            <a:r>
              <a:rPr lang="es-PE" sz="1200" b="1" i="0" baseline="0" dirty="0">
                <a:effectLst/>
              </a:rPr>
              <a:t>CON PARTO CON 4 ATENCIONES SUPL DE Fe Y ACIDO FOLICO  Y CON 4 PRUEBAS EN EL PRIMER TRIMESTRE </a:t>
            </a:r>
            <a:r>
              <a:rPr lang="es-ES" sz="1200" b="1" i="0" baseline="0" dirty="0">
                <a:effectLst/>
              </a:rPr>
              <a:t>AMBITO FED QUINTIL DE POBREZA  2</a:t>
            </a:r>
            <a:r>
              <a:rPr lang="es-PE" sz="1200" b="1" i="0" baseline="0" dirty="0">
                <a:effectLst/>
              </a:rPr>
              <a:t> </a:t>
            </a:r>
            <a:endParaRPr lang="es-PE" sz="1050" dirty="0">
              <a:effectLst/>
            </a:endParaRPr>
          </a:p>
          <a:p>
            <a:pPr>
              <a:defRPr/>
            </a:pPr>
            <a:r>
              <a:rPr lang="es-PE" sz="1200" b="1" i="0" baseline="0" dirty="0">
                <a:effectLst/>
              </a:rPr>
              <a:t>REGION CALLAO</a:t>
            </a:r>
            <a:endParaRPr lang="es-PE" sz="1050" dirty="0">
              <a:effectLst/>
            </a:endParaRPr>
          </a:p>
        </c:rich>
      </c:tx>
      <c:layout>
        <c:manualLayout>
          <c:xMode val="edge"/>
          <c:yMode val="edge"/>
          <c:x val="0.10707779869508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4.7667719473523773E-2"/>
          <c:y val="0.19158228254586712"/>
          <c:w val="0.93395300140732385"/>
          <c:h val="0.52911854949918791"/>
        </c:manualLayout>
      </c:layout>
      <c:lineChart>
        <c:grouping val="standard"/>
        <c:varyColors val="0"/>
        <c:ser>
          <c:idx val="0"/>
          <c:order val="0"/>
          <c:tx>
            <c:strRef>
              <c:f>GEST_31!$A$9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366748450292594E-2"/>
                  <c:y val="-2.588996386762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79279119152329E-2"/>
                  <c:y val="-3.328709640123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379279119152356E-2"/>
                  <c:y val="-4.068422893484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050122675438934E-2"/>
                  <c:y val="-4.4382795201649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720966231725477E-2"/>
                  <c:y val="-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695904894006027E-2"/>
                  <c:y val="-3.6985662668040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050122675438903E-2"/>
                  <c:y val="-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037592006579238E-2"/>
                  <c:y val="-2.588996386762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695904894006027E-2"/>
                  <c:y val="-4.068422893484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050122675439024E-2"/>
                  <c:y val="-3.32870964012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050122675438903E-2"/>
                  <c:y val="-3.32870964012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075184013158354E-2"/>
                  <c:y val="-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GEST_31!$B$9:$T$9</c:f>
              <c:numCache>
                <c:formatCode>0</c:formatCode>
                <c:ptCount val="19"/>
                <c:pt idx="0">
                  <c:v>300</c:v>
                </c:pt>
                <c:pt idx="1">
                  <c:v>278</c:v>
                </c:pt>
                <c:pt idx="2">
                  <c:v>311</c:v>
                </c:pt>
                <c:pt idx="3">
                  <c:v>325</c:v>
                </c:pt>
                <c:pt idx="4">
                  <c:v>340</c:v>
                </c:pt>
                <c:pt idx="5">
                  <c:v>361</c:v>
                </c:pt>
                <c:pt idx="6">
                  <c:v>300</c:v>
                </c:pt>
                <c:pt idx="7">
                  <c:v>303</c:v>
                </c:pt>
                <c:pt idx="8">
                  <c:v>332</c:v>
                </c:pt>
                <c:pt idx="9">
                  <c:v>268</c:v>
                </c:pt>
                <c:pt idx="10">
                  <c:v>251</c:v>
                </c:pt>
                <c:pt idx="11">
                  <c:v>255</c:v>
                </c:pt>
                <c:pt idx="12">
                  <c:v>259</c:v>
                </c:pt>
                <c:pt idx="13">
                  <c:v>299</c:v>
                </c:pt>
                <c:pt idx="14">
                  <c:v>425</c:v>
                </c:pt>
                <c:pt idx="15">
                  <c:v>309</c:v>
                </c:pt>
                <c:pt idx="16">
                  <c:v>392</c:v>
                </c:pt>
                <c:pt idx="17">
                  <c:v>254</c:v>
                </c:pt>
                <c:pt idx="18">
                  <c:v>130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050122675438903E-2"/>
                  <c:y val="-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79279119152329E-2"/>
                  <c:y val="-2.219139760082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720966231725477E-2"/>
                  <c:y val="-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404340456871777E-2"/>
                  <c:y val="-2.958853013443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720966231725477E-2"/>
                  <c:y val="-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379279119152388E-2"/>
                  <c:y val="-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366748450292601E-2"/>
                  <c:y val="-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037592006579177E-2"/>
                  <c:y val="-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708435562865751E-2"/>
                  <c:y val="-3.69856626680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379279119152329E-2"/>
                  <c:y val="-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25061337719451E-2"/>
                  <c:y val="-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1720966231725598E-2"/>
                  <c:y val="-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391809788012054E-2"/>
                  <c:y val="-3.69856626680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GEST_31!$B$10:$T$10</c:f>
              <c:numCache>
                <c:formatCode>0</c:formatCode>
                <c:ptCount val="19"/>
                <c:pt idx="0">
                  <c:v>169</c:v>
                </c:pt>
                <c:pt idx="1">
                  <c:v>167</c:v>
                </c:pt>
                <c:pt idx="2">
                  <c:v>196</c:v>
                </c:pt>
                <c:pt idx="3">
                  <c:v>193</c:v>
                </c:pt>
                <c:pt idx="4">
                  <c:v>204</c:v>
                </c:pt>
                <c:pt idx="5">
                  <c:v>218</c:v>
                </c:pt>
                <c:pt idx="6">
                  <c:v>210</c:v>
                </c:pt>
                <c:pt idx="7">
                  <c:v>228</c:v>
                </c:pt>
                <c:pt idx="8">
                  <c:v>220</c:v>
                </c:pt>
                <c:pt idx="9">
                  <c:v>119</c:v>
                </c:pt>
                <c:pt idx="10">
                  <c:v>129</c:v>
                </c:pt>
                <c:pt idx="11">
                  <c:v>163</c:v>
                </c:pt>
                <c:pt idx="12">
                  <c:v>125</c:v>
                </c:pt>
                <c:pt idx="13">
                  <c:v>143</c:v>
                </c:pt>
                <c:pt idx="14">
                  <c:v>224</c:v>
                </c:pt>
                <c:pt idx="15">
                  <c:v>165</c:v>
                </c:pt>
                <c:pt idx="16">
                  <c:v>241</c:v>
                </c:pt>
                <c:pt idx="17">
                  <c:v>160</c:v>
                </c:pt>
                <c:pt idx="18">
                  <c:v>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GEST_31!$A$11</c:f>
              <c:strCache>
                <c:ptCount val="1"/>
                <c:pt idx="0">
                  <c:v># Gest (c/parto)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695904894006027E-2"/>
                  <c:y val="-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95904894006041E-2"/>
                  <c:y val="-2.916159272812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695904894006057E-2"/>
                  <c:y val="-3.564194666770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37592006579177E-2"/>
                  <c:y val="-2.592141575833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366748450292601E-2"/>
                  <c:y val="-2.916159272812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25061337719451E-2"/>
                  <c:y val="-3.240176969791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37592006579238E-2"/>
                  <c:y val="-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695904894006027E-2"/>
                  <c:y val="-3.5641946667707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379279119152329E-2"/>
                  <c:y val="-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050122675438903E-2"/>
                  <c:y val="-1.620088484895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391809788012054E-2"/>
                  <c:y val="-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379279119152329E-2"/>
                  <c:y val="-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708435562865876E-2"/>
                  <c:y val="-2.268123878854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025061337719451E-2"/>
                  <c:y val="-2.592141575833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695904894006149E-2"/>
                  <c:y val="-1.9441061818749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720966231725477E-2"/>
                  <c:y val="-2.592141575833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037592006579177E-2"/>
                  <c:y val="-1.9441061818749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050122675438781E-2"/>
                  <c:y val="-2.916159272812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0050122675439024E-2"/>
                  <c:y val="-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GEST_31!$B$11:$T$11</c:f>
              <c:numCache>
                <c:formatCode>0</c:formatCode>
                <c:ptCount val="19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13</c:v>
                </c:pt>
                <c:pt idx="4">
                  <c:v>12</c:v>
                </c:pt>
                <c:pt idx="5">
                  <c:v>9</c:v>
                </c:pt>
                <c:pt idx="6">
                  <c:v>13</c:v>
                </c:pt>
                <c:pt idx="7">
                  <c:v>6</c:v>
                </c:pt>
                <c:pt idx="8">
                  <c:v>20</c:v>
                </c:pt>
                <c:pt idx="9">
                  <c:v>42</c:v>
                </c:pt>
                <c:pt idx="10">
                  <c:v>43</c:v>
                </c:pt>
                <c:pt idx="11">
                  <c:v>32</c:v>
                </c:pt>
                <c:pt idx="12">
                  <c:v>30</c:v>
                </c:pt>
                <c:pt idx="13">
                  <c:v>26</c:v>
                </c:pt>
                <c:pt idx="14">
                  <c:v>23</c:v>
                </c:pt>
                <c:pt idx="15">
                  <c:v>27</c:v>
                </c:pt>
                <c:pt idx="16">
                  <c:v>53</c:v>
                </c:pt>
                <c:pt idx="17">
                  <c:v>32</c:v>
                </c:pt>
                <c:pt idx="18">
                  <c:v>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708435562865751E-2"/>
                  <c:y val="1.01790031939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50122675438917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62653344298629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075184013158354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46027569444897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04340456871777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733496900585203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733496900585203E-2"/>
                  <c:y val="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05012267543884E-2"/>
                  <c:y val="1.620088484895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050122675438903E-2"/>
                  <c:y val="1.620088484895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720966231725539E-2"/>
                  <c:y val="1.620088484895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050122675439024E-2"/>
                  <c:y val="2.916159272812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050122675438903E-2"/>
                  <c:y val="1.9441061818749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391809788012054E-2"/>
                  <c:y val="1.296070787916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720966231725477E-2"/>
                  <c:y val="1.944106181874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720966231725477E-2"/>
                  <c:y val="1.296070787916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379279119152329E-2"/>
                  <c:y val="2.592141575833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0075184013158354E-2"/>
                  <c:y val="1.620088484895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5037592006579299E-2"/>
                  <c:y val="9.720530909374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GEST_31!$B$12:$T$12</c:f>
              <c:numCache>
                <c:formatCode>0</c:formatCode>
                <c:ptCount val="19"/>
                <c:pt idx="0">
                  <c:v>8</c:v>
                </c:pt>
                <c:pt idx="1">
                  <c:v>10</c:v>
                </c:pt>
                <c:pt idx="2">
                  <c:v>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6</c:v>
                </c:pt>
                <c:pt idx="8">
                  <c:v>17</c:v>
                </c:pt>
                <c:pt idx="9">
                  <c:v>29</c:v>
                </c:pt>
                <c:pt idx="10">
                  <c:v>31</c:v>
                </c:pt>
                <c:pt idx="11">
                  <c:v>27</c:v>
                </c:pt>
                <c:pt idx="12">
                  <c:v>21</c:v>
                </c:pt>
                <c:pt idx="13">
                  <c:v>19</c:v>
                </c:pt>
                <c:pt idx="14">
                  <c:v>18</c:v>
                </c:pt>
                <c:pt idx="15">
                  <c:v>23</c:v>
                </c:pt>
                <c:pt idx="16">
                  <c:v>48</c:v>
                </c:pt>
                <c:pt idx="17">
                  <c:v>31</c:v>
                </c:pt>
                <c:pt idx="18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52776"/>
        <c:axId val="164375616"/>
      </c:lineChart>
      <c:catAx>
        <c:axId val="16415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375616"/>
        <c:crosses val="autoZero"/>
        <c:auto val="1"/>
        <c:lblAlgn val="ctr"/>
        <c:lblOffset val="100"/>
        <c:noMultiLvlLbl val="0"/>
      </c:catAx>
      <c:valAx>
        <c:axId val="16437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15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868497216011084E-2"/>
          <c:y val="0.80822566123209894"/>
          <c:w val="0.85577944341597656"/>
          <c:h val="0.18578383835445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4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400">
              <a:effectLst/>
            </a:endParaRPr>
          </a:p>
        </c:rich>
      </c:tx>
      <c:layout>
        <c:manualLayout>
          <c:xMode val="edge"/>
          <c:yMode val="edge"/>
          <c:x val="0.13747684679156941"/>
          <c:y val="1.4417392597520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GEST_41!$A$9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GEST_41!$B$9:$T$9</c:f>
              <c:numCache>
                <c:formatCode>0</c:formatCode>
                <c:ptCount val="19"/>
                <c:pt idx="0">
                  <c:v>56</c:v>
                </c:pt>
                <c:pt idx="1">
                  <c:v>60</c:v>
                </c:pt>
                <c:pt idx="2">
                  <c:v>63</c:v>
                </c:pt>
                <c:pt idx="3">
                  <c:v>59</c:v>
                </c:pt>
                <c:pt idx="4">
                  <c:v>60</c:v>
                </c:pt>
                <c:pt idx="5">
                  <c:v>60</c:v>
                </c:pt>
                <c:pt idx="6">
                  <c:v>70</c:v>
                </c:pt>
                <c:pt idx="7">
                  <c:v>75</c:v>
                </c:pt>
                <c:pt idx="8">
                  <c:v>66</c:v>
                </c:pt>
                <c:pt idx="9">
                  <c:v>44</c:v>
                </c:pt>
                <c:pt idx="10">
                  <c:v>51</c:v>
                </c:pt>
                <c:pt idx="11">
                  <c:v>64</c:v>
                </c:pt>
                <c:pt idx="12">
                  <c:v>48</c:v>
                </c:pt>
                <c:pt idx="13">
                  <c:v>48</c:v>
                </c:pt>
                <c:pt idx="14">
                  <c:v>53</c:v>
                </c:pt>
                <c:pt idx="15">
                  <c:v>53</c:v>
                </c:pt>
                <c:pt idx="16">
                  <c:v>61</c:v>
                </c:pt>
                <c:pt idx="17">
                  <c:v>63</c:v>
                </c:pt>
                <c:pt idx="18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GEST_41!$A$10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379279119152336E-2"/>
                  <c:y val="-3.6641215500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708435562865769E-2"/>
                  <c:y val="-3.664121550099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379279119152329E-2"/>
                  <c:y val="-3.256996933421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391809788012054E-2"/>
                  <c:y val="-3.664121550099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720966231725477E-2"/>
                  <c:y val="-3.664121550099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379279119152329E-2"/>
                  <c:y val="-3.6641215500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37592006579177E-2"/>
                  <c:y val="-3.256996933421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720966231725477E-2"/>
                  <c:y val="-2.849872316744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050122675438965E-2"/>
                  <c:y val="-4.07124616677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391809788012113E-2"/>
                  <c:y val="-3.6641215500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037592006579299E-2"/>
                  <c:y val="-2.849872316744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708435562865751E-2"/>
                  <c:y val="-2.849872316744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37927911915245E-2"/>
                  <c:y val="-2.442747700066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050122675438903E-2"/>
                  <c:y val="-2.849872316744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037592006579177E-2"/>
                  <c:y val="-4.0712461667774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0050122675438903E-2"/>
                  <c:y val="-3.6641215500997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037592006579299E-2"/>
                  <c:y val="-2.849872316744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1720966231725477E-2"/>
                  <c:y val="-3.256996933421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GEST_41!$B$10:$T$10</c:f>
              <c:numCache>
                <c:formatCode>0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16</c:v>
                </c:pt>
                <c:pt idx="10">
                  <c:v>17</c:v>
                </c:pt>
                <c:pt idx="11">
                  <c:v>13</c:v>
                </c:pt>
                <c:pt idx="12">
                  <c:v>12</c:v>
                </c:pt>
                <c:pt idx="13">
                  <c:v>9</c:v>
                </c:pt>
                <c:pt idx="14">
                  <c:v>5</c:v>
                </c:pt>
                <c:pt idx="15">
                  <c:v>9</c:v>
                </c:pt>
                <c:pt idx="16">
                  <c:v>14</c:v>
                </c:pt>
                <c:pt idx="17">
                  <c:v>13</c:v>
                </c:pt>
                <c:pt idx="18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GEST_41!$A$11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GEST_41!$B$11:$T$11</c:f>
              <c:numCache>
                <c:formatCode>0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11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12</c:v>
                </c:pt>
                <c:pt idx="17">
                  <c:v>12</c:v>
                </c:pt>
                <c:pt idx="1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80736"/>
        <c:axId val="164785240"/>
      </c:lineChart>
      <c:catAx>
        <c:axId val="1647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785240"/>
        <c:crosses val="autoZero"/>
        <c:auto val="1"/>
        <c:lblAlgn val="ctr"/>
        <c:lblOffset val="100"/>
        <c:noMultiLvlLbl val="0"/>
      </c:catAx>
      <c:valAx>
        <c:axId val="16478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78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400">
              <a:effectLst/>
            </a:endParaRPr>
          </a:p>
          <a:p>
            <a:pPr>
              <a:defRPr sz="1400"/>
            </a:pPr>
            <a:r>
              <a:rPr lang="es-ES" sz="1400" b="1" i="0" baseline="0">
                <a:effectLst/>
              </a:rPr>
              <a:t>DIRESA CALLAO</a:t>
            </a:r>
            <a:endParaRPr lang="es-PE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4.9800441611465233E-2"/>
          <c:y val="0.22245964885457278"/>
          <c:w val="0.93961754780652418"/>
          <c:h val="0.55631445098488908"/>
        </c:manualLayout>
      </c:layout>
      <c:lineChart>
        <c:grouping val="standard"/>
        <c:varyColors val="0"/>
        <c:ser>
          <c:idx val="0"/>
          <c:order val="0"/>
          <c:tx>
            <c:strRef>
              <c:f>niño_11!$A$9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135902636916956E-3"/>
                  <c:y val="-3.307493001689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613252197430695E-3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613252197430695E-3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170385395537525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4658553076402974E-3"/>
                  <c:y val="-3.72092962690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18120351588911E-2"/>
                  <c:y val="-4.134366252112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818120351588911E-2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1135902636917823E-3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1135902636916835E-3"/>
                  <c:y val="-4.134366252112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1135902636916835E-3"/>
                  <c:y val="-3.72092962690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818120351588911E-2"/>
                  <c:y val="-4.96123950253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9.4658553076403962E-3"/>
                  <c:y val="-3.307493001689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522650439486139E-2"/>
                  <c:y val="-3.72092962690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522650439486139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522650439486139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874915483434852E-2"/>
                  <c:y val="-2.894056376478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579445571332179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283975659229209E-2"/>
                  <c:y val="-3.72092962690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7.6021246681403217E-3"/>
                  <c:y val="-3.478166880073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niño_11!$B$9:$T$9</c:f>
              <c:numCache>
                <c:formatCode>0</c:formatCode>
                <c:ptCount val="19"/>
                <c:pt idx="0">
                  <c:v>17218</c:v>
                </c:pt>
                <c:pt idx="1">
                  <c:v>17147</c:v>
                </c:pt>
                <c:pt idx="2">
                  <c:v>17103</c:v>
                </c:pt>
                <c:pt idx="3">
                  <c:v>17035</c:v>
                </c:pt>
                <c:pt idx="4">
                  <c:v>17005</c:v>
                </c:pt>
                <c:pt idx="5">
                  <c:v>16936</c:v>
                </c:pt>
                <c:pt idx="6">
                  <c:v>16821</c:v>
                </c:pt>
                <c:pt idx="7">
                  <c:v>16758</c:v>
                </c:pt>
                <c:pt idx="8">
                  <c:v>16676</c:v>
                </c:pt>
                <c:pt idx="9">
                  <c:v>16532</c:v>
                </c:pt>
                <c:pt idx="10">
                  <c:v>16367</c:v>
                </c:pt>
                <c:pt idx="11">
                  <c:v>16247</c:v>
                </c:pt>
                <c:pt idx="12">
                  <c:v>16218</c:v>
                </c:pt>
                <c:pt idx="13">
                  <c:v>16078</c:v>
                </c:pt>
                <c:pt idx="14">
                  <c:v>16014</c:v>
                </c:pt>
                <c:pt idx="15">
                  <c:v>15885</c:v>
                </c:pt>
                <c:pt idx="16">
                  <c:v>15787</c:v>
                </c:pt>
                <c:pt idx="17">
                  <c:v>15571</c:v>
                </c:pt>
                <c:pt idx="18">
                  <c:v>15227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niño_11!$A$10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522650439486151E-2"/>
                  <c:y val="-3.307493001689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27180527383367E-2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579445571331981E-2"/>
                  <c:y val="-2.480619751267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227180527383367E-2"/>
                  <c:y val="-2.480619751267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931710615280595E-2"/>
                  <c:y val="-2.894056376478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27180527383415E-2"/>
                  <c:y val="-2.480619751267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74915483434753E-2"/>
                  <c:y val="-1.653746500844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579445571331981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283975659229209E-2"/>
                  <c:y val="-2.684657910169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4658553076402974E-3"/>
                  <c:y val="1.2403098756337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579445571331981E-2"/>
                  <c:y val="2.480619751267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170385395537525E-2"/>
                  <c:y val="3.72092962690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522650439486139E-2"/>
                  <c:y val="3.72092962690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227180527383367E-2"/>
                  <c:y val="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227180527383367E-2"/>
                  <c:y val="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227180527383468E-2"/>
                  <c:y val="2.480619751267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579445571332179E-2"/>
                  <c:y val="2.480619751267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283975659229209E-2"/>
                  <c:y val="3.307493001689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227180527383367E-2"/>
                  <c:y val="2.894056376478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niño_11!$B$10:$T$10</c:f>
              <c:numCache>
                <c:formatCode>0</c:formatCode>
                <c:ptCount val="19"/>
                <c:pt idx="0">
                  <c:v>11334</c:v>
                </c:pt>
                <c:pt idx="1">
                  <c:v>11890</c:v>
                </c:pt>
                <c:pt idx="2">
                  <c:v>12384</c:v>
                </c:pt>
                <c:pt idx="3">
                  <c:v>12806</c:v>
                </c:pt>
                <c:pt idx="4">
                  <c:v>13265</c:v>
                </c:pt>
                <c:pt idx="5">
                  <c:v>13678</c:v>
                </c:pt>
                <c:pt idx="6">
                  <c:v>14080</c:v>
                </c:pt>
                <c:pt idx="7">
                  <c:v>14403</c:v>
                </c:pt>
                <c:pt idx="8">
                  <c:v>14958</c:v>
                </c:pt>
                <c:pt idx="9">
                  <c:v>15405</c:v>
                </c:pt>
                <c:pt idx="10">
                  <c:v>15694</c:v>
                </c:pt>
                <c:pt idx="11">
                  <c:v>15609</c:v>
                </c:pt>
                <c:pt idx="12">
                  <c:v>15537</c:v>
                </c:pt>
                <c:pt idx="13">
                  <c:v>15356</c:v>
                </c:pt>
                <c:pt idx="14">
                  <c:v>15313</c:v>
                </c:pt>
                <c:pt idx="15">
                  <c:v>15145</c:v>
                </c:pt>
                <c:pt idx="16">
                  <c:v>14953</c:v>
                </c:pt>
                <c:pt idx="17">
                  <c:v>14631</c:v>
                </c:pt>
                <c:pt idx="18">
                  <c:v>14277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niño_11!$A$11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niño_11!$B$11:$T$11</c:f>
              <c:numCache>
                <c:formatCode>0</c:formatCode>
                <c:ptCount val="19"/>
                <c:pt idx="0">
                  <c:v>1209</c:v>
                </c:pt>
                <c:pt idx="1">
                  <c:v>1223</c:v>
                </c:pt>
                <c:pt idx="2">
                  <c:v>1327</c:v>
                </c:pt>
                <c:pt idx="3">
                  <c:v>1445</c:v>
                </c:pt>
                <c:pt idx="4">
                  <c:v>1524</c:v>
                </c:pt>
                <c:pt idx="5">
                  <c:v>1599</c:v>
                </c:pt>
                <c:pt idx="6">
                  <c:v>1625</c:v>
                </c:pt>
                <c:pt idx="7">
                  <c:v>1739</c:v>
                </c:pt>
                <c:pt idx="8">
                  <c:v>1853</c:v>
                </c:pt>
                <c:pt idx="9">
                  <c:v>1855</c:v>
                </c:pt>
                <c:pt idx="10">
                  <c:v>1823</c:v>
                </c:pt>
                <c:pt idx="11">
                  <c:v>1833</c:v>
                </c:pt>
                <c:pt idx="12">
                  <c:v>1950</c:v>
                </c:pt>
                <c:pt idx="13">
                  <c:v>1998</c:v>
                </c:pt>
                <c:pt idx="14">
                  <c:v>2096</c:v>
                </c:pt>
                <c:pt idx="15">
                  <c:v>2178</c:v>
                </c:pt>
                <c:pt idx="16">
                  <c:v>2281</c:v>
                </c:pt>
                <c:pt idx="17">
                  <c:v>2198</c:v>
                </c:pt>
                <c:pt idx="18">
                  <c:v>1773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niño_11!$A$12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283975659229223E-2"/>
                  <c:y val="-3.72092962690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27180527383367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31710615280595E-2"/>
                  <c:y val="-2.480619751267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283975659229184E-2"/>
                  <c:y val="-2.480619751267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27180527383367E-2"/>
                  <c:y val="-2.067183126056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27180527383415E-2"/>
                  <c:y val="-1.240309875633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579445571331981E-2"/>
                  <c:y val="-1.240309875633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227180527383415E-2"/>
                  <c:y val="-1.653746500844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931710615280595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522650439486238E-2"/>
                  <c:y val="-2.067183126056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874915483434753E-2"/>
                  <c:y val="-2.067183126056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227180527383468E-2"/>
                  <c:y val="-1.653746500844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340770791075151E-2"/>
                  <c:y val="-2.067183126056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522650439486139E-2"/>
                  <c:y val="-2.0671831260561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874915483434852E-2"/>
                  <c:y val="-1.653746500844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227180527383468E-2"/>
                  <c:y val="-2.0671831260561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227180527383468E-2"/>
                  <c:y val="-1.653746500844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6227180527383367E-2"/>
                  <c:y val="-1.240309875633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2170385395537525E-2"/>
                  <c:y val="-4.1343662521123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niño_11!$B$12:$T$12</c:f>
              <c:numCache>
                <c:formatCode>0</c:formatCode>
                <c:ptCount val="19"/>
                <c:pt idx="0">
                  <c:v>1944</c:v>
                </c:pt>
                <c:pt idx="1">
                  <c:v>2009</c:v>
                </c:pt>
                <c:pt idx="2">
                  <c:v>2127</c:v>
                </c:pt>
                <c:pt idx="3">
                  <c:v>2255</c:v>
                </c:pt>
                <c:pt idx="4">
                  <c:v>2341</c:v>
                </c:pt>
                <c:pt idx="5">
                  <c:v>2400</c:v>
                </c:pt>
                <c:pt idx="6">
                  <c:v>2373</c:v>
                </c:pt>
                <c:pt idx="7">
                  <c:v>2501</c:v>
                </c:pt>
                <c:pt idx="8">
                  <c:v>2719</c:v>
                </c:pt>
                <c:pt idx="9">
                  <c:v>2750</c:v>
                </c:pt>
                <c:pt idx="10">
                  <c:v>2711</c:v>
                </c:pt>
                <c:pt idx="11">
                  <c:v>2739</c:v>
                </c:pt>
                <c:pt idx="12">
                  <c:v>2903</c:v>
                </c:pt>
                <c:pt idx="13">
                  <c:v>3029</c:v>
                </c:pt>
                <c:pt idx="14">
                  <c:v>3171</c:v>
                </c:pt>
                <c:pt idx="15">
                  <c:v>3359</c:v>
                </c:pt>
                <c:pt idx="16">
                  <c:v>3530</c:v>
                </c:pt>
                <c:pt idx="17">
                  <c:v>3516</c:v>
                </c:pt>
                <c:pt idx="18">
                  <c:v>3258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niño_11!$A$13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170385395537525E-2"/>
                  <c:y val="-3.307493001689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658553076402974E-3"/>
                  <c:y val="-3.72092962690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658553076403217E-3"/>
                  <c:y val="-3.72092962690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18120351588911E-2"/>
                  <c:y val="-2.480619751267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4658553076402974E-3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18120351588911E-2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135902636916835E-3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81812035158901E-2"/>
                  <c:y val="-3.72092962690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613252197430695E-3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81812035158901E-2"/>
                  <c:y val="-2.480619751267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4658553076403962E-3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170385395537525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227180527383367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522650439486139E-2"/>
                  <c:y val="-3.307493001689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579445571332081E-2"/>
                  <c:y val="-2.894056376478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522650439486139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227180527383468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6227180527383367E-2"/>
                  <c:y val="-2.894056376478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227180527383367E-2"/>
                  <c:y val="-2.48061975126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niño_11!$B$13:$T$13</c:f>
              <c:numCache>
                <c:formatCode>0</c:formatCode>
                <c:ptCount val="19"/>
                <c:pt idx="0">
                  <c:v>5934</c:v>
                </c:pt>
                <c:pt idx="1">
                  <c:v>5882</c:v>
                </c:pt>
                <c:pt idx="2">
                  <c:v>5913</c:v>
                </c:pt>
                <c:pt idx="3">
                  <c:v>5983</c:v>
                </c:pt>
                <c:pt idx="4">
                  <c:v>5971</c:v>
                </c:pt>
                <c:pt idx="5">
                  <c:v>6010</c:v>
                </c:pt>
                <c:pt idx="6">
                  <c:v>5898</c:v>
                </c:pt>
                <c:pt idx="7">
                  <c:v>5960</c:v>
                </c:pt>
                <c:pt idx="8">
                  <c:v>6032</c:v>
                </c:pt>
                <c:pt idx="9">
                  <c:v>5948</c:v>
                </c:pt>
                <c:pt idx="10">
                  <c:v>5783</c:v>
                </c:pt>
                <c:pt idx="11">
                  <c:v>5623</c:v>
                </c:pt>
                <c:pt idx="12">
                  <c:v>5623</c:v>
                </c:pt>
                <c:pt idx="13">
                  <c:v>5646</c:v>
                </c:pt>
                <c:pt idx="14">
                  <c:v>5736</c:v>
                </c:pt>
                <c:pt idx="15">
                  <c:v>5789</c:v>
                </c:pt>
                <c:pt idx="16">
                  <c:v>5847</c:v>
                </c:pt>
                <c:pt idx="17">
                  <c:v>5738</c:v>
                </c:pt>
                <c:pt idx="18">
                  <c:v>5294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434416"/>
        <c:axId val="292433240"/>
      </c:lineChart>
      <c:catAx>
        <c:axId val="2924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2433240"/>
        <c:crosses val="autoZero"/>
        <c:auto val="1"/>
        <c:lblAlgn val="ctr"/>
        <c:lblOffset val="100"/>
        <c:noMultiLvlLbl val="0"/>
      </c:catAx>
      <c:valAx>
        <c:axId val="29243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24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01764362787984"/>
          <c:y val="0.87926814973371048"/>
          <c:w val="0.77314657168868084"/>
          <c:h val="0.11922660426665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PROPORCIÓN DE NIÑOS MENORES DE UN AÑO </a:t>
            </a:r>
            <a:r>
              <a:rPr lang="es-ES" sz="1600" b="1" i="0" cap="all" baseline="0">
                <a:effectLst/>
              </a:rPr>
              <a:t>con CRED, Vacuna Rotavirus y Neumococo, MMN y DNI </a:t>
            </a:r>
            <a:r>
              <a:rPr lang="es-PE" sz="1600" b="1" i="0" cap="all" baseline="0">
                <a:effectLst/>
              </a:rPr>
              <a:t> </a:t>
            </a:r>
            <a:r>
              <a:rPr lang="es-ES" sz="1600" b="1" i="0" cap="all" baseline="0">
                <a:effectLst/>
              </a:rPr>
              <a:t>Ámbito FED quintil  DE POBREZA 2</a:t>
            </a:r>
            <a:endParaRPr lang="es-PE" sz="1200">
              <a:effectLst/>
            </a:endParaRPr>
          </a:p>
          <a:p>
            <a:pPr>
              <a:defRPr/>
            </a:pPr>
            <a:r>
              <a:rPr lang="es-ES" sz="1600" b="1" i="0" baseline="0">
                <a:effectLst/>
              </a:rPr>
              <a:t>DIRESA CALLAO</a:t>
            </a:r>
            <a:endParaRPr lang="es-PE" sz="12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niño21!$A$9</c:f>
              <c:strCache>
                <c:ptCount val="1"/>
                <c:pt idx="0">
                  <c:v> 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923261390887284E-3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92326139088744E-3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5923261390887284E-3"/>
                  <c:y val="-2.772963100303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5923261390887578E-3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88489208633122E-2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936051159073332E-3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5923261390887284E-3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5923261390887873E-3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191047162270243E-2"/>
                  <c:y val="-3.697284133738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5923261390887873E-3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388489208633094E-2"/>
                  <c:y val="-5.083765683890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789768185451638E-2"/>
                  <c:y val="-2.772963100303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987210231814548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5923261390888463E-3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789768185451638E-2"/>
                  <c:y val="-4.159444650455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789768185451638E-2"/>
                  <c:y val="-3.697284133738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4388489208633094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987210231814666E-2"/>
                  <c:y val="-2.772963100303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4388489208633094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niño21!$B$8:$T$8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niño21!$B$9:$T$9</c:f>
              <c:numCache>
                <c:formatCode>0</c:formatCode>
                <c:ptCount val="19"/>
                <c:pt idx="0">
                  <c:v>34</c:v>
                </c:pt>
                <c:pt idx="1">
                  <c:v>34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36</c:v>
                </c:pt>
                <c:pt idx="15">
                  <c:v>36</c:v>
                </c:pt>
                <c:pt idx="16">
                  <c:v>37</c:v>
                </c:pt>
                <c:pt idx="17">
                  <c:v>37</c:v>
                </c:pt>
                <c:pt idx="18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niño21!$A$10</c:f>
              <c:strCache>
                <c:ptCount val="1"/>
                <c:pt idx="0">
                  <c:v>% Niños  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niño21!$B$8:$T$8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niño21!$B$10:$T$10</c:f>
              <c:numCache>
                <c:formatCode>0</c:formatCode>
                <c:ptCount val="19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niño21!$A$11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987210231814548E-2"/>
                  <c:y val="-2.772963100303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184652278177457E-2"/>
                  <c:y val="-1.848642066869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184652278177457E-2"/>
                  <c:y val="-2.31080258358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388489208633122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88489208633122E-2"/>
                  <c:y val="-3.697284133738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184652278177457E-2"/>
                  <c:y val="-2.772963100303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184652278177457E-2"/>
                  <c:y val="-2.31080258358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184652278177457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783373301358914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184652278177457E-2"/>
                  <c:y val="-2.772963100303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184652278177457E-2"/>
                  <c:y val="-4.159444650455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585931254996003E-2"/>
                  <c:y val="-2.31080258358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987210231814548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987210231814666E-2"/>
                  <c:y val="-2.31080258358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987210231814548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191047162270184E-2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9184652278177457E-2"/>
                  <c:y val="-2.310802583586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2382094324540486E-2"/>
                  <c:y val="-1.386481550151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4388489208633094E-2"/>
                  <c:y val="-1.386481550151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niño21!$B$8:$T$8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niño21!$B$11:$T$11</c:f>
              <c:numCache>
                <c:formatCode>0</c:formatCode>
                <c:ptCount val="19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niño21!$A$12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987210231814548E-2"/>
                  <c:y val="-4.159444650455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88489208633108E-2"/>
                  <c:y val="-4.159444650455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89768185451638E-2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184652278177488E-2"/>
                  <c:y val="-4.62160516717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88489208633122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585931254996003E-2"/>
                  <c:y val="-4.159444650455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980815347721823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184652278177457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184652278177457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987210231814607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783373301358914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987210231814548E-2"/>
                  <c:y val="-3.697284133738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585931254996003E-2"/>
                  <c:y val="-4.621605167172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585931254996003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789768185451638E-2"/>
                  <c:y val="-3.23512361702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5987210231814548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987210231814548E-2"/>
                  <c:y val="-2.772963100303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7585931254996003E-2"/>
                  <c:y val="-5.545926200607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niño21!$B$8:$T$8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niño21!$B$12:$T$12</c:f>
              <c:numCache>
                <c:formatCode>0</c:formatCode>
                <c:ptCount val="19"/>
                <c:pt idx="0">
                  <c:v>66</c:v>
                </c:pt>
                <c:pt idx="1">
                  <c:v>69</c:v>
                </c:pt>
                <c:pt idx="2">
                  <c:v>72</c:v>
                </c:pt>
                <c:pt idx="3">
                  <c:v>75</c:v>
                </c:pt>
                <c:pt idx="4">
                  <c:v>78</c:v>
                </c:pt>
                <c:pt idx="5">
                  <c:v>81</c:v>
                </c:pt>
                <c:pt idx="6">
                  <c:v>84</c:v>
                </c:pt>
                <c:pt idx="7">
                  <c:v>86</c:v>
                </c:pt>
                <c:pt idx="8">
                  <c:v>90</c:v>
                </c:pt>
                <c:pt idx="9">
                  <c:v>93</c:v>
                </c:pt>
                <c:pt idx="10">
                  <c:v>96</c:v>
                </c:pt>
                <c:pt idx="11">
                  <c:v>96</c:v>
                </c:pt>
                <c:pt idx="12">
                  <c:v>96</c:v>
                </c:pt>
                <c:pt idx="13">
                  <c:v>96</c:v>
                </c:pt>
                <c:pt idx="14">
                  <c:v>96</c:v>
                </c:pt>
                <c:pt idx="15">
                  <c:v>95</c:v>
                </c:pt>
                <c:pt idx="16">
                  <c:v>95</c:v>
                </c:pt>
                <c:pt idx="17">
                  <c:v>94</c:v>
                </c:pt>
                <c:pt idx="18">
                  <c:v>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11224"/>
        <c:axId val="225010440"/>
      </c:lineChart>
      <c:catAx>
        <c:axId val="22501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5010440"/>
        <c:crosses val="autoZero"/>
        <c:auto val="1"/>
        <c:lblAlgn val="ctr"/>
        <c:lblOffset val="100"/>
        <c:noMultiLvlLbl val="0"/>
      </c:catAx>
      <c:valAx>
        <c:axId val="2250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501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354374767902214E-2"/>
          <c:y val="0.83708732613939851"/>
          <c:w val="0.88972450386147783"/>
          <c:h val="0.12578637095878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800" b="1" i="0" cap="small" baseline="0">
                <a:effectLst/>
              </a:rPr>
            </a:br>
            <a:r>
              <a:rPr lang="es-ES" sz="1800" b="1" i="0" cap="small" baseline="0">
                <a:effectLst/>
              </a:rPr>
              <a:t> región Callao</a:t>
            </a:r>
            <a:r>
              <a:rPr lang="es-ES" sz="1800" b="0" i="0" cap="small" baseline="0">
                <a:effectLst/>
              </a:rPr>
              <a:t> </a:t>
            </a:r>
            <a:endParaRPr lang="es-PE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niño31!$A$9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006802721088437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05442176870748E-2"/>
                  <c:y val="-2.5961972864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306122448979623E-2"/>
                  <c:y val="-2.5961972864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05442176870748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034013605442809E-3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306122448979591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20408163265306E-2"/>
                  <c:y val="-2.225311959825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60544217687081E-2"/>
                  <c:y val="-2.225311959825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0408163265306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204081632653123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8027210884353739E-3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006802721088435E-3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006802721088435E-3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006802721088435E-3"/>
                  <c:y val="-3.3379679397378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471511256835911E-16"/>
                  <c:y val="-3.3379679397378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967082613100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1020408163265302E-3"/>
                  <c:y val="-2.967082613100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7006802721089682E-3"/>
                  <c:y val="-4.450623919650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niño31!$B$9:$T$9</c:f>
              <c:numCache>
                <c:formatCode>0</c:formatCode>
                <c:ptCount val="19"/>
                <c:pt idx="0">
                  <c:v>17218</c:v>
                </c:pt>
                <c:pt idx="1">
                  <c:v>17147</c:v>
                </c:pt>
                <c:pt idx="2">
                  <c:v>17103</c:v>
                </c:pt>
                <c:pt idx="3">
                  <c:v>17035</c:v>
                </c:pt>
                <c:pt idx="4">
                  <c:v>17005</c:v>
                </c:pt>
                <c:pt idx="5">
                  <c:v>16936</c:v>
                </c:pt>
                <c:pt idx="6">
                  <c:v>16821</c:v>
                </c:pt>
                <c:pt idx="7">
                  <c:v>16758</c:v>
                </c:pt>
                <c:pt idx="8">
                  <c:v>16676</c:v>
                </c:pt>
                <c:pt idx="9">
                  <c:v>16532</c:v>
                </c:pt>
                <c:pt idx="10">
                  <c:v>16367</c:v>
                </c:pt>
                <c:pt idx="11">
                  <c:v>16247</c:v>
                </c:pt>
                <c:pt idx="12">
                  <c:v>16218</c:v>
                </c:pt>
                <c:pt idx="13">
                  <c:v>16078</c:v>
                </c:pt>
                <c:pt idx="14">
                  <c:v>16014</c:v>
                </c:pt>
                <c:pt idx="15">
                  <c:v>15885</c:v>
                </c:pt>
                <c:pt idx="16">
                  <c:v>15787</c:v>
                </c:pt>
                <c:pt idx="17">
                  <c:v>15571</c:v>
                </c:pt>
                <c:pt idx="18">
                  <c:v>15227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niño31!$A$10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20408163265306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20408163265306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20408163265306E-2"/>
                  <c:y val="-2.5961972864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904761904761904E-2"/>
                  <c:y val="-3.337967939737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605442176870779E-2"/>
                  <c:y val="-2.5961972864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605442176870748E-2"/>
                  <c:y val="-3.337967939737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306122448979591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408163265306121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306122448979591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306122448979591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408163265306183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408163265306121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707482993197404E-2"/>
                  <c:y val="-2.967082613100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605442176870748E-2"/>
                  <c:y val="-2.225311959825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8707482993197404E-2"/>
                  <c:y val="-2.22531195982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006802721088437E-2"/>
                  <c:y val="-1.85442663318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306122448979591E-2"/>
                  <c:y val="-1.85442663318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7006802721088562E-2"/>
                  <c:y val="-3.337967939737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niño31!$B$8:$T$8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niño31!$B$10:$T$10</c:f>
              <c:numCache>
                <c:formatCode>0</c:formatCode>
                <c:ptCount val="19"/>
                <c:pt idx="0">
                  <c:v>331</c:v>
                </c:pt>
                <c:pt idx="1">
                  <c:v>384</c:v>
                </c:pt>
                <c:pt idx="2">
                  <c:v>462</c:v>
                </c:pt>
                <c:pt idx="3">
                  <c:v>550</c:v>
                </c:pt>
                <c:pt idx="4">
                  <c:v>608</c:v>
                </c:pt>
                <c:pt idx="5">
                  <c:v>642</c:v>
                </c:pt>
                <c:pt idx="6">
                  <c:v>659</c:v>
                </c:pt>
                <c:pt idx="7">
                  <c:v>702</c:v>
                </c:pt>
                <c:pt idx="8">
                  <c:v>858</c:v>
                </c:pt>
                <c:pt idx="9">
                  <c:v>916</c:v>
                </c:pt>
                <c:pt idx="10">
                  <c:v>872</c:v>
                </c:pt>
                <c:pt idx="11">
                  <c:v>901</c:v>
                </c:pt>
                <c:pt idx="12">
                  <c:v>934</c:v>
                </c:pt>
                <c:pt idx="13">
                  <c:v>947</c:v>
                </c:pt>
                <c:pt idx="14">
                  <c:v>1015</c:v>
                </c:pt>
                <c:pt idx="15">
                  <c:v>1068</c:v>
                </c:pt>
                <c:pt idx="16">
                  <c:v>1106</c:v>
                </c:pt>
                <c:pt idx="17">
                  <c:v>1051</c:v>
                </c:pt>
                <c:pt idx="18">
                  <c:v>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63592"/>
        <c:axId val="225759280"/>
      </c:lineChart>
      <c:catAx>
        <c:axId val="22576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5759280"/>
        <c:crosses val="autoZero"/>
        <c:auto val="1"/>
        <c:lblAlgn val="ctr"/>
        <c:lblOffset val="100"/>
        <c:noMultiLvlLbl val="0"/>
      </c:catAx>
      <c:valAx>
        <c:axId val="22575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576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es-ES" sz="1800" b="1" i="0" cap="small" baseline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800" b="1" i="0" cap="small" baseline="0">
                <a:effectLst/>
              </a:rPr>
            </a:br>
            <a:r>
              <a:rPr lang="es-ES" sz="1800" b="1" i="0" cap="small" baseline="0">
                <a:effectLst/>
              </a:rPr>
              <a:t> región Callao</a:t>
            </a:r>
            <a:endParaRPr lang="es-PE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niño41!$A$9</c:f>
              <c:strCache>
                <c:ptCount val="1"/>
                <c:pt idx="0">
                  <c:v> 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niño41!$B$8:$T$8</c:f>
              <c:strCache>
                <c:ptCount val="19"/>
                <c:pt idx="0">
                  <c:v>201601</c:v>
                </c:pt>
                <c:pt idx="1">
                  <c:v>201602</c:v>
                </c:pt>
                <c:pt idx="2">
                  <c:v>201603</c:v>
                </c:pt>
                <c:pt idx="3">
                  <c:v>201604</c:v>
                </c:pt>
                <c:pt idx="4">
                  <c:v>201605</c:v>
                </c:pt>
                <c:pt idx="5">
                  <c:v>201606</c:v>
                </c:pt>
                <c:pt idx="6">
                  <c:v>201607</c:v>
                </c:pt>
                <c:pt idx="7">
                  <c:v>201608</c:v>
                </c:pt>
                <c:pt idx="8">
                  <c:v>201609</c:v>
                </c:pt>
                <c:pt idx="9">
                  <c:v>201610</c:v>
                </c:pt>
                <c:pt idx="10">
                  <c:v>201611</c:v>
                </c:pt>
                <c:pt idx="11">
                  <c:v>201612</c:v>
                </c:pt>
                <c:pt idx="12">
                  <c:v>201701</c:v>
                </c:pt>
                <c:pt idx="13">
                  <c:v>201702</c:v>
                </c:pt>
                <c:pt idx="14">
                  <c:v>201703</c:v>
                </c:pt>
                <c:pt idx="15">
                  <c:v>201704</c:v>
                </c:pt>
                <c:pt idx="16">
                  <c:v>201705</c:v>
                </c:pt>
                <c:pt idx="17">
                  <c:v>201706</c:v>
                </c:pt>
                <c:pt idx="18">
                  <c:v>201707</c:v>
                </c:pt>
              </c:strCache>
            </c:strRef>
          </c:cat>
          <c:val>
            <c:numRef>
              <c:f>niño41!$B$9:$T$9</c:f>
              <c:numCache>
                <c:formatCode>0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08304"/>
        <c:axId val="294613400"/>
      </c:lineChart>
      <c:catAx>
        <c:axId val="29460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613400"/>
        <c:crosses val="autoZero"/>
        <c:auto val="1"/>
        <c:lblAlgn val="ctr"/>
        <c:lblOffset val="100"/>
        <c:noMultiLvlLbl val="0"/>
      </c:catAx>
      <c:valAx>
        <c:axId val="29461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60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05/10/2017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7279"/>
              </p:ext>
            </p:extLst>
          </p:nvPr>
        </p:nvGraphicFramePr>
        <p:xfrm>
          <a:off x="395536" y="6021288"/>
          <a:ext cx="2317378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378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</a:t>
                      </a:r>
                      <a:r>
                        <a:rPr lang="es-PE" sz="1100" dirty="0" smtClean="0"/>
                        <a:t> 05Infant_201707v0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</a:t>
                      </a:r>
                      <a:r>
                        <a:rPr lang="es-PE" sz="1100" dirty="0" smtClean="0">
                          <a:latin typeface="Calibri"/>
                        </a:rPr>
                        <a:t>: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OCTUBRE 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5821"/>
              </p:ext>
            </p:extLst>
          </p:nvPr>
        </p:nvGraphicFramePr>
        <p:xfrm>
          <a:off x="395536" y="404664"/>
          <a:ext cx="8352928" cy="547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49663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05Infant_201707v0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OCTUBRE 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99767"/>
              </p:ext>
            </p:extLst>
          </p:nvPr>
        </p:nvGraphicFramePr>
        <p:xfrm>
          <a:off x="600074" y="332656"/>
          <a:ext cx="822039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097360"/>
            <a:ext cx="8640959" cy="5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</a:t>
            </a:r>
            <a:r>
              <a:rPr lang="es-PE" sz="1800" dirty="0" smtClean="0">
                <a:solidFill>
                  <a:schemeClr val="tx1"/>
                </a:solidFill>
              </a:rPr>
              <a:t>julio</a:t>
            </a:r>
            <a:r>
              <a:rPr lang="es-PE" sz="1800" dirty="0" smtClean="0">
                <a:solidFill>
                  <a:schemeClr val="tx1"/>
                </a:solidFill>
              </a:rPr>
              <a:t> </a:t>
            </a:r>
            <a:r>
              <a:rPr lang="es-PE" sz="1800" dirty="0" smtClean="0">
                <a:solidFill>
                  <a:schemeClr val="tx1"/>
                </a:solidFill>
              </a:rPr>
              <a:t>del 2017 encontramos que de </a:t>
            </a:r>
            <a:r>
              <a:rPr lang="es-PE" sz="1800" dirty="0" smtClean="0">
                <a:solidFill>
                  <a:schemeClr val="tx1"/>
                </a:solidFill>
              </a:rPr>
              <a:t>15227 </a:t>
            </a:r>
            <a:r>
              <a:rPr lang="es-PE" sz="1800" dirty="0" smtClean="0">
                <a:solidFill>
                  <a:schemeClr val="tx1"/>
                </a:solidFill>
              </a:rPr>
              <a:t>niños(as)menores de 12 meses(100%) el </a:t>
            </a:r>
            <a:r>
              <a:rPr lang="es-PE" sz="1800" dirty="0" smtClean="0">
                <a:solidFill>
                  <a:schemeClr val="tx1"/>
                </a:solidFill>
              </a:rPr>
              <a:t>94% </a:t>
            </a:r>
            <a:r>
              <a:rPr lang="es-PE" sz="1800" dirty="0" smtClean="0">
                <a:solidFill>
                  <a:schemeClr val="tx1"/>
                </a:solidFill>
              </a:rPr>
              <a:t>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</a:t>
            </a:r>
            <a:r>
              <a:rPr lang="es-PE" sz="1800" dirty="0" smtClean="0">
                <a:solidFill>
                  <a:schemeClr val="tx1"/>
                </a:solidFill>
              </a:rPr>
              <a:t>1773 </a:t>
            </a:r>
            <a:r>
              <a:rPr lang="es-PE" sz="1800" dirty="0" smtClean="0">
                <a:solidFill>
                  <a:schemeClr val="tx1"/>
                </a:solidFill>
              </a:rPr>
              <a:t>niños cuenta con atenciones CRED de manera oportuna acuerdo a su edad correspondiente a el 12% del total de la población menor de 12 meses.</a:t>
            </a: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En relación a al indicador suplementación con micronutriente de acuerdo a la edad en el mes de </a:t>
            </a:r>
            <a:r>
              <a:rPr lang="es-PE" sz="1800" dirty="0" smtClean="0">
                <a:solidFill>
                  <a:schemeClr val="tx1"/>
                </a:solidFill>
              </a:rPr>
              <a:t>julio </a:t>
            </a:r>
            <a:r>
              <a:rPr lang="es-PE" sz="1800" dirty="0">
                <a:solidFill>
                  <a:schemeClr val="tx1"/>
                </a:solidFill>
              </a:rPr>
              <a:t>se alcanzo el </a:t>
            </a:r>
            <a:r>
              <a:rPr lang="es-PE" sz="1800" dirty="0" smtClean="0">
                <a:solidFill>
                  <a:schemeClr val="tx1"/>
                </a:solidFill>
              </a:rPr>
              <a:t>35% </a:t>
            </a:r>
            <a:r>
              <a:rPr lang="es-PE" sz="1800" dirty="0">
                <a:solidFill>
                  <a:schemeClr val="tx1"/>
                </a:solidFill>
              </a:rPr>
              <a:t>del total esperado, las estrategias implementadas de seguimiento y entrega de suplemento de micronutriente en la Región callao para el alcance de esta variable brindan  sostenibilidad en los resultados. 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La vacunación de Rotavirus y Neumococo de acuerdo a la edad obtuvo un </a:t>
            </a:r>
            <a:r>
              <a:rPr lang="es-PE" sz="1800" dirty="0" smtClean="0">
                <a:solidFill>
                  <a:schemeClr val="tx1"/>
                </a:solidFill>
              </a:rPr>
              <a:t>21% </a:t>
            </a:r>
            <a:r>
              <a:rPr lang="es-PE" sz="1800" dirty="0">
                <a:solidFill>
                  <a:schemeClr val="tx1"/>
                </a:solidFill>
              </a:rPr>
              <a:t>del total de niños(as) menores de 12 </a:t>
            </a:r>
            <a:r>
              <a:rPr lang="es-PE" sz="1800" dirty="0" smtClean="0">
                <a:solidFill>
                  <a:schemeClr val="tx1"/>
                </a:solidFill>
              </a:rPr>
              <a:t>meses.</a:t>
            </a:r>
          </a:p>
          <a:p>
            <a:pPr algn="just"/>
            <a:r>
              <a:rPr lang="es-PE" sz="1800" dirty="0">
                <a:solidFill>
                  <a:schemeClr val="tx1"/>
                </a:solidFill>
              </a:rPr>
              <a:t>Como resultado, el paquete de atención  de los 5 criterios FED en el  grupo poblacional de niños menores de 12 meses, encontramos que  </a:t>
            </a:r>
            <a:r>
              <a:rPr lang="es-PE" sz="1800" dirty="0" smtClean="0">
                <a:solidFill>
                  <a:schemeClr val="tx1"/>
                </a:solidFill>
              </a:rPr>
              <a:t>5% </a:t>
            </a:r>
            <a:r>
              <a:rPr lang="es-PE" sz="1800" dirty="0">
                <a:solidFill>
                  <a:schemeClr val="tx1"/>
                </a:solidFill>
              </a:rPr>
              <a:t>logro contar con el paquete completo de atención. </a:t>
            </a:r>
            <a:endParaRPr lang="es-PE" sz="1800" dirty="0" smtClean="0">
              <a:solidFill>
                <a:schemeClr val="tx1"/>
              </a:solidFill>
            </a:endParaRP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De </a:t>
            </a:r>
            <a:r>
              <a:rPr lang="es-PE" sz="1800" dirty="0">
                <a:solidFill>
                  <a:schemeClr val="tx1"/>
                </a:solidFill>
              </a:rPr>
              <a:t>las 5 variables, el indicador CRED de acuerdo a la edad, es el que conlleva a reformular estrategias y maximizar acciones que permitan sensibilizar a la población, priorizando madres y padres de familia, que presentan características que limiten o conlleven a la inasistencia o asistencia inoportuna a los servicios CRED brindado en los </a:t>
            </a:r>
            <a:r>
              <a:rPr lang="es-PE" sz="1800" dirty="0" smtClean="0">
                <a:solidFill>
                  <a:schemeClr val="tx1"/>
                </a:solidFill>
              </a:rPr>
              <a:t>EE.SS.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</a:t>
            </a:r>
            <a:r>
              <a:rPr lang="es-PE" sz="1800" dirty="0">
                <a:solidFill>
                  <a:schemeClr val="tx1"/>
                </a:solidFill>
              </a:rPr>
              <a:t>ello es  indispensable seguir reforzando la captación oportuna de   </a:t>
            </a:r>
            <a:r>
              <a:rPr lang="es-PE" sz="1800" dirty="0" smtClean="0">
                <a:solidFill>
                  <a:schemeClr val="tx1"/>
                </a:solidFill>
              </a:rPr>
              <a:t>los    menores </a:t>
            </a:r>
            <a:r>
              <a:rPr lang="es-PE" sz="1800" dirty="0">
                <a:solidFill>
                  <a:schemeClr val="tx1"/>
                </a:solidFill>
              </a:rPr>
              <a:t>a través de las VISITAS DOMICILIARIAS, priorizando el </a:t>
            </a:r>
            <a:r>
              <a:rPr lang="es-PE" sz="1800" dirty="0" smtClean="0">
                <a:solidFill>
                  <a:schemeClr val="tx1"/>
                </a:solidFill>
              </a:rPr>
              <a:t>trabajo </a:t>
            </a:r>
            <a:r>
              <a:rPr lang="es-PE" sz="1800" dirty="0">
                <a:solidFill>
                  <a:schemeClr val="tx1"/>
                </a:solidFill>
              </a:rPr>
              <a:t>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05Infant_201707v0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OCTUBRE 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617686"/>
              </p:ext>
            </p:extLst>
          </p:nvPr>
        </p:nvGraphicFramePr>
        <p:xfrm>
          <a:off x="395536" y="404664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2016 _2017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 05Infant_201707v0</a:t>
                      </a:r>
                    </a:p>
                    <a:p>
                      <a:pPr fontAlgn="b"/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OCTUBRE 2017</a:t>
                      </a:r>
                      <a:endParaRPr lang="es-PE" sz="1100" dirty="0"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48653"/>
              </p:ext>
            </p:extLst>
          </p:nvPr>
        </p:nvGraphicFramePr>
        <p:xfrm>
          <a:off x="539552" y="620689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</a:t>
            </a:r>
            <a:r>
              <a:rPr lang="es-PE" sz="1100" dirty="0" smtClean="0"/>
              <a:t>2016 _2017</a:t>
            </a:r>
          </a:p>
          <a:p>
            <a:pPr fontAlgn="b"/>
            <a:r>
              <a:rPr lang="es-PE" sz="1100" dirty="0"/>
              <a:t>Cubo:03gest02_apn_201707v0</a:t>
            </a:r>
            <a:endParaRPr lang="es-PE" sz="1100" dirty="0" smtClean="0"/>
          </a:p>
          <a:p>
            <a:pPr fontAlgn="b"/>
            <a:r>
              <a:rPr lang="es-PE" sz="1100" dirty="0" smtClean="0">
                <a:latin typeface="Calibri"/>
              </a:rPr>
              <a:t>Procesado: OCTUBRE 2017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21484"/>
              </p:ext>
            </p:extLst>
          </p:nvPr>
        </p:nvGraphicFramePr>
        <p:xfrm>
          <a:off x="704849" y="332657"/>
          <a:ext cx="8115623" cy="50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Cubo:03gest02_apn_201707v0</a:t>
            </a:r>
          </a:p>
          <a:p>
            <a:pPr fontAlgn="b"/>
            <a:r>
              <a:rPr lang="es-PE" sz="1100" dirty="0">
                <a:latin typeface="Calibri"/>
              </a:rPr>
              <a:t>Procesado: OCTUBRE 2017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60271"/>
              </p:ext>
            </p:extLst>
          </p:nvPr>
        </p:nvGraphicFramePr>
        <p:xfrm>
          <a:off x="395536" y="476672"/>
          <a:ext cx="8129910" cy="440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</a:t>
            </a:r>
            <a:r>
              <a:rPr lang="es-PE" sz="2800" dirty="0" smtClean="0">
                <a:solidFill>
                  <a:schemeClr val="tx1"/>
                </a:solidFill>
              </a:rPr>
              <a:t>julio </a:t>
            </a:r>
            <a:r>
              <a:rPr lang="es-PE" sz="2800" dirty="0" smtClean="0">
                <a:solidFill>
                  <a:schemeClr val="tx1"/>
                </a:solidFill>
              </a:rPr>
              <a:t>del año 2017, se observa un </a:t>
            </a:r>
            <a:r>
              <a:rPr lang="es-PE" sz="2800" dirty="0" smtClean="0">
                <a:solidFill>
                  <a:schemeClr val="tx1"/>
                </a:solidFill>
              </a:rPr>
              <a:t>8% </a:t>
            </a:r>
            <a:r>
              <a:rPr lang="es-PE" sz="2800" dirty="0" smtClean="0">
                <a:solidFill>
                  <a:schemeClr val="tx1"/>
                </a:solidFill>
              </a:rPr>
              <a:t>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</a:t>
            </a:r>
            <a:r>
              <a:rPr lang="es-PE" sz="2800" dirty="0" smtClean="0">
                <a:solidFill>
                  <a:schemeClr val="tx1"/>
                </a:solidFill>
              </a:rPr>
              <a:t>.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Cubo:03gest02_apn_201707v0</a:t>
            </a:r>
          </a:p>
          <a:p>
            <a:pPr fontAlgn="b"/>
            <a:r>
              <a:rPr lang="es-PE" sz="1100" dirty="0">
                <a:latin typeface="Calibri"/>
              </a:rPr>
              <a:t>Procesado: OCTUBRE </a:t>
            </a:r>
            <a:r>
              <a:rPr lang="es-PE" sz="1100" dirty="0" smtClean="0">
                <a:latin typeface="Calibri"/>
              </a:rPr>
              <a:t>2017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531288"/>
              </p:ext>
            </p:extLst>
          </p:nvPr>
        </p:nvGraphicFramePr>
        <p:xfrm>
          <a:off x="251520" y="620688"/>
          <a:ext cx="8666932" cy="476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733256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2016 _2017</a:t>
            </a:r>
          </a:p>
          <a:p>
            <a:pPr fontAlgn="b"/>
            <a:r>
              <a:rPr lang="es-PE" sz="1100" dirty="0"/>
              <a:t>Cubo:03gest02_apn_201707v0</a:t>
            </a:r>
          </a:p>
          <a:p>
            <a:pPr fontAlgn="b"/>
            <a:r>
              <a:rPr lang="es-PE" sz="1100" dirty="0">
                <a:latin typeface="Calibri"/>
              </a:rPr>
              <a:t>Procesado: OCTUBRE 2017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721776"/>
              </p:ext>
            </p:extLst>
          </p:nvPr>
        </p:nvGraphicFramePr>
        <p:xfrm>
          <a:off x="485774" y="260648"/>
          <a:ext cx="8334698" cy="528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fontAlgn="b"/>
            <a:r>
              <a:rPr lang="es-PE" dirty="0" smtClean="0">
                <a:solidFill>
                  <a:schemeClr val="tx1"/>
                </a:solidFill>
              </a:rPr>
              <a:t>Al mes de </a:t>
            </a:r>
            <a:r>
              <a:rPr lang="es-PE" dirty="0" smtClean="0">
                <a:solidFill>
                  <a:schemeClr val="tx1"/>
                </a:solidFill>
              </a:rPr>
              <a:t>julio</a:t>
            </a:r>
            <a:r>
              <a:rPr lang="es-PE" dirty="0" smtClean="0">
                <a:solidFill>
                  <a:schemeClr val="tx1"/>
                </a:solidFill>
              </a:rPr>
              <a:t> </a:t>
            </a:r>
            <a:r>
              <a:rPr lang="es-PE" dirty="0" smtClean="0">
                <a:solidFill>
                  <a:schemeClr val="tx1"/>
                </a:solidFill>
              </a:rPr>
              <a:t>2017 se observa que la proporción de gestantes con 4 CPN y 4 entrega de  hierro y ácido fólico tiene un promedio de </a:t>
            </a:r>
            <a:r>
              <a:rPr lang="es-PE" dirty="0" smtClean="0">
                <a:solidFill>
                  <a:schemeClr val="tx1"/>
                </a:solidFill>
              </a:rPr>
              <a:t>55%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>
                <a:solidFill>
                  <a:schemeClr val="tx1"/>
                </a:solidFill>
              </a:rPr>
              <a:t>03gest02_apn_201707v0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</a:t>
            </a:r>
            <a:r>
              <a:rPr lang="es-PE" dirty="0" smtClean="0">
                <a:solidFill>
                  <a:schemeClr val="tx1"/>
                </a:solidFill>
              </a:rPr>
              <a:t>mes </a:t>
            </a:r>
            <a:r>
              <a:rPr lang="es-PE" dirty="0" smtClean="0">
                <a:solidFill>
                  <a:schemeClr val="tx1"/>
                </a:solidFill>
              </a:rPr>
              <a:t>de julio la </a:t>
            </a:r>
            <a:r>
              <a:rPr lang="es-PE" dirty="0" smtClean="0">
                <a:solidFill>
                  <a:schemeClr val="tx1"/>
                </a:solidFill>
              </a:rPr>
              <a:t>información de gestantes con las 4 pruebas de laboratorio se encuentra en un </a:t>
            </a:r>
            <a:r>
              <a:rPr lang="es-PE" dirty="0" smtClean="0">
                <a:solidFill>
                  <a:schemeClr val="tx1"/>
                </a:solidFill>
              </a:rPr>
              <a:t>10%.</a:t>
            </a:r>
            <a:endParaRPr lang="es-PE" dirty="0" smtClean="0">
              <a:solidFill>
                <a:schemeClr val="tx1"/>
              </a:solidFill>
            </a:endParaRP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2101</TotalTime>
  <Words>1089</Words>
  <Application>Microsoft Office PowerPoint</Application>
  <PresentationFormat>Presentación en pantalla (4:3)</PresentationFormat>
  <Paragraphs>326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Jissella Rios Ibarra</cp:lastModifiedBy>
  <cp:revision>133</cp:revision>
  <dcterms:created xsi:type="dcterms:W3CDTF">2016-04-29T19:17:01Z</dcterms:created>
  <dcterms:modified xsi:type="dcterms:W3CDTF">2017-10-05T14:56:22Z</dcterms:modified>
</cp:coreProperties>
</file>