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75" r:id="rId3"/>
    <p:sldId id="276" r:id="rId4"/>
    <p:sldId id="277" r:id="rId5"/>
    <p:sldId id="284" r:id="rId6"/>
    <p:sldId id="278" r:id="rId7"/>
    <p:sldId id="279" r:id="rId8"/>
    <p:sldId id="286" r:id="rId9"/>
    <p:sldId id="261" r:id="rId10"/>
    <p:sldId id="269" r:id="rId11"/>
    <p:sldId id="268" r:id="rId12"/>
    <p:sldId id="288" r:id="rId13"/>
    <p:sldId id="270" r:id="rId14"/>
    <p:sldId id="271" r:id="rId15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 de María Montalvo Álvare" initials="FdMMÁ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0" autoAdjust="0"/>
    <p:restoredTop sz="94660"/>
  </p:normalViewPr>
  <p:slideViewPr>
    <p:cSldViewPr>
      <p:cViewPr>
        <p:scale>
          <a:sx n="80" d="100"/>
          <a:sy n="80" d="100"/>
        </p:scale>
        <p:origin x="726" y="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6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iosi\Desktop\fed%20actubre\GEST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iosi\Desktop\fed%20actubre\GEST%20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iosi\Desktop\fed%20actubre\GEST%20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iosi\Desktop\fed%20actubre\GEST%20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iosi\Desktop\fed%20actubre\NI&#209;O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iosi\Desktop\fed%20actubre\N&#209;O%20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iosi\Desktop\fed%20actubre\NI&#209;O%20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iosi\Desktop\fed%20actubre\NI&#209;O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baseline="0" dirty="0">
                <a:effectLst/>
              </a:rPr>
              <a:t>NÚMERO DE GESTANTES CON PAQUETE DE ATENCIÓN INTEGRAL </a:t>
            </a:r>
            <a:endParaRPr lang="es-PE" sz="1100" dirty="0">
              <a:effectLst/>
            </a:endParaRPr>
          </a:p>
          <a:p>
            <a:pPr>
              <a:defRPr/>
            </a:pPr>
            <a:r>
              <a:rPr lang="es-ES" sz="1400" b="1" i="0" baseline="0" dirty="0">
                <a:effectLst/>
              </a:rPr>
              <a:t>AMBITO FED QUINTIL DE POBREZA 2</a:t>
            </a:r>
            <a:endParaRPr lang="es-PE" sz="1100" dirty="0">
              <a:effectLst/>
            </a:endParaRPr>
          </a:p>
          <a:p>
            <a:pPr>
              <a:defRPr/>
            </a:pPr>
            <a:r>
              <a:rPr lang="es-ES" sz="1400" b="1" i="0" baseline="0" dirty="0">
                <a:effectLst/>
              </a:rPr>
              <a:t> REGIÓN CALLAO</a:t>
            </a:r>
            <a:endParaRPr lang="es-PE" sz="11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GEST_11!$A$9</c:f>
              <c:strCache>
                <c:ptCount val="1"/>
                <c:pt idx="0">
                  <c:v>Partos observados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GEST_11!$B$8:$U$8</c:f>
              <c:strCache>
                <c:ptCount val="20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  <c:pt idx="19">
                  <c:v>201708</c:v>
                </c:pt>
              </c:strCache>
            </c:strRef>
          </c:cat>
          <c:val>
            <c:numRef>
              <c:f>GEST_11!$B$9:$U$9</c:f>
              <c:numCache>
                <c:formatCode>0</c:formatCode>
                <c:ptCount val="20"/>
                <c:pt idx="0">
                  <c:v>300</c:v>
                </c:pt>
                <c:pt idx="1">
                  <c:v>278</c:v>
                </c:pt>
                <c:pt idx="2">
                  <c:v>311</c:v>
                </c:pt>
                <c:pt idx="3">
                  <c:v>325</c:v>
                </c:pt>
                <c:pt idx="4">
                  <c:v>340</c:v>
                </c:pt>
                <c:pt idx="5">
                  <c:v>361</c:v>
                </c:pt>
                <c:pt idx="6">
                  <c:v>300</c:v>
                </c:pt>
                <c:pt idx="7">
                  <c:v>303</c:v>
                </c:pt>
                <c:pt idx="8">
                  <c:v>332</c:v>
                </c:pt>
                <c:pt idx="9">
                  <c:v>268</c:v>
                </c:pt>
                <c:pt idx="10">
                  <c:v>251</c:v>
                </c:pt>
                <c:pt idx="11">
                  <c:v>255</c:v>
                </c:pt>
                <c:pt idx="12">
                  <c:v>259</c:v>
                </c:pt>
                <c:pt idx="13">
                  <c:v>299</c:v>
                </c:pt>
                <c:pt idx="14">
                  <c:v>425</c:v>
                </c:pt>
                <c:pt idx="15">
                  <c:v>309</c:v>
                </c:pt>
                <c:pt idx="16">
                  <c:v>409</c:v>
                </c:pt>
                <c:pt idx="17">
                  <c:v>268</c:v>
                </c:pt>
                <c:pt idx="18">
                  <c:v>208</c:v>
                </c:pt>
                <c:pt idx="19">
                  <c:v>134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GEST_11!$A$10</c:f>
              <c:strCache>
                <c:ptCount val="1"/>
                <c:pt idx="0">
                  <c:v>#Gest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GEST_11!$B$8:$U$8</c:f>
              <c:strCache>
                <c:ptCount val="20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  <c:pt idx="19">
                  <c:v>201708</c:v>
                </c:pt>
              </c:strCache>
            </c:strRef>
          </c:cat>
          <c:val>
            <c:numRef>
              <c:f>GEST_11!$B$10:$U$10</c:f>
              <c:numCache>
                <c:formatCode>0</c:formatCode>
                <c:ptCount val="20"/>
                <c:pt idx="0">
                  <c:v>8</c:v>
                </c:pt>
                <c:pt idx="1">
                  <c:v>10</c:v>
                </c:pt>
                <c:pt idx="2">
                  <c:v>7</c:v>
                </c:pt>
                <c:pt idx="3">
                  <c:v>12</c:v>
                </c:pt>
                <c:pt idx="4">
                  <c:v>10</c:v>
                </c:pt>
                <c:pt idx="5">
                  <c:v>9</c:v>
                </c:pt>
                <c:pt idx="6">
                  <c:v>9</c:v>
                </c:pt>
                <c:pt idx="7">
                  <c:v>6</c:v>
                </c:pt>
                <c:pt idx="8">
                  <c:v>17</c:v>
                </c:pt>
                <c:pt idx="9">
                  <c:v>29</c:v>
                </c:pt>
                <c:pt idx="10">
                  <c:v>31</c:v>
                </c:pt>
                <c:pt idx="11">
                  <c:v>27</c:v>
                </c:pt>
                <c:pt idx="12">
                  <c:v>21</c:v>
                </c:pt>
                <c:pt idx="13">
                  <c:v>19</c:v>
                </c:pt>
                <c:pt idx="14">
                  <c:v>18</c:v>
                </c:pt>
                <c:pt idx="15">
                  <c:v>23</c:v>
                </c:pt>
                <c:pt idx="16">
                  <c:v>48</c:v>
                </c:pt>
                <c:pt idx="17">
                  <c:v>32</c:v>
                </c:pt>
                <c:pt idx="18">
                  <c:v>18</c:v>
                </c:pt>
                <c:pt idx="19">
                  <c:v>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381152"/>
        <c:axId val="286382328"/>
      </c:lineChart>
      <c:catAx>
        <c:axId val="28638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86382328"/>
        <c:crosses val="autoZero"/>
        <c:auto val="1"/>
        <c:lblAlgn val="ctr"/>
        <c:lblOffset val="100"/>
        <c:noMultiLvlLbl val="0"/>
      </c:catAx>
      <c:valAx>
        <c:axId val="286382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86381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600" b="1" i="0" baseline="0">
                <a:effectLst/>
              </a:rPr>
              <a:t>PROPORCIÓN </a:t>
            </a:r>
            <a:r>
              <a:rPr lang="es-ES" sz="1600" b="1" i="0" cap="all" baseline="0">
                <a:effectLst/>
              </a:rPr>
              <a:t>de gestantes CON PAQUETE DE ATENCIÓN INTEGRAL </a:t>
            </a:r>
            <a:endParaRPr lang="es-PE" sz="1200">
              <a:effectLst/>
            </a:endParaRPr>
          </a:p>
          <a:p>
            <a:pPr>
              <a:defRPr/>
            </a:pPr>
            <a:r>
              <a:rPr lang="es-ES" sz="1600" b="1" i="0" baseline="0">
                <a:effectLst/>
              </a:rPr>
              <a:t>AMBITO FED QUINTIL DE POBLEZA 2 </a:t>
            </a:r>
            <a:endParaRPr lang="es-PE" sz="1200">
              <a:effectLst/>
            </a:endParaRPr>
          </a:p>
          <a:p>
            <a:pPr>
              <a:defRPr/>
            </a:pPr>
            <a:r>
              <a:rPr lang="es-PE" sz="1600" b="1" i="0" baseline="0">
                <a:effectLst/>
              </a:rPr>
              <a:t>REGION CALLAO</a:t>
            </a:r>
            <a:endParaRPr lang="es-PE" sz="1200">
              <a:effectLst/>
            </a:endParaRPr>
          </a:p>
        </c:rich>
      </c:tx>
      <c:layout>
        <c:manualLayout>
          <c:xMode val="edge"/>
          <c:yMode val="edge"/>
          <c:x val="0.12016541031953129"/>
          <c:y val="5.475700393819270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GEST_21!$A$9</c:f>
              <c:strCache>
                <c:ptCount val="1"/>
                <c:pt idx="0">
                  <c:v>prop 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GEST_21!$B$8:$U$8</c:f>
              <c:strCache>
                <c:ptCount val="20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  <c:pt idx="19">
                  <c:v>201708</c:v>
                </c:pt>
              </c:strCache>
            </c:strRef>
          </c:cat>
          <c:val>
            <c:numRef>
              <c:f>GEST_21!$B$9:$U$9</c:f>
              <c:numCache>
                <c:formatCode>0</c:formatCode>
                <c:ptCount val="20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5</c:v>
                </c:pt>
                <c:pt idx="9">
                  <c:v>11</c:v>
                </c:pt>
                <c:pt idx="10">
                  <c:v>12</c:v>
                </c:pt>
                <c:pt idx="11">
                  <c:v>11</c:v>
                </c:pt>
                <c:pt idx="12">
                  <c:v>8</c:v>
                </c:pt>
                <c:pt idx="13">
                  <c:v>6</c:v>
                </c:pt>
                <c:pt idx="14">
                  <c:v>4</c:v>
                </c:pt>
                <c:pt idx="15">
                  <c:v>7</c:v>
                </c:pt>
                <c:pt idx="16">
                  <c:v>12</c:v>
                </c:pt>
                <c:pt idx="17">
                  <c:v>12</c:v>
                </c:pt>
                <c:pt idx="18">
                  <c:v>9</c:v>
                </c:pt>
                <c:pt idx="19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5209776"/>
        <c:axId val="365207424"/>
      </c:lineChart>
      <c:catAx>
        <c:axId val="36520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65207424"/>
        <c:crosses val="autoZero"/>
        <c:auto val="1"/>
        <c:lblAlgn val="ctr"/>
        <c:lblOffset val="100"/>
        <c:noMultiLvlLbl val="0"/>
      </c:catAx>
      <c:valAx>
        <c:axId val="36520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6520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 b="1" i="0" baseline="0" dirty="0">
                <a:effectLst/>
              </a:rPr>
              <a:t>NÚMERO DE GESTANTE  </a:t>
            </a:r>
            <a:r>
              <a:rPr lang="es-PE" sz="1400" b="1" i="0" baseline="0" dirty="0">
                <a:effectLst/>
              </a:rPr>
              <a:t>CON PARTO CON 4 ATENCIONES SUPL DE Fe Y ACIDO FOLICO  Y CON 4 PRUEBAS EN EL PRIMER TRIMESTRE </a:t>
            </a:r>
            <a:r>
              <a:rPr lang="es-ES" sz="1400" b="1" i="0" baseline="0" dirty="0">
                <a:effectLst/>
              </a:rPr>
              <a:t>AMBITO FED QUINTIL DE POBREZA  2</a:t>
            </a:r>
            <a:r>
              <a:rPr lang="es-PE" sz="1400" b="1" i="0" baseline="0" dirty="0">
                <a:effectLst/>
              </a:rPr>
              <a:t> </a:t>
            </a:r>
            <a:endParaRPr lang="es-PE" sz="1100" dirty="0">
              <a:effectLst/>
            </a:endParaRPr>
          </a:p>
          <a:p>
            <a:pPr>
              <a:defRPr/>
            </a:pPr>
            <a:r>
              <a:rPr lang="es-PE" sz="1400" b="1" i="0" baseline="0" dirty="0">
                <a:effectLst/>
              </a:rPr>
              <a:t>REGION CALLAO</a:t>
            </a:r>
            <a:endParaRPr lang="es-PE" sz="11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GEST_31!$A$9</c:f>
              <c:strCache>
                <c:ptCount val="1"/>
                <c:pt idx="0">
                  <c:v>Partos observados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779755283648499E-2"/>
                  <c:y val="-2.8033285663871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24694104560623E-2"/>
                  <c:y val="-2.8033285663871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763811642565813E-2"/>
                  <c:y val="-2.4529124955887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763811642565813E-2"/>
                  <c:y val="-3.1537446371855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763811642565841E-2"/>
                  <c:y val="-3.1537446371855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3348164627363738E-2"/>
                  <c:y val="-2.1024964247903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92806822395254E-2"/>
                  <c:y val="-3.1537446371855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8.8987764182426009E-3"/>
                  <c:y val="-3.1537446371855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6314423433444677E-2"/>
                  <c:y val="-3.5041607079839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92806822395254E-2"/>
                  <c:y val="-3.854576778782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224694104560623E-2"/>
                  <c:y val="-3.1537446371855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9662588060808306E-2"/>
                  <c:y val="-2.4529124955887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9280682239525507E-2"/>
                  <c:y val="-5.957073203572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8.8987764182426009E-3"/>
                  <c:y val="-1.4016642831935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0381905821283125E-2"/>
                  <c:y val="-2.8033285663871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0381905821283016E-2"/>
                  <c:y val="-1.0512482123951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GEST_31!$B$8:$U$8</c:f>
              <c:strCache>
                <c:ptCount val="20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  <c:pt idx="19">
                  <c:v>201708</c:v>
                </c:pt>
              </c:strCache>
            </c:strRef>
          </c:cat>
          <c:val>
            <c:numRef>
              <c:f>GEST_31!$B$9:$U$9</c:f>
              <c:numCache>
                <c:formatCode>0</c:formatCode>
                <c:ptCount val="20"/>
                <c:pt idx="0">
                  <c:v>300</c:v>
                </c:pt>
                <c:pt idx="1">
                  <c:v>278</c:v>
                </c:pt>
                <c:pt idx="2">
                  <c:v>311</c:v>
                </c:pt>
                <c:pt idx="3">
                  <c:v>325</c:v>
                </c:pt>
                <c:pt idx="4">
                  <c:v>340</c:v>
                </c:pt>
                <c:pt idx="5">
                  <c:v>361</c:v>
                </c:pt>
                <c:pt idx="6">
                  <c:v>300</c:v>
                </c:pt>
                <c:pt idx="7">
                  <c:v>303</c:v>
                </c:pt>
                <c:pt idx="8">
                  <c:v>332</c:v>
                </c:pt>
                <c:pt idx="9">
                  <c:v>268</c:v>
                </c:pt>
                <c:pt idx="10">
                  <c:v>251</c:v>
                </c:pt>
                <c:pt idx="11">
                  <c:v>255</c:v>
                </c:pt>
                <c:pt idx="12">
                  <c:v>259</c:v>
                </c:pt>
                <c:pt idx="13">
                  <c:v>299</c:v>
                </c:pt>
                <c:pt idx="14">
                  <c:v>425</c:v>
                </c:pt>
                <c:pt idx="15">
                  <c:v>309</c:v>
                </c:pt>
                <c:pt idx="16">
                  <c:v>409</c:v>
                </c:pt>
                <c:pt idx="17">
                  <c:v>268</c:v>
                </c:pt>
                <c:pt idx="18">
                  <c:v>208</c:v>
                </c:pt>
                <c:pt idx="19">
                  <c:v>134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GEST_31!$A$10</c:f>
              <c:strCache>
                <c:ptCount val="1"/>
                <c:pt idx="0">
                  <c:v># Gestantes (c/parto) c/ 4 atenciones con Supl Hierro y Ac. fólico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779755283648499E-2"/>
                  <c:y val="-1.7520803539919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2806822395254E-2"/>
                  <c:y val="-2.1024964247903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797552836484983E-2"/>
                  <c:y val="-2.1024964247903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7797552836485011E-2"/>
                  <c:y val="-3.5041607079839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797552836484955E-2"/>
                  <c:y val="-2.1024964247903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224694104560623E-2"/>
                  <c:y val="-2.1024964247903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224694104560623E-2"/>
                  <c:y val="-2.8033285663871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6314423433444566E-2"/>
                  <c:y val="-2.4529124955887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4831294030404207E-2"/>
                  <c:y val="-2.8033285663871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7797552836484983E-2"/>
                  <c:y val="-3.5041607079839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3348164627363846E-2"/>
                  <c:y val="-3.1537446371855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6696329254727477E-2"/>
                  <c:y val="-3.1537446371855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3730070448646754E-2"/>
                  <c:y val="-3.8545767787823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GEST_31!$B$8:$U$8</c:f>
              <c:strCache>
                <c:ptCount val="20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  <c:pt idx="19">
                  <c:v>201708</c:v>
                </c:pt>
              </c:strCache>
            </c:strRef>
          </c:cat>
          <c:val>
            <c:numRef>
              <c:f>GEST_31!$B$10:$U$10</c:f>
              <c:numCache>
                <c:formatCode>0</c:formatCode>
                <c:ptCount val="20"/>
                <c:pt idx="0">
                  <c:v>169</c:v>
                </c:pt>
                <c:pt idx="1">
                  <c:v>167</c:v>
                </c:pt>
                <c:pt idx="2">
                  <c:v>196</c:v>
                </c:pt>
                <c:pt idx="3">
                  <c:v>193</c:v>
                </c:pt>
                <c:pt idx="4">
                  <c:v>204</c:v>
                </c:pt>
                <c:pt idx="5">
                  <c:v>218</c:v>
                </c:pt>
                <c:pt idx="6">
                  <c:v>210</c:v>
                </c:pt>
                <c:pt idx="7">
                  <c:v>228</c:v>
                </c:pt>
                <c:pt idx="8">
                  <c:v>220</c:v>
                </c:pt>
                <c:pt idx="9">
                  <c:v>119</c:v>
                </c:pt>
                <c:pt idx="10">
                  <c:v>129</c:v>
                </c:pt>
                <c:pt idx="11">
                  <c:v>163</c:v>
                </c:pt>
                <c:pt idx="12">
                  <c:v>125</c:v>
                </c:pt>
                <c:pt idx="13">
                  <c:v>143</c:v>
                </c:pt>
                <c:pt idx="14">
                  <c:v>224</c:v>
                </c:pt>
                <c:pt idx="15">
                  <c:v>165</c:v>
                </c:pt>
                <c:pt idx="16">
                  <c:v>249</c:v>
                </c:pt>
                <c:pt idx="17">
                  <c:v>168</c:v>
                </c:pt>
                <c:pt idx="18">
                  <c:v>120</c:v>
                </c:pt>
                <c:pt idx="19">
                  <c:v>85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GEST_31!$A$11</c:f>
              <c:strCache>
                <c:ptCount val="1"/>
                <c:pt idx="0">
                  <c:v># Gest (c/parto) c/4 pruebas en el 1er trimestre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483129403040416E-2"/>
                  <c:y val="-2.1024964247903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314423433444566E-2"/>
                  <c:y val="-2.8033285663871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797552836484983E-2"/>
                  <c:y val="-2.4529124955887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7797552836485011E-2"/>
                  <c:y val="-3.5041607079839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348164627363738E-2"/>
                  <c:y val="-2.4529124955887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3348164627363792E-2"/>
                  <c:y val="-2.8033285663871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1865035224323322E-2"/>
                  <c:y val="-3.1537446371855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1865035224323322E-2"/>
                  <c:y val="-3.1537446371855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7797552836484983E-2"/>
                  <c:y val="-2.8033285663871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7797552836485039E-2"/>
                  <c:y val="-1.7520803539919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3348164627363846E-2"/>
                  <c:y val="-2.1024964247903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3348164627363738E-2"/>
                  <c:y val="-2.8033285663871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1865035224323322E-2"/>
                  <c:y val="-2.4529124955887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1865035224323431E-2"/>
                  <c:y val="-3.1537446371855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3348164627363846E-2"/>
                  <c:y val="-2.1024964247903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4831294030404261E-2"/>
                  <c:y val="-2.8033285663871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7797552836485091E-2"/>
                  <c:y val="-2.1024964247903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4831294030404153E-2"/>
                  <c:y val="-3.1537446371855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6314423433444677E-2"/>
                  <c:y val="-2.4529124955887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4.4493882091213542E-3"/>
                  <c:y val="-2.8033285663871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GEST_31!$B$8:$U$8</c:f>
              <c:strCache>
                <c:ptCount val="20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  <c:pt idx="19">
                  <c:v>201708</c:v>
                </c:pt>
              </c:strCache>
            </c:strRef>
          </c:cat>
          <c:val>
            <c:numRef>
              <c:f>GEST_31!$B$11:$U$11</c:f>
              <c:numCache>
                <c:formatCode>0</c:formatCode>
                <c:ptCount val="20"/>
                <c:pt idx="0">
                  <c:v>10</c:v>
                </c:pt>
                <c:pt idx="1">
                  <c:v>11</c:v>
                </c:pt>
                <c:pt idx="2">
                  <c:v>9</c:v>
                </c:pt>
                <c:pt idx="3">
                  <c:v>13</c:v>
                </c:pt>
                <c:pt idx="4">
                  <c:v>12</c:v>
                </c:pt>
                <c:pt idx="5">
                  <c:v>9</c:v>
                </c:pt>
                <c:pt idx="6">
                  <c:v>13</c:v>
                </c:pt>
                <c:pt idx="7">
                  <c:v>6</c:v>
                </c:pt>
                <c:pt idx="8">
                  <c:v>20</c:v>
                </c:pt>
                <c:pt idx="9">
                  <c:v>42</c:v>
                </c:pt>
                <c:pt idx="10">
                  <c:v>43</c:v>
                </c:pt>
                <c:pt idx="11">
                  <c:v>32</c:v>
                </c:pt>
                <c:pt idx="12">
                  <c:v>30</c:v>
                </c:pt>
                <c:pt idx="13">
                  <c:v>26</c:v>
                </c:pt>
                <c:pt idx="14">
                  <c:v>23</c:v>
                </c:pt>
                <c:pt idx="15">
                  <c:v>27</c:v>
                </c:pt>
                <c:pt idx="16">
                  <c:v>54</c:v>
                </c:pt>
                <c:pt idx="17">
                  <c:v>33</c:v>
                </c:pt>
                <c:pt idx="18">
                  <c:v>21</c:v>
                </c:pt>
                <c:pt idx="19">
                  <c:v>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GEST_31!$A$12</c:f>
              <c:strCache>
                <c:ptCount val="1"/>
                <c:pt idx="0">
                  <c:v>#Gest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1865035224323335E-2"/>
                  <c:y val="1.7520803539919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348164627363738E-2"/>
                  <c:y val="1.0512482123951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831294030404153E-2"/>
                  <c:y val="1.0512482123951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8987764182425193E-3"/>
                  <c:y val="7.0083214159678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1865035224323322E-2"/>
                  <c:y val="7.0083214159678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381905821282962E-2"/>
                  <c:y val="7.0083214159678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8987764182424916E-3"/>
                  <c:y val="7.0083214159678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415647015202022E-3"/>
                  <c:y val="1.0512482123951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8.8987764182425454E-3"/>
                  <c:y val="1.0512482123951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3348164627363738E-2"/>
                  <c:y val="1.4016642831935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6314423433444677E-2"/>
                  <c:y val="2.1024964247903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3348164627363738E-2"/>
                  <c:y val="1.7520803539919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7797552836484983E-2"/>
                  <c:y val="2.1024964247903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7797552836484983E-2"/>
                  <c:y val="1.7520803539919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8.8987764182424916E-3"/>
                  <c:y val="7.0083214159678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3348164627363846E-2"/>
                  <c:y val="1.0512482123951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7797552836485091E-2"/>
                  <c:y val="2.1024964247903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1865035224323431E-2"/>
                  <c:y val="2.1024964247903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3348164627363846E-2"/>
                  <c:y val="1.0512482123951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GEST_31!$B$8:$U$8</c:f>
              <c:strCache>
                <c:ptCount val="20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  <c:pt idx="19">
                  <c:v>201708</c:v>
                </c:pt>
              </c:strCache>
            </c:strRef>
          </c:cat>
          <c:val>
            <c:numRef>
              <c:f>GEST_31!$B$12:$U$12</c:f>
              <c:numCache>
                <c:formatCode>0</c:formatCode>
                <c:ptCount val="20"/>
                <c:pt idx="0">
                  <c:v>8</c:v>
                </c:pt>
                <c:pt idx="1">
                  <c:v>10</c:v>
                </c:pt>
                <c:pt idx="2">
                  <c:v>7</c:v>
                </c:pt>
                <c:pt idx="3">
                  <c:v>12</c:v>
                </c:pt>
                <c:pt idx="4">
                  <c:v>10</c:v>
                </c:pt>
                <c:pt idx="5">
                  <c:v>9</c:v>
                </c:pt>
                <c:pt idx="6">
                  <c:v>9</c:v>
                </c:pt>
                <c:pt idx="7">
                  <c:v>6</c:v>
                </c:pt>
                <c:pt idx="8">
                  <c:v>17</c:v>
                </c:pt>
                <c:pt idx="9">
                  <c:v>29</c:v>
                </c:pt>
                <c:pt idx="10">
                  <c:v>31</c:v>
                </c:pt>
                <c:pt idx="11">
                  <c:v>27</c:v>
                </c:pt>
                <c:pt idx="12">
                  <c:v>21</c:v>
                </c:pt>
                <c:pt idx="13">
                  <c:v>19</c:v>
                </c:pt>
                <c:pt idx="14">
                  <c:v>18</c:v>
                </c:pt>
                <c:pt idx="15">
                  <c:v>23</c:v>
                </c:pt>
                <c:pt idx="16">
                  <c:v>48</c:v>
                </c:pt>
                <c:pt idx="17">
                  <c:v>32</c:v>
                </c:pt>
                <c:pt idx="18">
                  <c:v>18</c:v>
                </c:pt>
                <c:pt idx="19">
                  <c:v>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379192"/>
        <c:axId val="286379976"/>
      </c:lineChart>
      <c:catAx>
        <c:axId val="286379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86379976"/>
        <c:crosses val="autoZero"/>
        <c:auto val="1"/>
        <c:lblAlgn val="ctr"/>
        <c:lblOffset val="100"/>
        <c:noMultiLvlLbl val="0"/>
      </c:catAx>
      <c:valAx>
        <c:axId val="286379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86379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 b="1" i="0" baseline="0">
                <a:effectLst/>
              </a:rPr>
              <a:t>PROPORCIÓN DE GESTANTE  </a:t>
            </a:r>
            <a:r>
              <a:rPr lang="es-PE" sz="1400" b="1" i="0" baseline="0">
                <a:effectLst/>
              </a:rPr>
              <a:t>CON PARTO CON 4 ATENCIONES SUPL DE Fe Y ACIDO FOLICO  Y CON 4 PRUEBAS EN EL PRIMER TRIMESTRE </a:t>
            </a:r>
            <a:r>
              <a:rPr lang="es-ES" sz="1400" b="1" i="0" baseline="0">
                <a:effectLst/>
              </a:rPr>
              <a:t>AMBITO FED QUINTIL DE POBREZA 2</a:t>
            </a:r>
            <a:endParaRPr lang="es-PE" sz="1100">
              <a:effectLst/>
            </a:endParaRPr>
          </a:p>
          <a:p>
            <a:pPr>
              <a:defRPr/>
            </a:pPr>
            <a:r>
              <a:rPr lang="es-PE" sz="1400" b="1" i="0" baseline="0">
                <a:effectLst/>
              </a:rPr>
              <a:t>REGION CALLAO</a:t>
            </a:r>
            <a:endParaRPr lang="es-PE" sz="1100">
              <a:effectLst/>
            </a:endParaRPr>
          </a:p>
        </c:rich>
      </c:tx>
      <c:layout>
        <c:manualLayout>
          <c:xMode val="edge"/>
          <c:yMode val="edge"/>
          <c:x val="0.1022433329814176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GEST_41!$A$9</c:f>
              <c:strCache>
                <c:ptCount val="1"/>
                <c:pt idx="0">
                  <c:v> prop Gest (c/parto) c/ 4 atenciones con Supl Hierro y Ac. fólico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GEST_41!$B$8:$U$8</c:f>
              <c:strCache>
                <c:ptCount val="20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  <c:pt idx="19">
                  <c:v>201708</c:v>
                </c:pt>
              </c:strCache>
            </c:strRef>
          </c:cat>
          <c:val>
            <c:numRef>
              <c:f>GEST_41!$B$9:$U$9</c:f>
              <c:numCache>
                <c:formatCode>0</c:formatCode>
                <c:ptCount val="20"/>
                <c:pt idx="0">
                  <c:v>56</c:v>
                </c:pt>
                <c:pt idx="1">
                  <c:v>60</c:v>
                </c:pt>
                <c:pt idx="2">
                  <c:v>63</c:v>
                </c:pt>
                <c:pt idx="3">
                  <c:v>59</c:v>
                </c:pt>
                <c:pt idx="4">
                  <c:v>60</c:v>
                </c:pt>
                <c:pt idx="5">
                  <c:v>60</c:v>
                </c:pt>
                <c:pt idx="6">
                  <c:v>70</c:v>
                </c:pt>
                <c:pt idx="7">
                  <c:v>75</c:v>
                </c:pt>
                <c:pt idx="8">
                  <c:v>66</c:v>
                </c:pt>
                <c:pt idx="9">
                  <c:v>44</c:v>
                </c:pt>
                <c:pt idx="10">
                  <c:v>51</c:v>
                </c:pt>
                <c:pt idx="11">
                  <c:v>64</c:v>
                </c:pt>
                <c:pt idx="12">
                  <c:v>48</c:v>
                </c:pt>
                <c:pt idx="13">
                  <c:v>48</c:v>
                </c:pt>
                <c:pt idx="14">
                  <c:v>53</c:v>
                </c:pt>
                <c:pt idx="15">
                  <c:v>53</c:v>
                </c:pt>
                <c:pt idx="16">
                  <c:v>61</c:v>
                </c:pt>
                <c:pt idx="17">
                  <c:v>63</c:v>
                </c:pt>
                <c:pt idx="18">
                  <c:v>58</c:v>
                </c:pt>
                <c:pt idx="19">
                  <c:v>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GEST_41!$A$10</c:f>
              <c:strCache>
                <c:ptCount val="1"/>
                <c:pt idx="0">
                  <c:v>prop Gest (c/parto) c/4 pruebas en el 1er trimestre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356276269710339E-2"/>
                  <c:y val="-2.8318578808709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018771493399362E-2"/>
                  <c:y val="-2.3598815673924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025028657865814E-2"/>
                  <c:y val="-4.2477868213064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356276269710332E-2"/>
                  <c:y val="-2.8318578808709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356276269710332E-2"/>
                  <c:y val="-4.2477868213064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8356276269710332E-2"/>
                  <c:y val="-2.8318578808709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6687523881554846E-2"/>
                  <c:y val="-2.8318578808709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5018771493399362E-2"/>
                  <c:y val="-2.8318578808709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0025028657865814E-2"/>
                  <c:y val="-2.8318578808709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5031285822332269E-2"/>
                  <c:y val="-2.8318578808709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8356276269710391E-2"/>
                  <c:y val="-2.3598815673924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5018771493399362E-2"/>
                  <c:y val="-3.30383419434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8.3437619407774229E-3"/>
                  <c:y val="-2.8318578808709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001251432893303E-2"/>
                  <c:y val="-1.8879052539139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1681266717088393E-2"/>
                  <c:y val="-2.8318578808709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3350019105243877E-2"/>
                  <c:y val="-4.2477868213064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0025028657865939E-2"/>
                  <c:y val="-2.8318578808709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2.3362533434176786E-2"/>
                  <c:y val="-2.8318578808709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6687523881554967E-2"/>
                  <c:y val="-1.4159289404354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8.343761940777546E-3"/>
                  <c:y val="-2.8318578808709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GEST_41!$B$8:$U$8</c:f>
              <c:strCache>
                <c:ptCount val="20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  <c:pt idx="19">
                  <c:v>201708</c:v>
                </c:pt>
              </c:strCache>
            </c:strRef>
          </c:cat>
          <c:val>
            <c:numRef>
              <c:f>GEST_41!$B$10:$U$10</c:f>
              <c:numCache>
                <c:formatCode>0</c:formatCode>
                <c:ptCount val="20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2</c:v>
                </c:pt>
                <c:pt idx="6">
                  <c:v>4</c:v>
                </c:pt>
                <c:pt idx="7">
                  <c:v>2</c:v>
                </c:pt>
                <c:pt idx="8">
                  <c:v>6</c:v>
                </c:pt>
                <c:pt idx="9">
                  <c:v>16</c:v>
                </c:pt>
                <c:pt idx="10">
                  <c:v>17</c:v>
                </c:pt>
                <c:pt idx="11">
                  <c:v>13</c:v>
                </c:pt>
                <c:pt idx="12">
                  <c:v>12</c:v>
                </c:pt>
                <c:pt idx="13">
                  <c:v>9</c:v>
                </c:pt>
                <c:pt idx="14">
                  <c:v>5</c:v>
                </c:pt>
                <c:pt idx="15">
                  <c:v>9</c:v>
                </c:pt>
                <c:pt idx="16">
                  <c:v>13</c:v>
                </c:pt>
                <c:pt idx="17">
                  <c:v>12</c:v>
                </c:pt>
                <c:pt idx="18">
                  <c:v>10</c:v>
                </c:pt>
                <c:pt idx="19">
                  <c:v>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GEST_41!$A$11</c:f>
              <c:strCache>
                <c:ptCount val="1"/>
                <c:pt idx="0">
                  <c:v>prop 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0451659838797549E-2"/>
                  <c:y val="2.2630831151428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437848364168278E-2"/>
                  <c:y val="1.1315415575713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930942626853669E-2"/>
                  <c:y val="1.5087220767618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4654713134268483E-3"/>
                  <c:y val="2.2630831151428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9585655761121839E-3"/>
                  <c:y val="1.8859025959523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3437848364168278E-2"/>
                  <c:y val="1.1315415575714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9723770507414562E-3"/>
                  <c:y val="1.5087220767618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8.9585655761121839E-3"/>
                  <c:y val="1.1315415575714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9723770507414562E-3"/>
                  <c:y val="1.1315415575714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4930942626853697E-2"/>
                  <c:y val="2.2630831151428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3437848364168387E-2"/>
                  <c:y val="1.8859025959523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7917131152224479E-2"/>
                  <c:y val="2.2630831151428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1944754101483022E-2"/>
                  <c:y val="2.2630831151428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3437848364168387E-2"/>
                  <c:y val="2.6402636343332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0451659838797549E-2"/>
                  <c:y val="2.2630831151428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8.958565576112295E-3"/>
                  <c:y val="7.5436103838093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1944754101482803E-2"/>
                  <c:y val="2.6402636343332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1944754101483022E-2"/>
                  <c:y val="3.0174441535237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493094262685375E-2"/>
                  <c:y val="1.5087220767618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GEST_41!$B$8:$U$8</c:f>
              <c:strCache>
                <c:ptCount val="20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  <c:pt idx="19">
                  <c:v>201708</c:v>
                </c:pt>
              </c:strCache>
            </c:strRef>
          </c:cat>
          <c:val>
            <c:numRef>
              <c:f>GEST_41!$B$11:$U$11</c:f>
              <c:numCache>
                <c:formatCode>0</c:formatCode>
                <c:ptCount val="20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5</c:v>
                </c:pt>
                <c:pt idx="9">
                  <c:v>11</c:v>
                </c:pt>
                <c:pt idx="10">
                  <c:v>12</c:v>
                </c:pt>
                <c:pt idx="11">
                  <c:v>11</c:v>
                </c:pt>
                <c:pt idx="12">
                  <c:v>8</c:v>
                </c:pt>
                <c:pt idx="13">
                  <c:v>6</c:v>
                </c:pt>
                <c:pt idx="14">
                  <c:v>4</c:v>
                </c:pt>
                <c:pt idx="15">
                  <c:v>7</c:v>
                </c:pt>
                <c:pt idx="16">
                  <c:v>12</c:v>
                </c:pt>
                <c:pt idx="17">
                  <c:v>12</c:v>
                </c:pt>
                <c:pt idx="18">
                  <c:v>9</c:v>
                </c:pt>
                <c:pt idx="19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0302096"/>
        <c:axId val="370313464"/>
      </c:lineChart>
      <c:catAx>
        <c:axId val="37030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70313464"/>
        <c:crosses val="autoZero"/>
        <c:auto val="1"/>
        <c:lblAlgn val="ctr"/>
        <c:lblOffset val="100"/>
        <c:noMultiLvlLbl val="0"/>
      </c:catAx>
      <c:valAx>
        <c:axId val="37031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70302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400" b="1" i="0" baseline="0">
                <a:effectLst/>
              </a:rPr>
              <a:t>NÚMERO DE NIÑOS MENORES DE UN AÑO </a:t>
            </a:r>
            <a:r>
              <a:rPr lang="es-ES" sz="1400" b="1" i="0" cap="all" baseline="0">
                <a:effectLst/>
              </a:rPr>
              <a:t>con CRED, Vacuna Rotavirus y Neumococo, MMN y DNI </a:t>
            </a:r>
            <a:r>
              <a:rPr lang="es-PE" sz="1400" b="1" i="0" cap="all" baseline="0">
                <a:effectLst/>
              </a:rPr>
              <a:t> </a:t>
            </a:r>
            <a:r>
              <a:rPr lang="es-ES" sz="1400" b="1" i="0" cap="all" baseline="0">
                <a:effectLst/>
              </a:rPr>
              <a:t>Ámbito </a:t>
            </a:r>
            <a:r>
              <a:rPr lang="es-ES" sz="1400" b="1" i="0" baseline="0">
                <a:effectLst/>
              </a:rPr>
              <a:t>FED QUINTIL DE POBREZA 2</a:t>
            </a:r>
            <a:endParaRPr lang="es-PE" sz="1100">
              <a:effectLst/>
            </a:endParaRPr>
          </a:p>
          <a:p>
            <a:pPr>
              <a:defRPr/>
            </a:pPr>
            <a:r>
              <a:rPr lang="es-ES" sz="1400" b="1" i="0" baseline="0">
                <a:effectLst/>
              </a:rPr>
              <a:t>DIRESA CALLAO</a:t>
            </a:r>
            <a:endParaRPr lang="es-PE" sz="1100">
              <a:effectLst/>
            </a:endParaRPr>
          </a:p>
        </c:rich>
      </c:tx>
      <c:layout>
        <c:manualLayout>
          <c:xMode val="edge"/>
          <c:yMode val="edge"/>
          <c:x val="0.1069583382233282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NIÑO11!$A$9</c:f>
              <c:strCache>
                <c:ptCount val="1"/>
                <c:pt idx="0">
                  <c:v>Número de niños (f_nacim --&gt; 12 meses)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5558146674366519E-2"/>
                  <c:y val="-3.2372265762282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3.6418798982567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3.2372265762282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116293348732757E-3"/>
                  <c:y val="-3.6418798982567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7790733371832597E-3"/>
                  <c:y val="-3.6418798982567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223258669746665E-3"/>
                  <c:y val="-3.6418798982567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1116293348733039E-3"/>
                  <c:y val="-4.0465332202853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6674440023099558E-3"/>
                  <c:y val="-3.2372265762282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9.3348880046199116E-3"/>
                  <c:y val="-3.6418798982567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9.3348880046199116E-3"/>
                  <c:y val="-3.6418798982567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9.3348880046199116E-3"/>
                  <c:y val="-2.4279199321711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7.7790733371832597E-3"/>
                  <c:y val="-3.2372265762282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9.3348880046199116E-3"/>
                  <c:y val="-4.0465332202853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7.7790733371832597E-3"/>
                  <c:y val="-3.6418798982567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7.7790733371832597E-3"/>
                  <c:y val="-3.2372265762282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9.3348880046200261E-3"/>
                  <c:y val="-4.0465332202853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9.3348880046199116E-3"/>
                  <c:y val="-2.832573254199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6.2232586697466077E-3"/>
                  <c:y val="-3.2372265762282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9.3348880046199116E-3"/>
                  <c:y val="-2.4279199321711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555814667436766E-3"/>
                  <c:y val="-3.2372265762282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NIÑO11!$B$8:$U$8</c:f>
              <c:strCache>
                <c:ptCount val="20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  <c:pt idx="19">
                  <c:v>201708</c:v>
                </c:pt>
              </c:strCache>
            </c:strRef>
          </c:cat>
          <c:val>
            <c:numRef>
              <c:f>NIÑO11!$B$9:$U$9</c:f>
              <c:numCache>
                <c:formatCode>0</c:formatCode>
                <c:ptCount val="20"/>
                <c:pt idx="0">
                  <c:v>17295</c:v>
                </c:pt>
                <c:pt idx="1">
                  <c:v>17228</c:v>
                </c:pt>
                <c:pt idx="2">
                  <c:v>17189</c:v>
                </c:pt>
                <c:pt idx="3">
                  <c:v>17125</c:v>
                </c:pt>
                <c:pt idx="4">
                  <c:v>17097</c:v>
                </c:pt>
                <c:pt idx="5">
                  <c:v>17030</c:v>
                </c:pt>
                <c:pt idx="6">
                  <c:v>16920</c:v>
                </c:pt>
                <c:pt idx="7">
                  <c:v>16858</c:v>
                </c:pt>
                <c:pt idx="8">
                  <c:v>16783</c:v>
                </c:pt>
                <c:pt idx="9">
                  <c:v>16644</c:v>
                </c:pt>
                <c:pt idx="10">
                  <c:v>16489</c:v>
                </c:pt>
                <c:pt idx="11">
                  <c:v>16384</c:v>
                </c:pt>
                <c:pt idx="12">
                  <c:v>16366</c:v>
                </c:pt>
                <c:pt idx="13">
                  <c:v>16248</c:v>
                </c:pt>
                <c:pt idx="14">
                  <c:v>16195</c:v>
                </c:pt>
                <c:pt idx="15">
                  <c:v>16080</c:v>
                </c:pt>
                <c:pt idx="16">
                  <c:v>16003</c:v>
                </c:pt>
                <c:pt idx="17">
                  <c:v>15846</c:v>
                </c:pt>
                <c:pt idx="18">
                  <c:v>15648</c:v>
                </c:pt>
                <c:pt idx="19">
                  <c:v>15258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NIÑO11!$A$10</c:f>
              <c:strCache>
                <c:ptCount val="1"/>
                <c:pt idx="0">
                  <c:v>Niños c/ atenciones de CRED de acuerdo con su edad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5558146674366519E-2"/>
                  <c:y val="2.8325732541997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3348880046199116E-3"/>
                  <c:y val="3.2372265762282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890702672056593E-2"/>
                  <c:y val="2.023266610142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890702672056564E-2"/>
                  <c:y val="2.4279199321711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446517339493215E-2"/>
                  <c:y val="2.832573254199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2446517339493215E-2"/>
                  <c:y val="2.4279199321711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3348880046199116E-3"/>
                  <c:y val="2.8325732541997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9.3348880046199116E-3"/>
                  <c:y val="2.4279199321711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9.3348880046199116E-3"/>
                  <c:y val="2.4279199321711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400233200692981E-2"/>
                  <c:y val="2.4279199321711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9.3348880046199116E-3"/>
                  <c:y val="3.6418798982567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4002332006929867E-2"/>
                  <c:y val="2.8325732541997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9.3348880046199116E-3"/>
                  <c:y val="3.6418798982567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9.3348880046199116E-3"/>
                  <c:y val="2.4279199321711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6.2232586697466077E-3"/>
                  <c:y val="3.2372265762282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7.7790733371832597E-3"/>
                  <c:y val="2.8325732541997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9.3348880046199116E-3"/>
                  <c:y val="2.832573254199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4002332006929867E-2"/>
                  <c:y val="3.6418798982567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5558146674366519E-2"/>
                  <c:y val="3.64187989825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5558146674366519E-2"/>
                  <c:y val="2.4279199321711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NIÑO11!$B$8:$U$8</c:f>
              <c:strCache>
                <c:ptCount val="20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  <c:pt idx="19">
                  <c:v>201708</c:v>
                </c:pt>
              </c:strCache>
            </c:strRef>
          </c:cat>
          <c:val>
            <c:numRef>
              <c:f>NIÑO11!$B$10:$U$10</c:f>
              <c:numCache>
                <c:formatCode>0</c:formatCode>
                <c:ptCount val="20"/>
                <c:pt idx="0">
                  <c:v>1211</c:v>
                </c:pt>
                <c:pt idx="1">
                  <c:v>1227</c:v>
                </c:pt>
                <c:pt idx="2">
                  <c:v>1332</c:v>
                </c:pt>
                <c:pt idx="3">
                  <c:v>1450</c:v>
                </c:pt>
                <c:pt idx="4">
                  <c:v>1529</c:v>
                </c:pt>
                <c:pt idx="5">
                  <c:v>1604</c:v>
                </c:pt>
                <c:pt idx="6">
                  <c:v>1631</c:v>
                </c:pt>
                <c:pt idx="7">
                  <c:v>1744</c:v>
                </c:pt>
                <c:pt idx="8">
                  <c:v>1863</c:v>
                </c:pt>
                <c:pt idx="9">
                  <c:v>1867</c:v>
                </c:pt>
                <c:pt idx="10">
                  <c:v>1837</c:v>
                </c:pt>
                <c:pt idx="11">
                  <c:v>1858</c:v>
                </c:pt>
                <c:pt idx="12">
                  <c:v>1979</c:v>
                </c:pt>
                <c:pt idx="13">
                  <c:v>2041</c:v>
                </c:pt>
                <c:pt idx="14">
                  <c:v>2144</c:v>
                </c:pt>
                <c:pt idx="15">
                  <c:v>2233</c:v>
                </c:pt>
                <c:pt idx="16">
                  <c:v>2354</c:v>
                </c:pt>
                <c:pt idx="17">
                  <c:v>2343</c:v>
                </c:pt>
                <c:pt idx="18">
                  <c:v>2205</c:v>
                </c:pt>
                <c:pt idx="19">
                  <c:v>1741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NIÑO11!$A$11</c:f>
              <c:strCache>
                <c:ptCount val="1"/>
                <c:pt idx="0">
                  <c:v>Niños c/ Supl micronutrientes de acuerdo con su edad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3348880046199116E-3"/>
                  <c:y val="-2.0232666101426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890702672056564E-2"/>
                  <c:y val="-3.2372265762282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3348880046199116E-3"/>
                  <c:y val="-2.8325732541997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3348880046199116E-3"/>
                  <c:y val="-2.4279199321711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890702672056564E-2"/>
                  <c:y val="-2.4279199321711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2446517339493215E-2"/>
                  <c:y val="-2.8325732541997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002332006929867E-2"/>
                  <c:y val="-3.64187989825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400233200692981E-2"/>
                  <c:y val="-3.6418798982567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4002332006929867E-2"/>
                  <c:y val="-2.4279199321711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9.3348880046199116E-3"/>
                  <c:y val="-2.832573254199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9.3348880046199116E-3"/>
                  <c:y val="-2.0232666101426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4002332006929867E-2"/>
                  <c:y val="-2.8325732541997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7113961341803173E-2"/>
                  <c:y val="-3.2372265762282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5558146674366519E-2"/>
                  <c:y val="-2.4279199321711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4002332006929867E-2"/>
                  <c:y val="-2.4279199321711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4002332006929867E-2"/>
                  <c:y val="-2.4279199321711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7113961341803288E-2"/>
                  <c:y val="-1.6186132881141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7113961341803173E-2"/>
                  <c:y val="-2.4279199321711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2.0225590676676591E-2"/>
                  <c:y val="-2.8325732541997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2446517339493103E-2"/>
                  <c:y val="-2.0232666101426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NIÑO11!$B$8:$U$8</c:f>
              <c:strCache>
                <c:ptCount val="20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  <c:pt idx="19">
                  <c:v>201708</c:v>
                </c:pt>
              </c:strCache>
            </c:strRef>
          </c:cat>
          <c:val>
            <c:numRef>
              <c:f>NIÑO11!$B$11:$U$11</c:f>
              <c:numCache>
                <c:formatCode>0</c:formatCode>
                <c:ptCount val="20"/>
                <c:pt idx="0">
                  <c:v>5959</c:v>
                </c:pt>
                <c:pt idx="1">
                  <c:v>5907</c:v>
                </c:pt>
                <c:pt idx="2">
                  <c:v>5942</c:v>
                </c:pt>
                <c:pt idx="3">
                  <c:v>6017</c:v>
                </c:pt>
                <c:pt idx="4">
                  <c:v>6005</c:v>
                </c:pt>
                <c:pt idx="5">
                  <c:v>6042</c:v>
                </c:pt>
                <c:pt idx="6">
                  <c:v>5933</c:v>
                </c:pt>
                <c:pt idx="7">
                  <c:v>5993</c:v>
                </c:pt>
                <c:pt idx="8">
                  <c:v>6072</c:v>
                </c:pt>
                <c:pt idx="9">
                  <c:v>5989</c:v>
                </c:pt>
                <c:pt idx="10">
                  <c:v>5830</c:v>
                </c:pt>
                <c:pt idx="11">
                  <c:v>5681</c:v>
                </c:pt>
                <c:pt idx="12">
                  <c:v>5692</c:v>
                </c:pt>
                <c:pt idx="13">
                  <c:v>5735</c:v>
                </c:pt>
                <c:pt idx="14">
                  <c:v>5836</c:v>
                </c:pt>
                <c:pt idx="15">
                  <c:v>5900</c:v>
                </c:pt>
                <c:pt idx="16">
                  <c:v>5980</c:v>
                </c:pt>
                <c:pt idx="17">
                  <c:v>5956</c:v>
                </c:pt>
                <c:pt idx="18">
                  <c:v>5837</c:v>
                </c:pt>
                <c:pt idx="19">
                  <c:v>5360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NIÑO11!$A$12</c:f>
              <c:strCache>
                <c:ptCount val="1"/>
                <c:pt idx="0">
                  <c:v>Niños c/ Dni (Reniec)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2446517339493215E-2"/>
                  <c:y val="2.0232666101426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3348880046199116E-3"/>
                  <c:y val="1.6186132881141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7790733371832597E-3"/>
                  <c:y val="2.4279199321711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7790733371832597E-3"/>
                  <c:y val="2.0232666101426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674440023099558E-3"/>
                  <c:y val="2.832573254199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674440023099558E-3"/>
                  <c:y val="2.4279199321711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6674440023100131E-3"/>
                  <c:y val="3.6418798982567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5558146674366519E-3"/>
                  <c:y val="2.8325732541997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6674440023098986E-3"/>
                  <c:y val="1.6186132881141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1116293348732471E-3"/>
                  <c:y val="2.0232666101426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2.0232666101426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6674440023099558E-3"/>
                  <c:y val="2.832573254199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3.1116293348733039E-3"/>
                  <c:y val="2.0232666101426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1.6186132881141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2.0232666101426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2.8325732541997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4.6674440023100703E-3"/>
                  <c:y val="2.0232666101426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4.6674440023099558E-3"/>
                  <c:y val="2.832573254199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4.6674440023100703E-3"/>
                  <c:y val="2.832573254199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0"/>
                  <c:y val="1.6186132881141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NIÑO11!$B$8:$U$8</c:f>
              <c:strCache>
                <c:ptCount val="20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  <c:pt idx="19">
                  <c:v>201708</c:v>
                </c:pt>
              </c:strCache>
            </c:strRef>
          </c:cat>
          <c:val>
            <c:numRef>
              <c:f>NIÑO11!$B$12:$U$12</c:f>
              <c:numCache>
                <c:formatCode>0</c:formatCode>
                <c:ptCount val="20"/>
                <c:pt idx="0">
                  <c:v>11377</c:v>
                </c:pt>
                <c:pt idx="1">
                  <c:v>11939</c:v>
                </c:pt>
                <c:pt idx="2">
                  <c:v>12436</c:v>
                </c:pt>
                <c:pt idx="3">
                  <c:v>12864</c:v>
                </c:pt>
                <c:pt idx="4">
                  <c:v>13326</c:v>
                </c:pt>
                <c:pt idx="5">
                  <c:v>13741</c:v>
                </c:pt>
                <c:pt idx="6">
                  <c:v>14144</c:v>
                </c:pt>
                <c:pt idx="7">
                  <c:v>14472</c:v>
                </c:pt>
                <c:pt idx="8">
                  <c:v>15032</c:v>
                </c:pt>
                <c:pt idx="9">
                  <c:v>15484</c:v>
                </c:pt>
                <c:pt idx="10">
                  <c:v>15778</c:v>
                </c:pt>
                <c:pt idx="11">
                  <c:v>15706</c:v>
                </c:pt>
                <c:pt idx="12">
                  <c:v>15639</c:v>
                </c:pt>
                <c:pt idx="13">
                  <c:v>15466</c:v>
                </c:pt>
                <c:pt idx="14">
                  <c:v>15433</c:v>
                </c:pt>
                <c:pt idx="15">
                  <c:v>15281</c:v>
                </c:pt>
                <c:pt idx="16">
                  <c:v>15091</c:v>
                </c:pt>
                <c:pt idx="17">
                  <c:v>14773</c:v>
                </c:pt>
                <c:pt idx="18">
                  <c:v>14444</c:v>
                </c:pt>
                <c:pt idx="19">
                  <c:v>14101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NIÑO11!$A$13</c:f>
              <c:strCache>
                <c:ptCount val="1"/>
                <c:pt idx="0">
                  <c:v>Niños c/ vacunac Rotavirus &amp; Neumococo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3348880046199116E-3"/>
                  <c:y val="-2.4279199321711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002332006929883E-2"/>
                  <c:y val="-2.4279199321711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002332006929867E-2"/>
                  <c:y val="-2.4279199321711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00233200692984E-2"/>
                  <c:y val="-2.4279199321711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113961341803173E-2"/>
                  <c:y val="-2.4279199321711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002332006929867E-2"/>
                  <c:y val="-2.023266610142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8669776009239882E-2"/>
                  <c:y val="-1.2139599660855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8669776009239823E-2"/>
                  <c:y val="-2.8325732541997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1781405344113127E-2"/>
                  <c:y val="-1.618613288114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1781405344113127E-2"/>
                  <c:y val="-1.618613288114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8669776009239823E-2"/>
                  <c:y val="-2.0232666101426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5558146674366519E-2"/>
                  <c:y val="-2.4279199321711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8669776009239823E-2"/>
                  <c:y val="-1.6186132881141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8669776009239823E-2"/>
                  <c:y val="-1.618613288114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7113961341803173E-2"/>
                  <c:y val="-1.2139599660855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7113961341803288E-2"/>
                  <c:y val="-2.4279199321711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4002332006929982E-2"/>
                  <c:y val="-1.2139599660855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8669776009239823E-2"/>
                  <c:y val="-1.2139599660855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8669776009239938E-2"/>
                  <c:y val="-1.6186132881141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NIÑO11!$B$8:$U$8</c:f>
              <c:strCache>
                <c:ptCount val="20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  <c:pt idx="19">
                  <c:v>201708</c:v>
                </c:pt>
              </c:strCache>
            </c:strRef>
          </c:cat>
          <c:val>
            <c:numRef>
              <c:f>NIÑO11!$B$13:$U$13</c:f>
              <c:numCache>
                <c:formatCode>0</c:formatCode>
                <c:ptCount val="20"/>
                <c:pt idx="0">
                  <c:v>1952</c:v>
                </c:pt>
                <c:pt idx="1">
                  <c:v>2018</c:v>
                </c:pt>
                <c:pt idx="2">
                  <c:v>2138</c:v>
                </c:pt>
                <c:pt idx="3">
                  <c:v>2268</c:v>
                </c:pt>
                <c:pt idx="4">
                  <c:v>2352</c:v>
                </c:pt>
                <c:pt idx="5">
                  <c:v>2408</c:v>
                </c:pt>
                <c:pt idx="6">
                  <c:v>2384</c:v>
                </c:pt>
                <c:pt idx="7">
                  <c:v>2513</c:v>
                </c:pt>
                <c:pt idx="8">
                  <c:v>2737</c:v>
                </c:pt>
                <c:pt idx="9">
                  <c:v>2772</c:v>
                </c:pt>
                <c:pt idx="10">
                  <c:v>2734</c:v>
                </c:pt>
                <c:pt idx="11">
                  <c:v>2770</c:v>
                </c:pt>
                <c:pt idx="12">
                  <c:v>2945</c:v>
                </c:pt>
                <c:pt idx="13">
                  <c:v>3093</c:v>
                </c:pt>
                <c:pt idx="14">
                  <c:v>3239</c:v>
                </c:pt>
                <c:pt idx="15">
                  <c:v>3424</c:v>
                </c:pt>
                <c:pt idx="16">
                  <c:v>3634</c:v>
                </c:pt>
                <c:pt idx="17">
                  <c:v>3706</c:v>
                </c:pt>
                <c:pt idx="18">
                  <c:v>3674</c:v>
                </c:pt>
                <c:pt idx="19">
                  <c:v>3419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5196056"/>
        <c:axId val="365197232"/>
      </c:lineChart>
      <c:catAx>
        <c:axId val="365196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65197232"/>
        <c:crosses val="autoZero"/>
        <c:auto val="1"/>
        <c:lblAlgn val="ctr"/>
        <c:lblOffset val="100"/>
        <c:noMultiLvlLbl val="0"/>
      </c:catAx>
      <c:valAx>
        <c:axId val="36519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65196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400" b="1" i="0" baseline="0">
                <a:effectLst/>
              </a:rPr>
              <a:t>PROPORCIÓN DE NIÑOS MENORES DE UN AÑO </a:t>
            </a:r>
            <a:r>
              <a:rPr lang="es-ES" sz="1400" b="1" i="0" cap="all" baseline="0">
                <a:effectLst/>
              </a:rPr>
              <a:t>con CRED, Vacuna Rotavirus y Neumococo, MMN y DNI </a:t>
            </a:r>
            <a:r>
              <a:rPr lang="es-PE" sz="1400" b="1" i="0" cap="all" baseline="0">
                <a:effectLst/>
              </a:rPr>
              <a:t> </a:t>
            </a:r>
            <a:r>
              <a:rPr lang="es-ES" sz="1400" b="1" i="0" cap="all" baseline="0">
                <a:effectLst/>
              </a:rPr>
              <a:t>Ámbito FED quintil  DE POBREZA 2</a:t>
            </a:r>
            <a:endParaRPr lang="es-PE" sz="1100">
              <a:effectLst/>
            </a:endParaRPr>
          </a:p>
          <a:p>
            <a:pPr>
              <a:defRPr/>
            </a:pPr>
            <a:r>
              <a:rPr lang="es-ES" sz="1400" b="1" i="0" baseline="0">
                <a:effectLst/>
              </a:rPr>
              <a:t>DIRESA CALLAO</a:t>
            </a:r>
            <a:endParaRPr lang="es-PE" sz="1100">
              <a:effectLst/>
            </a:endParaRPr>
          </a:p>
        </c:rich>
      </c:tx>
      <c:layout>
        <c:manualLayout>
          <c:xMode val="edge"/>
          <c:yMode val="edge"/>
          <c:x val="0.1390277777777777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NÑO_21!$A$9</c:f>
              <c:strCache>
                <c:ptCount val="1"/>
                <c:pt idx="0">
                  <c:v>% Niños con Supl de micronutrientes de acuerdo con su edad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2345679012345685E-2"/>
                  <c:y val="-2.601625572135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345679012345678E-2"/>
                  <c:y val="-3.0352298341583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432098765432098E-2"/>
                  <c:y val="-3.0352298341583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888888888888945E-2"/>
                  <c:y val="-2.601625572135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5432098765432155E-2"/>
                  <c:y val="-3.4688340961809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6975308641975367E-2"/>
                  <c:y val="-2.601625572135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6975308641975308E-2"/>
                  <c:y val="-3.4688340961809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061728395061727E-2"/>
                  <c:y val="-3.0352298341583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8518518518518517E-2"/>
                  <c:y val="-3.4688340961809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6975308641975252E-2"/>
                  <c:y val="-3.0352298341583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5432098765432098E-2"/>
                  <c:y val="-3.9024383582035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3888888888888888E-2"/>
                  <c:y val="-3.4688340961809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0061728395061842E-2"/>
                  <c:y val="-3.9024383582035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8518518518518517E-2"/>
                  <c:y val="-3.4688340961809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0061728395061842E-2"/>
                  <c:y val="-2.601625572135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2345679012345793E-2"/>
                  <c:y val="-3.0352298341583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2345679012345678E-2"/>
                  <c:y val="-3.9024383582035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8518518518518517E-2"/>
                  <c:y val="-2.6016255721357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8518518518518517E-2"/>
                  <c:y val="-3.9024383582035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5432098765432212E-2"/>
                  <c:y val="-2.601625572135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NÑO_21!$B$8:$U$8</c:f>
              <c:strCache>
                <c:ptCount val="20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  <c:pt idx="19">
                  <c:v>201708</c:v>
                </c:pt>
              </c:strCache>
            </c:strRef>
          </c:cat>
          <c:val>
            <c:numRef>
              <c:f>NÑO_21!$B$9:$U$9</c:f>
              <c:numCache>
                <c:formatCode>0</c:formatCode>
                <c:ptCount val="20"/>
                <c:pt idx="0">
                  <c:v>34</c:v>
                </c:pt>
                <c:pt idx="1">
                  <c:v>34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36</c:v>
                </c:pt>
                <c:pt idx="8">
                  <c:v>36</c:v>
                </c:pt>
                <c:pt idx="9">
                  <c:v>36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37</c:v>
                </c:pt>
                <c:pt idx="17">
                  <c:v>38</c:v>
                </c:pt>
                <c:pt idx="18">
                  <c:v>37</c:v>
                </c:pt>
                <c:pt idx="19">
                  <c:v>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NÑO_21!$A$10</c:f>
              <c:strCache>
                <c:ptCount val="1"/>
                <c:pt idx="0">
                  <c:v>% Niños  con atenciones de CRED de acuerdo con su edad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NÑO_21!$B$8:$U$8</c:f>
              <c:strCache>
                <c:ptCount val="20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  <c:pt idx="19">
                  <c:v>201708</c:v>
                </c:pt>
              </c:strCache>
            </c:strRef>
          </c:cat>
          <c:val>
            <c:numRef>
              <c:f>NÑO_21!$B$10:$U$10</c:f>
              <c:numCache>
                <c:formatCode>0</c:formatCode>
                <c:ptCount val="20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10</c:v>
                </c:pt>
                <c:pt idx="7">
                  <c:v>10</c:v>
                </c:pt>
                <c:pt idx="8">
                  <c:v>11</c:v>
                </c:pt>
                <c:pt idx="9">
                  <c:v>11</c:v>
                </c:pt>
                <c:pt idx="10">
                  <c:v>11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15</c:v>
                </c:pt>
                <c:pt idx="18">
                  <c:v>14</c:v>
                </c:pt>
                <c:pt idx="19">
                  <c:v>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NÑO_21!$A$11</c:f>
              <c:strCache>
                <c:ptCount val="1"/>
                <c:pt idx="0">
                  <c:v>% Niños con vacunac Rotavirus y Neumococo de acuerdo con su edad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5432098765432107E-2"/>
                  <c:y val="-2.1680213101130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432098765432098E-2"/>
                  <c:y val="-1.7344170480904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975308641975335E-2"/>
                  <c:y val="-2.601625572135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432098765432127E-2"/>
                  <c:y val="-2.601625572135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518518518518545E-2"/>
                  <c:y val="-2.1680213101130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802469135802469E-2"/>
                  <c:y val="-2.6016255721357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432098765432098E-2"/>
                  <c:y val="-1.7344170480904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1604938271604937E-2"/>
                  <c:y val="-1.7344170480904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6975308641975308E-2"/>
                  <c:y val="-2.601625572135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8518518518518517E-2"/>
                  <c:y val="-2.1680213101130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5432098765432098E-2"/>
                  <c:y val="-2.1680213101130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5432098765432098E-2"/>
                  <c:y val="-2.1680213101130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6975308641975422E-2"/>
                  <c:y val="-2.1680213101130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8518518518518517E-2"/>
                  <c:y val="-2.601625572135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2345679012345678E-2"/>
                  <c:y val="-1.7344170480904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2345679012345793E-2"/>
                  <c:y val="-2.1680213101130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3888888888888775E-2"/>
                  <c:y val="-1.3008127860678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5432098765432212E-2"/>
                  <c:y val="-2.1680213101130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8518518518518517E-2"/>
                  <c:y val="-1.3008127860678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0802469135802356E-2"/>
                  <c:y val="-1.3008127860678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NÑO_21!$B$8:$U$8</c:f>
              <c:strCache>
                <c:ptCount val="20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  <c:pt idx="19">
                  <c:v>201708</c:v>
                </c:pt>
              </c:strCache>
            </c:strRef>
          </c:cat>
          <c:val>
            <c:numRef>
              <c:f>NÑO_21!$B$11:$U$11</c:f>
              <c:numCache>
                <c:formatCode>0</c:formatCode>
                <c:ptCount val="20"/>
                <c:pt idx="0">
                  <c:v>11</c:v>
                </c:pt>
                <c:pt idx="1">
                  <c:v>12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17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23</c:v>
                </c:pt>
                <c:pt idx="17">
                  <c:v>23</c:v>
                </c:pt>
                <c:pt idx="18">
                  <c:v>23</c:v>
                </c:pt>
                <c:pt idx="19">
                  <c:v>22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NÑO_21!$A$12</c:f>
              <c:strCache>
                <c:ptCount val="1"/>
                <c:pt idx="0">
                  <c:v>% Niños con DNI (Reniec)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518518518518531E-2"/>
                  <c:y val="-2.601625572135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604938271604937E-2"/>
                  <c:y val="-2.1680213101130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975308641975335E-2"/>
                  <c:y val="-2.1680213101130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975308641975335E-2"/>
                  <c:y val="-2.601625572135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5432098765432155E-2"/>
                  <c:y val="-3.4688340961809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8518518518518576E-2"/>
                  <c:y val="-2.1680213101130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6975308641975308E-2"/>
                  <c:y val="-1.3008127860678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6975308641975308E-2"/>
                  <c:y val="-2.6016255721357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8518518518518517E-2"/>
                  <c:y val="-2.1680213101130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1604938271604937E-2"/>
                  <c:y val="-1.7344170480904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5432098765432098E-2"/>
                  <c:y val="-2.6016255721357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2345679012345566E-2"/>
                  <c:y val="-1.7344170480904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6975308641975422E-2"/>
                  <c:y val="-2.1680213101130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3888888888889003E-2"/>
                  <c:y val="-2.6016255721357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3888888888889003E-2"/>
                  <c:y val="-3.0352298341583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5432098765432098E-2"/>
                  <c:y val="-3.9024383582035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0802469135802356E-2"/>
                  <c:y val="-2.601625572135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8518518518518517E-2"/>
                  <c:y val="-3.0352298341583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2345679012345793E-2"/>
                  <c:y val="-3.9024383582035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7.716049382716049E-3"/>
                  <c:y val="-3.4688340961809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NÑO_21!$B$8:$U$8</c:f>
              <c:strCache>
                <c:ptCount val="20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  <c:pt idx="19">
                  <c:v>201708</c:v>
                </c:pt>
              </c:strCache>
            </c:strRef>
          </c:cat>
          <c:val>
            <c:numRef>
              <c:f>NÑO_21!$B$12:$U$12</c:f>
              <c:numCache>
                <c:formatCode>0</c:formatCode>
                <c:ptCount val="20"/>
                <c:pt idx="0">
                  <c:v>66</c:v>
                </c:pt>
                <c:pt idx="1">
                  <c:v>69</c:v>
                </c:pt>
                <c:pt idx="2">
                  <c:v>72</c:v>
                </c:pt>
                <c:pt idx="3">
                  <c:v>75</c:v>
                </c:pt>
                <c:pt idx="4">
                  <c:v>78</c:v>
                </c:pt>
                <c:pt idx="5">
                  <c:v>81</c:v>
                </c:pt>
                <c:pt idx="6">
                  <c:v>84</c:v>
                </c:pt>
                <c:pt idx="7">
                  <c:v>86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96</c:v>
                </c:pt>
                <c:pt idx="12">
                  <c:v>96</c:v>
                </c:pt>
                <c:pt idx="13">
                  <c:v>95</c:v>
                </c:pt>
                <c:pt idx="14">
                  <c:v>95</c:v>
                </c:pt>
                <c:pt idx="15">
                  <c:v>95</c:v>
                </c:pt>
                <c:pt idx="16">
                  <c:v>94</c:v>
                </c:pt>
                <c:pt idx="17">
                  <c:v>93</c:v>
                </c:pt>
                <c:pt idx="18">
                  <c:v>92</c:v>
                </c:pt>
                <c:pt idx="19">
                  <c:v>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8259264"/>
        <c:axId val="368262008"/>
      </c:lineChart>
      <c:catAx>
        <c:axId val="36825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68262008"/>
        <c:crosses val="autoZero"/>
        <c:auto val="1"/>
        <c:lblAlgn val="ctr"/>
        <c:lblOffset val="100"/>
        <c:noMultiLvlLbl val="0"/>
      </c:catAx>
      <c:valAx>
        <c:axId val="368262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6825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b="1" i="0" cap="small" baseline="0" dirty="0">
                <a:effectLst/>
              </a:rPr>
              <a:t>Número de niñas y niños &lt; de 1 año que reciben el paquete de atención integral Ámbito FED quintil DE POBREZA 2</a:t>
            </a:r>
            <a:br>
              <a:rPr lang="es-ES" sz="1600" b="1" i="0" cap="small" baseline="0" dirty="0">
                <a:effectLst/>
              </a:rPr>
            </a:br>
            <a:r>
              <a:rPr lang="es-ES" sz="1600" b="1" i="0" cap="small" baseline="0" dirty="0">
                <a:effectLst/>
              </a:rPr>
              <a:t> región Callao</a:t>
            </a:r>
            <a:r>
              <a:rPr lang="es-ES" sz="1600" b="0" i="0" cap="small" baseline="0" dirty="0">
                <a:effectLst/>
              </a:rPr>
              <a:t> </a:t>
            </a:r>
            <a:endParaRPr lang="es-PE" sz="12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NIÑO_31!$A$9</c:f>
              <c:strCache>
                <c:ptCount val="1"/>
                <c:pt idx="0">
                  <c:v>Número de niños (f_nacim --&gt; 12 meses)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3246157193182102E-2"/>
                  <c:y val="-3.7492670293664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943958195617082E-2"/>
                  <c:y val="-3.749267029366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9626387970780435E-3"/>
                  <c:y val="-2.8119502720248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813193985390218E-3"/>
                  <c:y val="-3.7492670293664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3208795990260147E-3"/>
                  <c:y val="-3.7492670293664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2.811950272024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2.811950272024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3.2806086506956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0882089333719016E-17"/>
                  <c:y val="-4.2179254080372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3208795990259539E-3"/>
                  <c:y val="-3.7492670293664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4.2179254080372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4.2179254080372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9813193985390218E-3"/>
                  <c:y val="-3.2806086506956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4.9813193985391441E-3"/>
                  <c:y val="-3.2806086506956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3.3208795990260147E-3"/>
                  <c:y val="-4.2179254080372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4.2179254080372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-5.1552421653788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2176417866743803E-16"/>
                  <c:y val="-4.2179254080372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1.2176417866743803E-16"/>
                  <c:y val="-3.7492670293664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NIÑO_31!$B$8:$U$8</c:f>
              <c:strCache>
                <c:ptCount val="20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  <c:pt idx="19">
                  <c:v>201708</c:v>
                </c:pt>
              </c:strCache>
            </c:strRef>
          </c:cat>
          <c:val>
            <c:numRef>
              <c:f>NIÑO_31!$B$9:$U$9</c:f>
              <c:numCache>
                <c:formatCode>0</c:formatCode>
                <c:ptCount val="20"/>
                <c:pt idx="0">
                  <c:v>17295</c:v>
                </c:pt>
                <c:pt idx="1">
                  <c:v>17228</c:v>
                </c:pt>
                <c:pt idx="2">
                  <c:v>17189</c:v>
                </c:pt>
                <c:pt idx="3">
                  <c:v>17125</c:v>
                </c:pt>
                <c:pt idx="4">
                  <c:v>17097</c:v>
                </c:pt>
                <c:pt idx="5">
                  <c:v>17030</c:v>
                </c:pt>
                <c:pt idx="6">
                  <c:v>16920</c:v>
                </c:pt>
                <c:pt idx="7">
                  <c:v>16858</c:v>
                </c:pt>
                <c:pt idx="8">
                  <c:v>16783</c:v>
                </c:pt>
                <c:pt idx="9">
                  <c:v>16644</c:v>
                </c:pt>
                <c:pt idx="10">
                  <c:v>16489</c:v>
                </c:pt>
                <c:pt idx="11">
                  <c:v>16384</c:v>
                </c:pt>
                <c:pt idx="12">
                  <c:v>16366</c:v>
                </c:pt>
                <c:pt idx="13">
                  <c:v>16248</c:v>
                </c:pt>
                <c:pt idx="14">
                  <c:v>16195</c:v>
                </c:pt>
                <c:pt idx="15">
                  <c:v>16080</c:v>
                </c:pt>
                <c:pt idx="16">
                  <c:v>16003</c:v>
                </c:pt>
                <c:pt idx="17">
                  <c:v>15846</c:v>
                </c:pt>
                <c:pt idx="18">
                  <c:v>15648</c:v>
                </c:pt>
                <c:pt idx="19">
                  <c:v>15258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NIÑO_31!$A$10</c:f>
              <c:strCache>
                <c:ptCount val="1"/>
                <c:pt idx="0">
                  <c:v>Niños con criterios FED (5 criterios)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6604397995130089E-2"/>
                  <c:y val="-4.2179254080372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943958195617082E-2"/>
                  <c:y val="-4.2179254080372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604397995130075E-2"/>
                  <c:y val="-3.2806086506956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943958195617066E-2"/>
                  <c:y val="-4.2179254080372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943958195617097E-2"/>
                  <c:y val="-4.2179254080372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992527759415615E-2"/>
                  <c:y val="-4.2179254080372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6604397995130075E-2"/>
                  <c:y val="-3.7492670293664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9925277594156087E-2"/>
                  <c:y val="-3.7492670293664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490659699269511E-2"/>
                  <c:y val="-4.2179254080372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1585717393669157E-2"/>
                  <c:y val="-3.2806086506956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992527759415615E-2"/>
                  <c:y val="-2.8119502720248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9925277594156087E-2"/>
                  <c:y val="-4.2179254080372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4906596992695231E-2"/>
                  <c:y val="-3.2806086506956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9925277594156212E-2"/>
                  <c:y val="-5.1552421653788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490659699269511E-2"/>
                  <c:y val="-2.8119502720248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4943958195617066E-2"/>
                  <c:y val="-5.1552421653788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4943958195617066E-2"/>
                  <c:y val="-4.6865837867080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4943958195617188E-2"/>
                  <c:y val="-4.2179254080372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162307859659093E-2"/>
                  <c:y val="-3.7492670293664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NIÑO_31!$B$8:$U$8</c:f>
              <c:strCache>
                <c:ptCount val="20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  <c:pt idx="19">
                  <c:v>201708</c:v>
                </c:pt>
              </c:strCache>
            </c:strRef>
          </c:cat>
          <c:val>
            <c:numRef>
              <c:f>NIÑO_31!$B$10:$U$10</c:f>
              <c:numCache>
                <c:formatCode>0</c:formatCode>
                <c:ptCount val="20"/>
                <c:pt idx="0">
                  <c:v>331</c:v>
                </c:pt>
                <c:pt idx="1">
                  <c:v>385</c:v>
                </c:pt>
                <c:pt idx="2">
                  <c:v>464</c:v>
                </c:pt>
                <c:pt idx="3">
                  <c:v>553</c:v>
                </c:pt>
                <c:pt idx="4">
                  <c:v>609</c:v>
                </c:pt>
                <c:pt idx="5">
                  <c:v>643</c:v>
                </c:pt>
                <c:pt idx="6">
                  <c:v>660</c:v>
                </c:pt>
                <c:pt idx="7">
                  <c:v>703</c:v>
                </c:pt>
                <c:pt idx="8">
                  <c:v>859</c:v>
                </c:pt>
                <c:pt idx="9">
                  <c:v>917</c:v>
                </c:pt>
                <c:pt idx="10">
                  <c:v>875</c:v>
                </c:pt>
                <c:pt idx="11">
                  <c:v>911</c:v>
                </c:pt>
                <c:pt idx="12">
                  <c:v>942</c:v>
                </c:pt>
                <c:pt idx="13">
                  <c:v>958</c:v>
                </c:pt>
                <c:pt idx="14">
                  <c:v>1030</c:v>
                </c:pt>
                <c:pt idx="15">
                  <c:v>1085</c:v>
                </c:pt>
                <c:pt idx="16">
                  <c:v>1136</c:v>
                </c:pt>
                <c:pt idx="17">
                  <c:v>1117</c:v>
                </c:pt>
                <c:pt idx="18">
                  <c:v>1019</c:v>
                </c:pt>
                <c:pt idx="19">
                  <c:v>787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770128"/>
        <c:axId val="374759936"/>
      </c:lineChart>
      <c:catAx>
        <c:axId val="37477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74759936"/>
        <c:crosses val="autoZero"/>
        <c:auto val="1"/>
        <c:lblAlgn val="ctr"/>
        <c:lblOffset val="100"/>
        <c:noMultiLvlLbl val="0"/>
      </c:catAx>
      <c:valAx>
        <c:axId val="37475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7477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</a:t>
            </a:r>
            <a:r>
              <a:rPr lang="es-ES" sz="1800" b="1" i="0" cap="small" baseline="0">
                <a:effectLst/>
              </a:rPr>
              <a:t>Proporción de niñas y niños &lt; de 1 año que reciben el paquete de atención integral Ámbito FED quintil DE POBREZA  2 </a:t>
            </a:r>
            <a:br>
              <a:rPr lang="es-ES" sz="1800" b="1" i="0" cap="small" baseline="0">
                <a:effectLst/>
              </a:rPr>
            </a:br>
            <a:r>
              <a:rPr lang="es-ES" sz="1800" b="1" i="0" cap="small" baseline="0">
                <a:effectLst/>
              </a:rPr>
              <a:t> región Callao</a:t>
            </a:r>
            <a:endParaRPr lang="es-PE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NIÑO41!$A$9</c:f>
              <c:strCache>
                <c:ptCount val="1"/>
                <c:pt idx="0">
                  <c:v> % Niños con criterios FED (5 criterios)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NIÑO41!$B$8:$U$8</c:f>
              <c:strCache>
                <c:ptCount val="20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  <c:pt idx="19">
                  <c:v>201708</c:v>
                </c:pt>
              </c:strCache>
            </c:strRef>
          </c:cat>
          <c:val>
            <c:numRef>
              <c:f>NIÑO41!$B$9:$U$9</c:f>
              <c:numCache>
                <c:formatCode>0</c:formatCode>
                <c:ptCount val="20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5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774832"/>
        <c:axId val="374788160"/>
      </c:lineChart>
      <c:catAx>
        <c:axId val="37477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74788160"/>
        <c:crosses val="autoZero"/>
        <c:auto val="1"/>
        <c:lblAlgn val="ctr"/>
        <c:lblOffset val="100"/>
        <c:noMultiLvlLbl val="0"/>
      </c:catAx>
      <c:valAx>
        <c:axId val="37478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7477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06/11/2017</a:t>
            </a:fld>
            <a:endParaRPr lang="es-P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06/11/2017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06/11/2017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06/11/2017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06/11/2017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06/11/2017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06/11/2017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06/11/2017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06/11/2017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06/11/2017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06/11/2017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DE86B0B-3843-4EB0-AE6A-2408A3738D4A}" type="datetimeFigureOut">
              <a:rPr lang="es-PE" smtClean="0"/>
              <a:pPr/>
              <a:t>06/11/2017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n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8913"/>
            <a:ext cx="755650" cy="746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 altLang="es-PE">
              <a:solidFill>
                <a:srgbClr val="FFFF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771775" y="188913"/>
            <a:ext cx="49688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        GOBIERNO REGIONAL DEL CALLAO</a:t>
            </a:r>
            <a:endParaRPr lang="es-PE" altLang="es-PE" sz="1400" b="1">
              <a:solidFill>
                <a:srgbClr val="002060"/>
              </a:solidFill>
              <a:latin typeface="Aharoni" panose="02010803020104030203" pitchFamily="2" charset="-79"/>
              <a:ea typeface="MS Mincho" panose="02020609040205080304" pitchFamily="49" charset="-128"/>
              <a:cs typeface="Aharoni" panose="02010803020104030203" pitchFamily="2" charset="-79"/>
            </a:endParaRPr>
          </a:p>
          <a:p>
            <a:pPr algn="ctr"/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              DIRECCION REGIONAL DE SALUD DEL CALLAO</a:t>
            </a:r>
          </a:p>
          <a:p>
            <a:pPr algn="ctr"/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               DIRECCION EJECUTIVA DE SALUD DE LAS PERSONAS</a:t>
            </a:r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endParaRPr lang="es-PE" altLang="es-PE" sz="1400" b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PE" altLang="es-PE" sz="1400" b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0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6638"/>
            <a:ext cx="2051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6238"/>
            <a:ext cx="20510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6863"/>
            <a:ext cx="2051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817562" cy="746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55875" y="1268413"/>
            <a:ext cx="55530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2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solidFill>
                  <a:srgbClr val="002060"/>
                </a:solidFill>
                <a:latin typeface="+mn-lt"/>
                <a:cs typeface="+mn-cs"/>
              </a:rPr>
              <a:t>DIRECCIÓN DE ATENCIÓN INTEGRAL DE SALUD</a:t>
            </a:r>
            <a:endParaRPr lang="es-PE" sz="1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7" name="1 Título"/>
          <p:cNvSpPr>
            <a:spLocks noGrp="1"/>
          </p:cNvSpPr>
          <p:nvPr>
            <p:ph type="ctrTitle"/>
          </p:nvPr>
        </p:nvSpPr>
        <p:spPr>
          <a:xfrm>
            <a:off x="1763688" y="1943461"/>
            <a:ext cx="7772400" cy="4267200"/>
          </a:xfrm>
        </p:spPr>
        <p:txBody>
          <a:bodyPr/>
          <a:lstStyle/>
          <a:p>
            <a:r>
              <a:rPr lang="es-MX" sz="7200" dirty="0" smtClean="0"/>
              <a:t>COMPROMISO </a:t>
            </a:r>
            <a:r>
              <a:rPr lang="es-MX" sz="7200" dirty="0"/>
              <a:t>14 DIRESA CALLAO</a:t>
            </a:r>
            <a:endParaRPr lang="es-PE" sz="7200" dirty="0"/>
          </a:p>
        </p:txBody>
      </p:sp>
    </p:spTree>
    <p:extLst>
      <p:ext uri="{BB962C8B-B14F-4D97-AF65-F5344CB8AC3E}">
        <p14:creationId xmlns:p14="http://schemas.microsoft.com/office/powerpoint/2010/main" val="24523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067911"/>
              </p:ext>
            </p:extLst>
          </p:nvPr>
        </p:nvGraphicFramePr>
        <p:xfrm>
          <a:off x="395536" y="6021288"/>
          <a:ext cx="2317378" cy="50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7378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>
                          <a:effectLst/>
                        </a:rPr>
                        <a:t>Fuente</a:t>
                      </a:r>
                      <a:r>
                        <a:rPr lang="es-PE" sz="1100" u="none" strike="noStrike" dirty="0" smtClean="0">
                          <a:effectLst/>
                        </a:rPr>
                        <a:t>: </a:t>
                      </a:r>
                      <a:r>
                        <a:rPr lang="es-PE" sz="1100" dirty="0" smtClean="0"/>
                        <a:t>: SIS 2016 _2017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/>
                        <a:t>Cubo:  </a:t>
                      </a:r>
                      <a:r>
                        <a:rPr lang="es-PE" sz="1100" dirty="0" smtClean="0"/>
                        <a:t>05Infant_201708v0 </a:t>
                      </a:r>
                      <a:endParaRPr lang="es-PE" sz="1100" dirty="0" smtClean="0"/>
                    </a:p>
                    <a:p>
                      <a:pPr fontAlgn="b"/>
                      <a:r>
                        <a:rPr lang="es-PE" sz="1100" dirty="0" smtClean="0">
                          <a:latin typeface="Calibri"/>
                        </a:rPr>
                        <a:t>Procesado:</a:t>
                      </a:r>
                      <a:r>
                        <a:rPr lang="es-PE" sz="1100" baseline="0" dirty="0" smtClean="0">
                          <a:latin typeface="Calibri"/>
                        </a:rPr>
                        <a:t> </a:t>
                      </a:r>
                      <a:r>
                        <a:rPr lang="es-PE" sz="1100" baseline="0" dirty="0" smtClean="0">
                          <a:latin typeface="Calibri"/>
                        </a:rPr>
                        <a:t>NOVIEMBRE </a:t>
                      </a:r>
                      <a:r>
                        <a:rPr lang="es-PE" sz="1100" dirty="0" smtClean="0">
                          <a:latin typeface="Calibri"/>
                        </a:rPr>
                        <a:t>2017</a:t>
                      </a:r>
                      <a:endParaRPr lang="es-PE" sz="1100" dirty="0"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590236"/>
              </p:ext>
            </p:extLst>
          </p:nvPr>
        </p:nvGraphicFramePr>
        <p:xfrm>
          <a:off x="490537" y="332656"/>
          <a:ext cx="8401944" cy="4856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73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849663"/>
              </p:ext>
            </p:extLst>
          </p:nvPr>
        </p:nvGraphicFramePr>
        <p:xfrm>
          <a:off x="323528" y="6021288"/>
          <a:ext cx="2389386" cy="50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 smtClean="0">
                          <a:effectLst/>
                        </a:rPr>
                        <a:t>Fuente: </a:t>
                      </a:r>
                      <a:r>
                        <a:rPr lang="es-PE" sz="1100" dirty="0" smtClean="0"/>
                        <a:t>: SIS 2016 _2017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/>
                        <a:t>Cubo:  05Infant_201708v0 </a:t>
                      </a:r>
                    </a:p>
                    <a:p>
                      <a:pPr fontAlgn="b"/>
                      <a:r>
                        <a:rPr lang="es-PE" sz="1100" dirty="0" smtClean="0">
                          <a:latin typeface="Calibri"/>
                        </a:rPr>
                        <a:t>Procesado:</a:t>
                      </a:r>
                      <a:r>
                        <a:rPr lang="es-PE" sz="1100" baseline="0" dirty="0" smtClean="0">
                          <a:latin typeface="Calibri"/>
                        </a:rPr>
                        <a:t> NOVIEMBRE </a:t>
                      </a:r>
                      <a:r>
                        <a:rPr lang="es-PE" sz="1100" dirty="0" smtClean="0">
                          <a:latin typeface="Calibri"/>
                        </a:rPr>
                        <a:t>2017</a:t>
                      </a:r>
                      <a:endParaRPr lang="es-PE" sz="1100" dirty="0"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044323"/>
              </p:ext>
            </p:extLst>
          </p:nvPr>
        </p:nvGraphicFramePr>
        <p:xfrm>
          <a:off x="251520" y="332656"/>
          <a:ext cx="8363272" cy="4654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697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813" y="260648"/>
            <a:ext cx="8229600" cy="836712"/>
          </a:xfrm>
        </p:spPr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1097360"/>
            <a:ext cx="8640959" cy="5572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PE" sz="1800" dirty="0" smtClean="0">
                <a:solidFill>
                  <a:schemeClr val="tx1"/>
                </a:solidFill>
              </a:rPr>
              <a:t>Al mes </a:t>
            </a:r>
            <a:r>
              <a:rPr lang="es-PE" sz="1800" dirty="0" smtClean="0">
                <a:solidFill>
                  <a:schemeClr val="tx1"/>
                </a:solidFill>
              </a:rPr>
              <a:t>de agosto </a:t>
            </a:r>
            <a:r>
              <a:rPr lang="es-PE" sz="1800" dirty="0" smtClean="0">
                <a:solidFill>
                  <a:schemeClr val="tx1"/>
                </a:solidFill>
              </a:rPr>
              <a:t>del 2017 encontramos que de </a:t>
            </a:r>
            <a:r>
              <a:rPr lang="es-PE" sz="1800" dirty="0" smtClean="0">
                <a:solidFill>
                  <a:schemeClr val="tx1"/>
                </a:solidFill>
              </a:rPr>
              <a:t>15258 </a:t>
            </a:r>
            <a:r>
              <a:rPr lang="es-PE" sz="1800" dirty="0" smtClean="0">
                <a:solidFill>
                  <a:schemeClr val="tx1"/>
                </a:solidFill>
              </a:rPr>
              <a:t>niños(as)menores de 12 meses(100%) el </a:t>
            </a:r>
            <a:r>
              <a:rPr lang="es-PE" sz="1800" dirty="0" smtClean="0">
                <a:solidFill>
                  <a:schemeClr val="tx1"/>
                </a:solidFill>
              </a:rPr>
              <a:t>92% </a:t>
            </a:r>
            <a:r>
              <a:rPr lang="es-PE" sz="1800" dirty="0" smtClean="0">
                <a:solidFill>
                  <a:schemeClr val="tx1"/>
                </a:solidFill>
              </a:rPr>
              <a:t>cuenta con documento de identidad(DNI).</a:t>
            </a:r>
          </a:p>
          <a:p>
            <a:pPr algn="just"/>
            <a:r>
              <a:rPr lang="es-PE" sz="1800" dirty="0" smtClean="0">
                <a:solidFill>
                  <a:schemeClr val="tx1"/>
                </a:solidFill>
              </a:rPr>
              <a:t>En relación al indicador Control CRED de acuerdo a la edad,  se observa </a:t>
            </a:r>
            <a:r>
              <a:rPr lang="es-PE" sz="1800" dirty="0" smtClean="0">
                <a:solidFill>
                  <a:schemeClr val="tx1"/>
                </a:solidFill>
              </a:rPr>
              <a:t>1741 </a:t>
            </a:r>
            <a:r>
              <a:rPr lang="es-PE" sz="1800" dirty="0" smtClean="0">
                <a:solidFill>
                  <a:schemeClr val="tx1"/>
                </a:solidFill>
              </a:rPr>
              <a:t>niños cuenta con atenciones CRED de manera oportuna acuerdo a su edad correspondiente a el </a:t>
            </a:r>
            <a:r>
              <a:rPr lang="es-PE" sz="1800" dirty="0" smtClean="0">
                <a:solidFill>
                  <a:schemeClr val="tx1"/>
                </a:solidFill>
              </a:rPr>
              <a:t>11% </a:t>
            </a:r>
            <a:r>
              <a:rPr lang="es-PE" sz="1800" dirty="0" smtClean="0">
                <a:solidFill>
                  <a:schemeClr val="tx1"/>
                </a:solidFill>
              </a:rPr>
              <a:t>del total de la población menor de 12 meses.</a:t>
            </a:r>
          </a:p>
          <a:p>
            <a:pPr algn="just"/>
            <a:r>
              <a:rPr lang="es-PE" sz="1800" dirty="0">
                <a:solidFill>
                  <a:schemeClr val="tx1"/>
                </a:solidFill>
              </a:rPr>
              <a:t>En relación a al indicador suplementación con micronutriente de acuerdo a la edad en el mes </a:t>
            </a:r>
            <a:r>
              <a:rPr lang="es-PE" sz="1800" dirty="0" smtClean="0">
                <a:solidFill>
                  <a:schemeClr val="tx1"/>
                </a:solidFill>
              </a:rPr>
              <a:t>de agosto </a:t>
            </a:r>
            <a:r>
              <a:rPr lang="es-PE" sz="1800" dirty="0">
                <a:solidFill>
                  <a:schemeClr val="tx1"/>
                </a:solidFill>
              </a:rPr>
              <a:t>se alcanzo el </a:t>
            </a:r>
            <a:r>
              <a:rPr lang="es-PE" sz="1800" dirty="0" smtClean="0">
                <a:solidFill>
                  <a:schemeClr val="tx1"/>
                </a:solidFill>
              </a:rPr>
              <a:t>35% </a:t>
            </a:r>
            <a:r>
              <a:rPr lang="es-PE" sz="1800" dirty="0">
                <a:solidFill>
                  <a:schemeClr val="tx1"/>
                </a:solidFill>
              </a:rPr>
              <a:t>del total esperado, las estrategias implementadas de seguimiento y entrega de suplemento de micronutriente en la Región callao para el alcance de esta variable brindan  sostenibilidad en los resultados. </a:t>
            </a:r>
            <a:endParaRPr lang="es-PE" sz="1800" dirty="0" smtClean="0">
              <a:solidFill>
                <a:schemeClr val="tx1"/>
              </a:solidFill>
            </a:endParaRPr>
          </a:p>
          <a:p>
            <a:pPr algn="just"/>
            <a:r>
              <a:rPr lang="es-PE" sz="1800" dirty="0">
                <a:solidFill>
                  <a:schemeClr val="tx1"/>
                </a:solidFill>
              </a:rPr>
              <a:t>La vacunación de Rotavirus y Neumococo de acuerdo a la edad obtuvo un </a:t>
            </a:r>
            <a:r>
              <a:rPr lang="es-PE" sz="1800" dirty="0" smtClean="0">
                <a:solidFill>
                  <a:schemeClr val="tx1"/>
                </a:solidFill>
              </a:rPr>
              <a:t>22% </a:t>
            </a:r>
            <a:r>
              <a:rPr lang="es-PE" sz="1800" dirty="0">
                <a:solidFill>
                  <a:schemeClr val="tx1"/>
                </a:solidFill>
              </a:rPr>
              <a:t>del total de niños(as) menores de 12 </a:t>
            </a:r>
            <a:r>
              <a:rPr lang="es-PE" sz="1800" dirty="0" smtClean="0">
                <a:solidFill>
                  <a:schemeClr val="tx1"/>
                </a:solidFill>
              </a:rPr>
              <a:t>meses.</a:t>
            </a:r>
          </a:p>
          <a:p>
            <a:pPr algn="just"/>
            <a:r>
              <a:rPr lang="es-PE" sz="1800" dirty="0">
                <a:solidFill>
                  <a:schemeClr val="tx1"/>
                </a:solidFill>
              </a:rPr>
              <a:t>Como resultado, el paquete de atención  de los 5 criterios FED en el  grupo poblacional de niños menores de 12 meses, encontramos que  </a:t>
            </a:r>
            <a:r>
              <a:rPr lang="es-PE" sz="1800" dirty="0" smtClean="0">
                <a:solidFill>
                  <a:schemeClr val="tx1"/>
                </a:solidFill>
              </a:rPr>
              <a:t>5% </a:t>
            </a:r>
            <a:r>
              <a:rPr lang="es-PE" sz="1800" dirty="0">
                <a:solidFill>
                  <a:schemeClr val="tx1"/>
                </a:solidFill>
              </a:rPr>
              <a:t>logro contar con el paquete completo de atención. </a:t>
            </a:r>
            <a:endParaRPr lang="es-PE" sz="1800" dirty="0" smtClean="0">
              <a:solidFill>
                <a:schemeClr val="tx1"/>
              </a:solidFill>
            </a:endParaRPr>
          </a:p>
          <a:p>
            <a:pPr algn="just"/>
            <a:r>
              <a:rPr lang="es-PE" sz="1800" dirty="0" smtClean="0">
                <a:solidFill>
                  <a:schemeClr val="tx1"/>
                </a:solidFill>
              </a:rPr>
              <a:t>De </a:t>
            </a:r>
            <a:r>
              <a:rPr lang="es-PE" sz="1800" dirty="0">
                <a:solidFill>
                  <a:schemeClr val="tx1"/>
                </a:solidFill>
              </a:rPr>
              <a:t>las 5 variables, el indicador CRED de acuerdo a la edad, es el que conlleva a reformular estrategias y maximizar acciones que permitan sensibilizar a la población, priorizando madres y padres de familia, que presentan características que limiten o conlleven a la inasistencia o asistencia inoportuna a los servicios CRED brindado en los </a:t>
            </a:r>
            <a:r>
              <a:rPr lang="es-PE" sz="1800" dirty="0" smtClean="0">
                <a:solidFill>
                  <a:schemeClr val="tx1"/>
                </a:solidFill>
              </a:rPr>
              <a:t>EE.SS.</a:t>
            </a:r>
          </a:p>
          <a:p>
            <a:pPr algn="just"/>
            <a:r>
              <a:rPr lang="es-PE" sz="1800" dirty="0" smtClean="0">
                <a:solidFill>
                  <a:schemeClr val="tx1"/>
                </a:solidFill>
              </a:rPr>
              <a:t>Para </a:t>
            </a:r>
            <a:r>
              <a:rPr lang="es-PE" sz="1800" dirty="0">
                <a:solidFill>
                  <a:schemeClr val="tx1"/>
                </a:solidFill>
              </a:rPr>
              <a:t>ello es  indispensable seguir reforzando la captación oportuna de   </a:t>
            </a:r>
            <a:r>
              <a:rPr lang="es-PE" sz="1800" dirty="0" smtClean="0">
                <a:solidFill>
                  <a:schemeClr val="tx1"/>
                </a:solidFill>
              </a:rPr>
              <a:t>los    menores </a:t>
            </a:r>
            <a:r>
              <a:rPr lang="es-PE" sz="1800" dirty="0">
                <a:solidFill>
                  <a:schemeClr val="tx1"/>
                </a:solidFill>
              </a:rPr>
              <a:t>a través de las VISITAS DOMICILIARIAS, priorizando el </a:t>
            </a:r>
            <a:r>
              <a:rPr lang="es-PE" sz="1800" dirty="0" smtClean="0">
                <a:solidFill>
                  <a:schemeClr val="tx1"/>
                </a:solidFill>
              </a:rPr>
              <a:t>trabajo </a:t>
            </a:r>
            <a:r>
              <a:rPr lang="es-PE" sz="1800" dirty="0">
                <a:solidFill>
                  <a:schemeClr val="tx1"/>
                </a:solidFill>
              </a:rPr>
              <a:t>del personal asignado a el logro de dicho indicador en los EE.SS.</a:t>
            </a:r>
          </a:p>
        </p:txBody>
      </p:sp>
    </p:spTree>
    <p:extLst>
      <p:ext uri="{BB962C8B-B14F-4D97-AF65-F5344CB8AC3E}">
        <p14:creationId xmlns:p14="http://schemas.microsoft.com/office/powerpoint/2010/main" val="28030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364202"/>
              </p:ext>
            </p:extLst>
          </p:nvPr>
        </p:nvGraphicFramePr>
        <p:xfrm>
          <a:off x="323528" y="6021288"/>
          <a:ext cx="2389386" cy="50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 smtClean="0">
                          <a:effectLst/>
                        </a:rPr>
                        <a:t>Fuente: </a:t>
                      </a:r>
                      <a:r>
                        <a:rPr lang="es-PE" sz="1100" dirty="0" smtClean="0"/>
                        <a:t>: SIS 2016 _2017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/>
                        <a:t>Cubo:  05Infant_201708v0 </a:t>
                      </a:r>
                    </a:p>
                    <a:p>
                      <a:pPr fontAlgn="b"/>
                      <a:r>
                        <a:rPr lang="es-PE" sz="1100" dirty="0" smtClean="0">
                          <a:latin typeface="Calibri"/>
                        </a:rPr>
                        <a:t>Procesado:</a:t>
                      </a:r>
                      <a:r>
                        <a:rPr lang="es-PE" sz="1100" baseline="0" dirty="0" smtClean="0">
                          <a:latin typeface="Calibri"/>
                        </a:rPr>
                        <a:t> NOVIEMBRE </a:t>
                      </a:r>
                      <a:r>
                        <a:rPr lang="es-PE" sz="1100" dirty="0" smtClean="0">
                          <a:latin typeface="Calibri"/>
                        </a:rPr>
                        <a:t>2017</a:t>
                      </a:r>
                      <a:endParaRPr lang="es-PE" sz="1100" dirty="0"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281257"/>
              </p:ext>
            </p:extLst>
          </p:nvPr>
        </p:nvGraphicFramePr>
        <p:xfrm>
          <a:off x="467544" y="404664"/>
          <a:ext cx="8064896" cy="4917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97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364202"/>
              </p:ext>
            </p:extLst>
          </p:nvPr>
        </p:nvGraphicFramePr>
        <p:xfrm>
          <a:off x="323528" y="6021288"/>
          <a:ext cx="2389386" cy="50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 smtClean="0">
                          <a:effectLst/>
                        </a:rPr>
                        <a:t>Fuente: </a:t>
                      </a:r>
                      <a:r>
                        <a:rPr lang="es-PE" sz="1100" dirty="0" smtClean="0"/>
                        <a:t>: SIS 2016 _2017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/>
                        <a:t>Cubo:  05Infant_201708v0 </a:t>
                      </a:r>
                    </a:p>
                    <a:p>
                      <a:pPr fontAlgn="b"/>
                      <a:r>
                        <a:rPr lang="es-PE" sz="1100" dirty="0" smtClean="0">
                          <a:latin typeface="Calibri"/>
                        </a:rPr>
                        <a:t>Procesado:</a:t>
                      </a:r>
                      <a:r>
                        <a:rPr lang="es-PE" sz="1100" baseline="0" dirty="0" smtClean="0">
                          <a:latin typeface="Calibri"/>
                        </a:rPr>
                        <a:t> NOVIEMBRE </a:t>
                      </a:r>
                      <a:r>
                        <a:rPr lang="es-PE" sz="1100" dirty="0" smtClean="0">
                          <a:latin typeface="Calibri"/>
                        </a:rPr>
                        <a:t>2017</a:t>
                      </a:r>
                      <a:endParaRPr lang="es-PE" sz="1100" dirty="0"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999471"/>
              </p:ext>
            </p:extLst>
          </p:nvPr>
        </p:nvGraphicFramePr>
        <p:xfrm>
          <a:off x="671512" y="404664"/>
          <a:ext cx="8220968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251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87824" y="3356992"/>
            <a:ext cx="5688632" cy="1600200"/>
          </a:xfrm>
        </p:spPr>
        <p:txBody>
          <a:bodyPr/>
          <a:lstStyle/>
          <a:p>
            <a:r>
              <a:rPr lang="es-MX" sz="8000" dirty="0" smtClean="0"/>
              <a:t>PAQUETE</a:t>
            </a:r>
            <a:br>
              <a:rPr lang="es-MX" sz="8000" dirty="0" smtClean="0"/>
            </a:br>
            <a:r>
              <a:rPr lang="es-MX" sz="8000" dirty="0"/>
              <a:t/>
            </a:r>
            <a:br>
              <a:rPr lang="es-MX" sz="8000" dirty="0"/>
            </a:br>
            <a:r>
              <a:rPr lang="es-MX" sz="8000" dirty="0" smtClean="0"/>
              <a:t> GESTANTE</a:t>
            </a:r>
            <a:endParaRPr lang="es-PE" sz="8000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240030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506788"/>
            <a:ext cx="2414588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084763"/>
            <a:ext cx="24018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0"/>
          <a:stretch>
            <a:fillRect/>
          </a:stretch>
        </p:blipFill>
        <p:spPr bwMode="auto">
          <a:xfrm>
            <a:off x="-11113" y="1905000"/>
            <a:ext cx="238918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0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67544" y="5733256"/>
            <a:ext cx="273630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</a:t>
            </a:r>
            <a:r>
              <a:rPr lang="es-PE" sz="1100" dirty="0" smtClean="0"/>
              <a:t>2016 _2017</a:t>
            </a:r>
          </a:p>
          <a:p>
            <a:pPr fontAlgn="b"/>
            <a:r>
              <a:rPr lang="es-PE" sz="1100" dirty="0"/>
              <a:t>Cubo:03gest02_apn_201708v0 </a:t>
            </a:r>
            <a:endParaRPr lang="es-PE" sz="1100" dirty="0" smtClean="0"/>
          </a:p>
          <a:p>
            <a:pPr fontAlgn="b"/>
            <a:r>
              <a:rPr lang="es-PE" sz="1100" dirty="0" smtClean="0">
                <a:latin typeface="Calibri"/>
              </a:rPr>
              <a:t>Procesado</a:t>
            </a:r>
            <a:r>
              <a:rPr lang="es-PE" sz="1100" dirty="0" smtClean="0">
                <a:latin typeface="Calibri"/>
              </a:rPr>
              <a:t>: </a:t>
            </a:r>
            <a:r>
              <a:rPr lang="es-PE" sz="1100" dirty="0" smtClean="0">
                <a:latin typeface="Calibri"/>
              </a:rPr>
              <a:t>NOVIEMBRE</a:t>
            </a:r>
            <a:r>
              <a:rPr lang="es-PE" sz="1100" dirty="0" smtClean="0">
                <a:latin typeface="Calibri"/>
              </a:rPr>
              <a:t> </a:t>
            </a:r>
            <a:r>
              <a:rPr lang="es-PE" sz="1100" dirty="0" smtClean="0">
                <a:latin typeface="Calibri"/>
              </a:rPr>
              <a:t>2017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981178"/>
              </p:ext>
            </p:extLst>
          </p:nvPr>
        </p:nvGraphicFramePr>
        <p:xfrm>
          <a:off x="683568" y="476672"/>
          <a:ext cx="79928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20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5805264"/>
            <a:ext cx="2952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2016 _2017</a:t>
            </a:r>
          </a:p>
          <a:p>
            <a:pPr fontAlgn="b"/>
            <a:r>
              <a:rPr lang="es-PE" sz="1100" dirty="0"/>
              <a:t>Cubo:03gest02_apn_201708v0 </a:t>
            </a:r>
          </a:p>
          <a:p>
            <a:pPr fontAlgn="b"/>
            <a:r>
              <a:rPr lang="es-PE" sz="1100" dirty="0">
                <a:latin typeface="Calibri"/>
              </a:rPr>
              <a:t>Procesado: NOVIEMBRE 2017</a:t>
            </a:r>
          </a:p>
          <a:p>
            <a:pPr fontAlgn="b"/>
            <a:endParaRPr lang="es-PE" sz="1100" dirty="0">
              <a:latin typeface="Calibri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044461"/>
              </p:ext>
            </p:extLst>
          </p:nvPr>
        </p:nvGraphicFramePr>
        <p:xfrm>
          <a:off x="733424" y="692696"/>
          <a:ext cx="7943032" cy="4415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81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PE" sz="2800" dirty="0" smtClean="0">
                <a:solidFill>
                  <a:schemeClr val="tx1"/>
                </a:solidFill>
              </a:rPr>
              <a:t>En el mes de </a:t>
            </a:r>
            <a:r>
              <a:rPr lang="es-PE" sz="2800" dirty="0" smtClean="0">
                <a:solidFill>
                  <a:schemeClr val="tx1"/>
                </a:solidFill>
              </a:rPr>
              <a:t>agosto del </a:t>
            </a:r>
            <a:r>
              <a:rPr lang="es-PE" sz="2800" dirty="0" smtClean="0">
                <a:solidFill>
                  <a:schemeClr val="tx1"/>
                </a:solidFill>
              </a:rPr>
              <a:t>año 2017, se observa un </a:t>
            </a:r>
            <a:r>
              <a:rPr lang="es-PE" sz="2800" dirty="0" smtClean="0">
                <a:solidFill>
                  <a:schemeClr val="tx1"/>
                </a:solidFill>
              </a:rPr>
              <a:t>4% </a:t>
            </a:r>
            <a:r>
              <a:rPr lang="es-PE" sz="2800" dirty="0" smtClean="0">
                <a:solidFill>
                  <a:schemeClr val="tx1"/>
                </a:solidFill>
              </a:rPr>
              <a:t>de logro del indicador gestante con atención prenatal reenfocada</a:t>
            </a:r>
            <a:r>
              <a:rPr lang="es-PE" sz="2800" dirty="0">
                <a:solidFill>
                  <a:schemeClr val="tx1"/>
                </a:solidFill>
              </a:rPr>
              <a:t>. </a:t>
            </a:r>
            <a:endParaRPr lang="es-PE" sz="2800" dirty="0" smtClean="0">
              <a:solidFill>
                <a:schemeClr val="tx1"/>
              </a:solidFill>
            </a:endParaRPr>
          </a:p>
          <a:p>
            <a:pPr algn="just"/>
            <a:r>
              <a:rPr lang="es-PE" sz="2800" dirty="0" smtClean="0">
                <a:solidFill>
                  <a:schemeClr val="tx1"/>
                </a:solidFill>
              </a:rPr>
              <a:t>Existe </a:t>
            </a:r>
            <a:r>
              <a:rPr lang="es-PE" sz="2800" dirty="0">
                <a:solidFill>
                  <a:schemeClr val="tx1"/>
                </a:solidFill>
              </a:rPr>
              <a:t>demora en el proceso de control de calidad y consistencia de los FUAS, dificultando el envío oportuno a los puntos de digitación, para lo cual se están realizando constantes </a:t>
            </a:r>
            <a:r>
              <a:rPr lang="es-PE" sz="2800" dirty="0" err="1">
                <a:solidFill>
                  <a:schemeClr val="tx1"/>
                </a:solidFill>
              </a:rPr>
              <a:t>monitoreos</a:t>
            </a:r>
            <a:r>
              <a:rPr lang="es-PE" sz="2800" dirty="0">
                <a:solidFill>
                  <a:schemeClr val="tx1"/>
                </a:solidFill>
              </a:rPr>
              <a:t>, en el adecuado llenado de los FUAS</a:t>
            </a:r>
            <a:r>
              <a:rPr lang="es-PE" sz="2800" dirty="0" smtClean="0">
                <a:solidFill>
                  <a:schemeClr val="tx1"/>
                </a:solidFill>
              </a:rPr>
              <a:t>.</a:t>
            </a:r>
            <a:endParaRPr lang="es-P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2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20" y="5949280"/>
            <a:ext cx="29523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2016 _2017</a:t>
            </a:r>
          </a:p>
          <a:p>
            <a:pPr fontAlgn="b"/>
            <a:r>
              <a:rPr lang="es-PE" sz="1100" dirty="0"/>
              <a:t>Cubo:03gest02_apn_201708v0 </a:t>
            </a:r>
          </a:p>
          <a:p>
            <a:pPr fontAlgn="b"/>
            <a:r>
              <a:rPr lang="es-PE" sz="1100" dirty="0">
                <a:latin typeface="Calibri"/>
              </a:rPr>
              <a:t>Procesado: NOVIEMBRE 2017</a:t>
            </a:r>
            <a:endParaRPr lang="es-PE" sz="1100" dirty="0">
              <a:latin typeface="Calibri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737725"/>
              </p:ext>
            </p:extLst>
          </p:nvPr>
        </p:nvGraphicFramePr>
        <p:xfrm>
          <a:off x="107504" y="260648"/>
          <a:ext cx="8877300" cy="4405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097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5733256"/>
            <a:ext cx="29523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2016 _2017</a:t>
            </a:r>
          </a:p>
          <a:p>
            <a:pPr fontAlgn="b"/>
            <a:r>
              <a:rPr lang="es-PE" sz="1100" dirty="0"/>
              <a:t>Cubo:03gest02_apn_201708v0 </a:t>
            </a:r>
          </a:p>
          <a:p>
            <a:pPr fontAlgn="b"/>
            <a:r>
              <a:rPr lang="es-PE" sz="1100" dirty="0">
                <a:latin typeface="Calibri"/>
              </a:rPr>
              <a:t>Procesado: NOVIEMBRE </a:t>
            </a:r>
            <a:r>
              <a:rPr lang="es-PE" sz="1100" dirty="0" smtClean="0">
                <a:latin typeface="Calibri"/>
              </a:rPr>
              <a:t>2017</a:t>
            </a:r>
            <a:endParaRPr lang="es-PE" sz="1100" dirty="0">
              <a:latin typeface="Calibri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412928"/>
              </p:ext>
            </p:extLst>
          </p:nvPr>
        </p:nvGraphicFramePr>
        <p:xfrm>
          <a:off x="319086" y="692696"/>
          <a:ext cx="8717409" cy="4419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60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1762" y="332656"/>
            <a:ext cx="8075240" cy="1051520"/>
          </a:xfrm>
        </p:spPr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84176"/>
            <a:ext cx="8291264" cy="4741987"/>
          </a:xfrm>
        </p:spPr>
        <p:txBody>
          <a:bodyPr>
            <a:normAutofit fontScale="85000" lnSpcReduction="20000"/>
          </a:bodyPr>
          <a:lstStyle/>
          <a:p>
            <a:pPr fontAlgn="b"/>
            <a:r>
              <a:rPr lang="es-PE" dirty="0" smtClean="0">
                <a:solidFill>
                  <a:schemeClr val="tx1"/>
                </a:solidFill>
              </a:rPr>
              <a:t>Al mes de </a:t>
            </a:r>
            <a:r>
              <a:rPr lang="es-PE" dirty="0" smtClean="0">
                <a:solidFill>
                  <a:schemeClr val="tx1"/>
                </a:solidFill>
              </a:rPr>
              <a:t>agosto</a:t>
            </a:r>
            <a:r>
              <a:rPr lang="es-PE" dirty="0" smtClean="0">
                <a:solidFill>
                  <a:schemeClr val="tx1"/>
                </a:solidFill>
              </a:rPr>
              <a:t> </a:t>
            </a:r>
            <a:r>
              <a:rPr lang="es-PE" dirty="0" smtClean="0">
                <a:solidFill>
                  <a:schemeClr val="tx1"/>
                </a:solidFill>
              </a:rPr>
              <a:t>2017 se observa que la proporción de gestantes con 4 CPN y 4 entrega de  hierro y ácido fólico tiene un promedio de </a:t>
            </a:r>
            <a:r>
              <a:rPr lang="es-PE" dirty="0" smtClean="0">
                <a:solidFill>
                  <a:schemeClr val="tx1"/>
                </a:solidFill>
              </a:rPr>
              <a:t>63%  </a:t>
            </a:r>
            <a:r>
              <a:rPr lang="es-PE" dirty="0">
                <a:solidFill>
                  <a:schemeClr val="tx1"/>
                </a:solidFill>
              </a:rPr>
              <a:t>según data Cubo: </a:t>
            </a:r>
            <a:r>
              <a:rPr lang="es-PE" dirty="0" smtClean="0"/>
              <a:t>03gest02_apn_201708v0</a:t>
            </a:r>
          </a:p>
          <a:p>
            <a:pPr fontAlgn="b"/>
            <a:r>
              <a:rPr lang="es-PE" dirty="0" smtClean="0">
                <a:solidFill>
                  <a:schemeClr val="tx1"/>
                </a:solidFill>
              </a:rPr>
              <a:t>Al </a:t>
            </a:r>
            <a:r>
              <a:rPr lang="es-PE" dirty="0" smtClean="0">
                <a:solidFill>
                  <a:schemeClr val="tx1"/>
                </a:solidFill>
              </a:rPr>
              <a:t>mes de </a:t>
            </a:r>
            <a:r>
              <a:rPr lang="es-PE" dirty="0" smtClean="0">
                <a:solidFill>
                  <a:schemeClr val="tx1"/>
                </a:solidFill>
              </a:rPr>
              <a:t>agosto </a:t>
            </a:r>
            <a:r>
              <a:rPr lang="es-PE" dirty="0" smtClean="0">
                <a:solidFill>
                  <a:schemeClr val="tx1"/>
                </a:solidFill>
              </a:rPr>
              <a:t>la información de gestantes con las 4 pruebas de laboratorio se encuentra en un </a:t>
            </a:r>
            <a:r>
              <a:rPr lang="es-PE" dirty="0" smtClean="0">
                <a:solidFill>
                  <a:schemeClr val="tx1"/>
                </a:solidFill>
              </a:rPr>
              <a:t>7%.</a:t>
            </a:r>
            <a:endParaRPr lang="es-PE" dirty="0" smtClean="0">
              <a:solidFill>
                <a:schemeClr val="tx1"/>
              </a:solidFill>
            </a:endParaRPr>
          </a:p>
          <a:p>
            <a:pPr algn="just"/>
            <a:r>
              <a:rPr lang="es-PE" dirty="0">
                <a:solidFill>
                  <a:schemeClr val="tx1"/>
                </a:solidFill>
              </a:rPr>
              <a:t>Es imprescindible seguir reforzando el seguimiento de gestantes que no acuden al CPN oportuno y realizar la captación oportuna a través de visitas domiciliarias. Para ello es de suma importancia continuar manejando el padrón de gestantes debidamente actualizado que nos sirva como instrumento de monitoreo y seguimiento efectivo.</a:t>
            </a:r>
          </a:p>
          <a:p>
            <a:pPr algn="just"/>
            <a:r>
              <a:rPr lang="es-PE" dirty="0">
                <a:solidFill>
                  <a:schemeClr val="tx1"/>
                </a:solidFill>
              </a:rPr>
              <a:t>Se debe dar continuidad a la sensibilización del personal y al compromiso de los responsables de la parte operativa y de gestión, para, de esta manera dar sostenibilidad a los compromisos establecidos en el marco del logro de los indicadores del paquete gestante del convenio FED. </a:t>
            </a:r>
          </a:p>
          <a:p>
            <a:pPr algn="just"/>
            <a:endParaRPr lang="es-P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3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600200"/>
          </a:xfrm>
        </p:spPr>
        <p:txBody>
          <a:bodyPr/>
          <a:lstStyle/>
          <a:p>
            <a:r>
              <a:rPr lang="es-MX" dirty="0" smtClean="0"/>
              <a:t>PAQUETE NIÑO MENOR DE UN AÑO</a:t>
            </a:r>
            <a:endParaRPr lang="es-PE" dirty="0"/>
          </a:p>
        </p:txBody>
      </p:sp>
      <p:pic>
        <p:nvPicPr>
          <p:cNvPr id="3" name="Picture 2" descr="http://t3.gstatic.com/images?q=tbn:ANd9GcSy-8BKBsiOCqXKFPxsGc6_JC1DQhGv2X8JTVbBa5xpvcZNum_o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9143999" cy="386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74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2254</TotalTime>
  <Words>1129</Words>
  <Application>Microsoft Office PowerPoint</Application>
  <PresentationFormat>Presentación en pantalla (4:3)</PresentationFormat>
  <Paragraphs>367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MS Mincho</vt:lpstr>
      <vt:lpstr>Aharoni</vt:lpstr>
      <vt:lpstr>Arial</vt:lpstr>
      <vt:lpstr>Calibri</vt:lpstr>
      <vt:lpstr>Century Gothic</vt:lpstr>
      <vt:lpstr>Courier New</vt:lpstr>
      <vt:lpstr>Palatino Linotype</vt:lpstr>
      <vt:lpstr>Times New Roman</vt:lpstr>
      <vt:lpstr>Ejecutivo</vt:lpstr>
      <vt:lpstr>COMPROMISO 14 DIRESA CALLAO</vt:lpstr>
      <vt:lpstr>PAQUETE   GESTANTE</vt:lpstr>
      <vt:lpstr>Presentación de PowerPoint</vt:lpstr>
      <vt:lpstr>Presentación de PowerPoint</vt:lpstr>
      <vt:lpstr>Análisis</vt:lpstr>
      <vt:lpstr>Presentación de PowerPoint</vt:lpstr>
      <vt:lpstr>Presentación de PowerPoint</vt:lpstr>
      <vt:lpstr>Análisis</vt:lpstr>
      <vt:lpstr>PAQUETE NIÑO MENOR DE UN AÑO</vt:lpstr>
      <vt:lpstr>Presentación de PowerPoint</vt:lpstr>
      <vt:lpstr>Presentación de PowerPoint</vt:lpstr>
      <vt:lpstr>Análisis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Jissella Rios Ibarra</cp:lastModifiedBy>
  <cp:revision>141</cp:revision>
  <dcterms:created xsi:type="dcterms:W3CDTF">2016-04-29T19:17:01Z</dcterms:created>
  <dcterms:modified xsi:type="dcterms:W3CDTF">2017-11-06T16:55:58Z</dcterms:modified>
</cp:coreProperties>
</file>