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75" r:id="rId3"/>
    <p:sldId id="276" r:id="rId4"/>
    <p:sldId id="277" r:id="rId5"/>
    <p:sldId id="284" r:id="rId6"/>
    <p:sldId id="278" r:id="rId7"/>
    <p:sldId id="279" r:id="rId8"/>
    <p:sldId id="286" r:id="rId9"/>
    <p:sldId id="261" r:id="rId10"/>
    <p:sldId id="269" r:id="rId11"/>
    <p:sldId id="268" r:id="rId12"/>
    <p:sldId id="288" r:id="rId13"/>
    <p:sldId id="289" r:id="rId14"/>
    <p:sldId id="270" r:id="rId15"/>
    <p:sldId id="271" r:id="rId16"/>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 de María Montalvo Álvare" initials="FdMMÁ"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59" autoAdjust="0"/>
    <p:restoredTop sz="94660"/>
  </p:normalViewPr>
  <p:slideViewPr>
    <p:cSldViewPr>
      <p:cViewPr>
        <p:scale>
          <a:sx n="80" d="100"/>
          <a:sy n="80" d="100"/>
        </p:scale>
        <p:origin x="-2514" y="-750"/>
      </p:cViewPr>
      <p:guideLst>
        <p:guide orient="horz" pos="2160"/>
        <p:guide pos="2880"/>
      </p:guideLst>
    </p:cSldViewPr>
  </p:slideViewPr>
  <p:notesTextViewPr>
    <p:cViewPr>
      <p:scale>
        <a:sx n="1" d="1"/>
        <a:sy n="1" d="1"/>
      </p:scale>
      <p:origin x="0" y="0"/>
    </p:cViewPr>
  </p:notesTextViewPr>
  <p:sorterViewPr>
    <p:cViewPr>
      <p:scale>
        <a:sx n="180" d="100"/>
        <a:sy n="180" d="100"/>
      </p:scale>
      <p:origin x="0" y="6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riosi.DIRESACALLAO\Desktop\gest%201%20marzo%202.xls"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jriosi.DIRESACALLAO\Desktop\gest%202%20marzo.xls"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jriosi.DIRESACALLAO\Desktop\gest%203%20marzo.xls"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jriosi.DIRESACALLAO\Desktop\gest%204%20marzo.xls"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jriosi.DIRESACALLAO\Desktop\infat%201%20marzo.xls"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jriosi.DIRESACALLAO\Desktop\infat%202%20marzo.xls"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jriosi.DIRESACALLAO\Desktop\infat%203%20marzo.xls"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jriosi.DIRESACALLAO\Desktop\infat%204%20marz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baseline="0">
                <a:effectLst/>
              </a:rPr>
              <a:t>NÚMERO DE GESTANTES CON PAQUETE DE ATENCIÓN INTEGRAL </a:t>
            </a:r>
            <a:endParaRPr lang="es-PE" sz="1100">
              <a:effectLst/>
            </a:endParaRPr>
          </a:p>
          <a:p>
            <a:pPr>
              <a:defRPr sz="1400" b="0" i="0" u="none" strike="noStrike" kern="1200" spc="0" baseline="0">
                <a:solidFill>
                  <a:schemeClr val="tx1">
                    <a:lumMod val="65000"/>
                    <a:lumOff val="35000"/>
                  </a:schemeClr>
                </a:solidFill>
                <a:latin typeface="+mn-lt"/>
                <a:ea typeface="+mn-ea"/>
                <a:cs typeface="+mn-cs"/>
              </a:defRPr>
            </a:pPr>
            <a:r>
              <a:rPr lang="es-ES" sz="1400" b="1" i="0" baseline="0">
                <a:effectLst/>
              </a:rPr>
              <a:t>AMBITO FED QUINTIL DE POBREZA 2</a:t>
            </a:r>
            <a:endParaRPr lang="es-PE" sz="1100">
              <a:effectLst/>
            </a:endParaRPr>
          </a:p>
          <a:p>
            <a:pPr>
              <a:defRPr sz="1400" b="0" i="0" u="none" strike="noStrike" kern="1200" spc="0" baseline="0">
                <a:solidFill>
                  <a:schemeClr val="tx1">
                    <a:lumMod val="65000"/>
                    <a:lumOff val="35000"/>
                  </a:schemeClr>
                </a:solidFill>
                <a:latin typeface="+mn-lt"/>
                <a:ea typeface="+mn-ea"/>
                <a:cs typeface="+mn-cs"/>
              </a:defRPr>
            </a:pPr>
            <a:r>
              <a:rPr lang="es-ES" sz="1400" b="1" i="0" baseline="0">
                <a:effectLst/>
              </a:rPr>
              <a:t> REGIÓN CALLAO</a:t>
            </a:r>
            <a:endParaRPr lang="es-PE" sz="1100">
              <a:effectLst/>
            </a:endParaRPr>
          </a:p>
        </c:rich>
      </c:tx>
      <c:layout>
        <c:manualLayout>
          <c:xMode val="edge"/>
          <c:yMode val="edge"/>
          <c:x val="0.18772408095828169"/>
          <c:y val="0"/>
        </c:manualLayout>
      </c:layout>
      <c:overlay val="0"/>
      <c:spPr>
        <a:noFill/>
        <a:ln>
          <a:noFill/>
        </a:ln>
        <a:effectLst/>
      </c:spPr>
    </c:title>
    <c:autoTitleDeleted val="0"/>
    <c:plotArea>
      <c:layout/>
      <c:lineChart>
        <c:grouping val="standard"/>
        <c:varyColors val="0"/>
        <c:ser>
          <c:idx val="0"/>
          <c:order val="0"/>
          <c:tx>
            <c:strRef>
              <c:f>gest_1_marzo_2_1!$A$9</c:f>
              <c:strCache>
                <c:ptCount val="1"/>
                <c:pt idx="0">
                  <c:v>Partos observados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gest_1_marzo_2_1!$B$8:$AA$8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gest_1_marzo_2_1!$B$9:$AA$9</c:f>
              <c:numCache>
                <c:formatCode>0</c:formatCode>
                <c:ptCount val="26"/>
                <c:pt idx="0">
                  <c:v>280</c:v>
                </c:pt>
                <c:pt idx="1">
                  <c:v>321</c:v>
                </c:pt>
                <c:pt idx="2">
                  <c:v>295</c:v>
                </c:pt>
                <c:pt idx="3">
                  <c:v>287</c:v>
                </c:pt>
                <c:pt idx="4">
                  <c:v>324</c:v>
                </c:pt>
                <c:pt idx="5">
                  <c:v>313</c:v>
                </c:pt>
                <c:pt idx="6">
                  <c:v>312</c:v>
                </c:pt>
                <c:pt idx="7">
                  <c:v>328</c:v>
                </c:pt>
                <c:pt idx="8">
                  <c:v>322</c:v>
                </c:pt>
                <c:pt idx="9">
                  <c:v>259</c:v>
                </c:pt>
                <c:pt idx="10">
                  <c:v>258</c:v>
                </c:pt>
                <c:pt idx="11">
                  <c:v>313</c:v>
                </c:pt>
                <c:pt idx="12">
                  <c:v>300</c:v>
                </c:pt>
                <c:pt idx="13">
                  <c:v>278</c:v>
                </c:pt>
                <c:pt idx="14">
                  <c:v>311</c:v>
                </c:pt>
                <c:pt idx="15">
                  <c:v>325</c:v>
                </c:pt>
                <c:pt idx="16">
                  <c:v>340</c:v>
                </c:pt>
                <c:pt idx="17">
                  <c:v>361</c:v>
                </c:pt>
                <c:pt idx="18">
                  <c:v>300</c:v>
                </c:pt>
                <c:pt idx="19">
                  <c:v>303</c:v>
                </c:pt>
                <c:pt idx="20">
                  <c:v>332</c:v>
                </c:pt>
                <c:pt idx="21">
                  <c:v>268</c:v>
                </c:pt>
                <c:pt idx="22">
                  <c:v>251</c:v>
                </c:pt>
                <c:pt idx="23">
                  <c:v>251</c:v>
                </c:pt>
                <c:pt idx="24">
                  <c:v>179</c:v>
                </c:pt>
                <c:pt idx="25">
                  <c:v>127</c:v>
                </c:pt>
              </c:numCache>
            </c:numRef>
          </c:val>
          <c:smooth val="0"/>
        </c:ser>
        <c:ser>
          <c:idx val="1"/>
          <c:order val="1"/>
          <c:tx>
            <c:strRef>
              <c:f>gest_1_marzo_2_1!$A$10</c:f>
              <c:strCache>
                <c:ptCount val="1"/>
                <c:pt idx="0">
                  <c:v>#Gest (c/parto) c/4 atenciones Supl de Fe y Ac fólico &amp; c/4 pruebas en el 1er trimestre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gest_1_marzo_2_1!$B$8:$AA$8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gest_1_marzo_2_1!$B$10:$AA$10</c:f>
              <c:numCache>
                <c:formatCode>0</c:formatCode>
                <c:ptCount val="26"/>
                <c:pt idx="0">
                  <c:v>3</c:v>
                </c:pt>
                <c:pt idx="1">
                  <c:v>0</c:v>
                </c:pt>
                <c:pt idx="2">
                  <c:v>1</c:v>
                </c:pt>
                <c:pt idx="3">
                  <c:v>1</c:v>
                </c:pt>
                <c:pt idx="4">
                  <c:v>0</c:v>
                </c:pt>
                <c:pt idx="5">
                  <c:v>2</c:v>
                </c:pt>
                <c:pt idx="6">
                  <c:v>3</c:v>
                </c:pt>
                <c:pt idx="7">
                  <c:v>7</c:v>
                </c:pt>
                <c:pt idx="8">
                  <c:v>2</c:v>
                </c:pt>
                <c:pt idx="9">
                  <c:v>7</c:v>
                </c:pt>
                <c:pt idx="10">
                  <c:v>2</c:v>
                </c:pt>
                <c:pt idx="11">
                  <c:v>3</c:v>
                </c:pt>
                <c:pt idx="12">
                  <c:v>8</c:v>
                </c:pt>
                <c:pt idx="13">
                  <c:v>10</c:v>
                </c:pt>
                <c:pt idx="14">
                  <c:v>7</c:v>
                </c:pt>
                <c:pt idx="15">
                  <c:v>12</c:v>
                </c:pt>
                <c:pt idx="16">
                  <c:v>10</c:v>
                </c:pt>
                <c:pt idx="17">
                  <c:v>9</c:v>
                </c:pt>
                <c:pt idx="18">
                  <c:v>9</c:v>
                </c:pt>
                <c:pt idx="19">
                  <c:v>6</c:v>
                </c:pt>
                <c:pt idx="20">
                  <c:v>17</c:v>
                </c:pt>
                <c:pt idx="21">
                  <c:v>29</c:v>
                </c:pt>
                <c:pt idx="22">
                  <c:v>31</c:v>
                </c:pt>
                <c:pt idx="23">
                  <c:v>26</c:v>
                </c:pt>
                <c:pt idx="24">
                  <c:v>16</c:v>
                </c:pt>
                <c:pt idx="25">
                  <c:v>8</c:v>
                </c:pt>
              </c:numCache>
            </c:numRef>
          </c:val>
          <c:smooth val="0"/>
        </c:ser>
        <c:dLbls>
          <c:showLegendKey val="0"/>
          <c:showVal val="0"/>
          <c:showCatName val="0"/>
          <c:showSerName val="0"/>
          <c:showPercent val="0"/>
          <c:showBubbleSize val="0"/>
        </c:dLbls>
        <c:marker val="1"/>
        <c:smooth val="0"/>
        <c:axId val="22781312"/>
        <c:axId val="22787200"/>
      </c:lineChart>
      <c:catAx>
        <c:axId val="2278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PE"/>
          </a:p>
        </c:txPr>
        <c:crossAx val="22787200"/>
        <c:crosses val="autoZero"/>
        <c:auto val="1"/>
        <c:lblAlgn val="ctr"/>
        <c:lblOffset val="100"/>
        <c:noMultiLvlLbl val="0"/>
      </c:catAx>
      <c:valAx>
        <c:axId val="22787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2781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E" sz="1400" b="1" i="0" baseline="0">
                <a:effectLst/>
              </a:rPr>
              <a:t>PROPORCIÓN </a:t>
            </a:r>
            <a:r>
              <a:rPr lang="es-ES" sz="1400" b="1" i="0" cap="all" baseline="0">
                <a:effectLst/>
              </a:rPr>
              <a:t>de gestantes CON PAQUETE DE ATENCIÓN INTEGRAL </a:t>
            </a:r>
            <a:endParaRPr lang="es-PE" sz="1100">
              <a:effectLst/>
            </a:endParaRPr>
          </a:p>
          <a:p>
            <a:pPr>
              <a:defRPr sz="1400" b="0" i="0" u="none" strike="noStrike" kern="1200" spc="0" baseline="0">
                <a:solidFill>
                  <a:schemeClr val="tx1">
                    <a:lumMod val="65000"/>
                    <a:lumOff val="35000"/>
                  </a:schemeClr>
                </a:solidFill>
                <a:latin typeface="+mn-lt"/>
                <a:ea typeface="+mn-ea"/>
                <a:cs typeface="+mn-cs"/>
              </a:defRPr>
            </a:pPr>
            <a:r>
              <a:rPr lang="es-ES" sz="1400" b="1" i="0" baseline="0">
                <a:effectLst/>
              </a:rPr>
              <a:t>AMBITO FED QUINTIL DE POBLEZA 2 </a:t>
            </a:r>
            <a:endParaRPr lang="es-PE" sz="1100">
              <a:effectLst/>
            </a:endParaRPr>
          </a:p>
          <a:p>
            <a:pPr>
              <a:defRPr sz="1400" b="0" i="0" u="none" strike="noStrike" kern="1200" spc="0" baseline="0">
                <a:solidFill>
                  <a:schemeClr val="tx1">
                    <a:lumMod val="65000"/>
                    <a:lumOff val="35000"/>
                  </a:schemeClr>
                </a:solidFill>
                <a:latin typeface="+mn-lt"/>
                <a:ea typeface="+mn-ea"/>
                <a:cs typeface="+mn-cs"/>
              </a:defRPr>
            </a:pPr>
            <a:r>
              <a:rPr lang="es-PE" sz="1400" b="1" i="0" baseline="0">
                <a:effectLst/>
              </a:rPr>
              <a:t>REGION CALLAO</a:t>
            </a:r>
            <a:endParaRPr lang="es-PE" sz="1100">
              <a:effectLst/>
            </a:endParaRPr>
          </a:p>
        </c:rich>
      </c:tx>
      <c:layout>
        <c:manualLayout>
          <c:xMode val="edge"/>
          <c:yMode val="edge"/>
          <c:x val="0.1639848532312439"/>
          <c:y val="0"/>
        </c:manualLayout>
      </c:layout>
      <c:overlay val="0"/>
      <c:spPr>
        <a:noFill/>
        <a:ln>
          <a:noFill/>
        </a:ln>
        <a:effectLst/>
      </c:spPr>
    </c:title>
    <c:autoTitleDeleted val="0"/>
    <c:plotArea>
      <c:layout/>
      <c:lineChart>
        <c:grouping val="standard"/>
        <c:varyColors val="0"/>
        <c:ser>
          <c:idx val="0"/>
          <c:order val="0"/>
          <c:tx>
            <c:strRef>
              <c:f>gest_2_marzo_1!$A$9</c:f>
              <c:strCache>
                <c:ptCount val="1"/>
                <c:pt idx="0">
                  <c:v>prop Gest (c/parto) c/4 atenciones Supl de Fe y Ac fólico &amp; c/4 pruebas en el 1er trimestre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gest_2_marzo_1!$B$8:$AA$8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gest_2_marzo_1!$B$9:$AA$9</c:f>
              <c:numCache>
                <c:formatCode>0</c:formatCode>
                <c:ptCount val="26"/>
                <c:pt idx="0">
                  <c:v>1</c:v>
                </c:pt>
                <c:pt idx="1">
                  <c:v>0</c:v>
                </c:pt>
                <c:pt idx="2">
                  <c:v>0</c:v>
                </c:pt>
                <c:pt idx="3">
                  <c:v>0</c:v>
                </c:pt>
                <c:pt idx="4">
                  <c:v>0</c:v>
                </c:pt>
                <c:pt idx="5">
                  <c:v>1</c:v>
                </c:pt>
                <c:pt idx="6">
                  <c:v>1</c:v>
                </c:pt>
                <c:pt idx="7">
                  <c:v>2</c:v>
                </c:pt>
                <c:pt idx="8">
                  <c:v>1</c:v>
                </c:pt>
                <c:pt idx="9">
                  <c:v>3</c:v>
                </c:pt>
                <c:pt idx="10">
                  <c:v>1</c:v>
                </c:pt>
                <c:pt idx="11">
                  <c:v>1</c:v>
                </c:pt>
                <c:pt idx="12">
                  <c:v>3</c:v>
                </c:pt>
                <c:pt idx="13">
                  <c:v>4</c:v>
                </c:pt>
                <c:pt idx="14">
                  <c:v>2</c:v>
                </c:pt>
                <c:pt idx="15">
                  <c:v>4</c:v>
                </c:pt>
                <c:pt idx="16">
                  <c:v>3</c:v>
                </c:pt>
                <c:pt idx="17">
                  <c:v>2</c:v>
                </c:pt>
                <c:pt idx="18">
                  <c:v>3</c:v>
                </c:pt>
                <c:pt idx="19">
                  <c:v>2</c:v>
                </c:pt>
                <c:pt idx="20">
                  <c:v>5</c:v>
                </c:pt>
                <c:pt idx="21">
                  <c:v>11</c:v>
                </c:pt>
                <c:pt idx="22">
                  <c:v>12</c:v>
                </c:pt>
                <c:pt idx="23">
                  <c:v>10</c:v>
                </c:pt>
                <c:pt idx="24">
                  <c:v>9</c:v>
                </c:pt>
                <c:pt idx="25">
                  <c:v>6</c:v>
                </c:pt>
              </c:numCache>
            </c:numRef>
          </c:val>
          <c:smooth val="0"/>
        </c:ser>
        <c:dLbls>
          <c:showLegendKey val="0"/>
          <c:showVal val="0"/>
          <c:showCatName val="0"/>
          <c:showSerName val="0"/>
          <c:showPercent val="0"/>
          <c:showBubbleSize val="0"/>
        </c:dLbls>
        <c:marker val="1"/>
        <c:smooth val="0"/>
        <c:axId val="27470080"/>
        <c:axId val="27496448"/>
      </c:lineChart>
      <c:catAx>
        <c:axId val="2747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PE"/>
          </a:p>
        </c:txPr>
        <c:crossAx val="27496448"/>
        <c:crosses val="autoZero"/>
        <c:auto val="1"/>
        <c:lblAlgn val="ctr"/>
        <c:lblOffset val="100"/>
        <c:noMultiLvlLbl val="0"/>
      </c:catAx>
      <c:valAx>
        <c:axId val="27496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7470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1400" b="1" i="0" baseline="0">
                <a:effectLst/>
              </a:rPr>
              <a:t>NÚMERO DE GESTANTE  </a:t>
            </a:r>
            <a:r>
              <a:rPr lang="es-PE" sz="1400" b="1" i="0" baseline="0">
                <a:effectLst/>
              </a:rPr>
              <a:t>CON PARTO CON 4 ATENCIONES SUPL DE Fe Y ACIDO FOLICO  Y CON 4 PRUEBAS EN EL PRIMER TRIMESTRE </a:t>
            </a:r>
            <a:r>
              <a:rPr lang="es-ES" sz="1400" b="1" i="0" baseline="0">
                <a:effectLst/>
              </a:rPr>
              <a:t>AMBITO FED QUINTIL DE POBREZA  2</a:t>
            </a:r>
            <a:r>
              <a:rPr lang="es-PE" sz="1400" b="1" i="0" baseline="0">
                <a:effectLst/>
              </a:rPr>
              <a:t> </a:t>
            </a:r>
            <a:endParaRPr lang="es-PE" sz="1100">
              <a:effectLst/>
            </a:endParaRPr>
          </a:p>
          <a:p>
            <a:pPr>
              <a:defRPr sz="1400" b="0" i="0" u="none" strike="noStrike" kern="1200" spc="0" baseline="0">
                <a:solidFill>
                  <a:schemeClr val="tx1">
                    <a:lumMod val="65000"/>
                    <a:lumOff val="35000"/>
                  </a:schemeClr>
                </a:solidFill>
                <a:latin typeface="+mn-lt"/>
                <a:ea typeface="+mn-ea"/>
                <a:cs typeface="+mn-cs"/>
              </a:defRPr>
            </a:pPr>
            <a:r>
              <a:rPr lang="es-PE" sz="1400" b="1" i="0" baseline="0">
                <a:effectLst/>
              </a:rPr>
              <a:t>REGION CALLAO</a:t>
            </a:r>
            <a:endParaRPr lang="es-PE" sz="1100">
              <a:effectLst/>
            </a:endParaRPr>
          </a:p>
        </c:rich>
      </c:tx>
      <c:layout>
        <c:manualLayout>
          <c:xMode val="edge"/>
          <c:yMode val="edge"/>
          <c:x val="0.10330389583654984"/>
          <c:y val="0"/>
        </c:manualLayout>
      </c:layout>
      <c:overlay val="0"/>
      <c:spPr>
        <a:noFill/>
        <a:ln>
          <a:noFill/>
        </a:ln>
        <a:effectLst/>
      </c:spPr>
    </c:title>
    <c:autoTitleDeleted val="0"/>
    <c:plotArea>
      <c:layout>
        <c:manualLayout>
          <c:layoutTarget val="inner"/>
          <c:xMode val="edge"/>
          <c:yMode val="edge"/>
          <c:x val="5.7170644951295591E-2"/>
          <c:y val="0.24090155837812496"/>
          <c:w val="0.92679578302135379"/>
          <c:h val="0.48662539745079963"/>
        </c:manualLayout>
      </c:layout>
      <c:lineChart>
        <c:grouping val="standard"/>
        <c:varyColors val="0"/>
        <c:ser>
          <c:idx val="0"/>
          <c:order val="0"/>
          <c:tx>
            <c:strRef>
              <c:f>gest_3_marzo_1!$A$9</c:f>
              <c:strCache>
                <c:ptCount val="1"/>
                <c:pt idx="0">
                  <c:v>Partos observados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gest_3_marzo_1!$B$8:$AA$8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gest_3_marzo_1!$B$9:$AA$9</c:f>
              <c:numCache>
                <c:formatCode>0</c:formatCode>
                <c:ptCount val="26"/>
                <c:pt idx="0">
                  <c:v>280</c:v>
                </c:pt>
                <c:pt idx="1">
                  <c:v>321</c:v>
                </c:pt>
                <c:pt idx="2">
                  <c:v>295</c:v>
                </c:pt>
                <c:pt idx="3">
                  <c:v>287</c:v>
                </c:pt>
                <c:pt idx="4">
                  <c:v>324</c:v>
                </c:pt>
                <c:pt idx="5">
                  <c:v>313</c:v>
                </c:pt>
                <c:pt idx="6">
                  <c:v>312</c:v>
                </c:pt>
                <c:pt idx="7">
                  <c:v>328</c:v>
                </c:pt>
                <c:pt idx="8">
                  <c:v>322</c:v>
                </c:pt>
                <c:pt idx="9">
                  <c:v>259</c:v>
                </c:pt>
                <c:pt idx="10">
                  <c:v>258</c:v>
                </c:pt>
                <c:pt idx="11">
                  <c:v>313</c:v>
                </c:pt>
                <c:pt idx="12">
                  <c:v>300</c:v>
                </c:pt>
                <c:pt idx="13">
                  <c:v>278</c:v>
                </c:pt>
                <c:pt idx="14">
                  <c:v>311</c:v>
                </c:pt>
                <c:pt idx="15">
                  <c:v>325</c:v>
                </c:pt>
                <c:pt idx="16">
                  <c:v>340</c:v>
                </c:pt>
                <c:pt idx="17">
                  <c:v>361</c:v>
                </c:pt>
                <c:pt idx="18">
                  <c:v>300</c:v>
                </c:pt>
                <c:pt idx="19">
                  <c:v>303</c:v>
                </c:pt>
                <c:pt idx="20">
                  <c:v>332</c:v>
                </c:pt>
                <c:pt idx="21">
                  <c:v>268</c:v>
                </c:pt>
                <c:pt idx="22">
                  <c:v>251</c:v>
                </c:pt>
                <c:pt idx="23">
                  <c:v>251</c:v>
                </c:pt>
                <c:pt idx="24">
                  <c:v>179</c:v>
                </c:pt>
                <c:pt idx="25">
                  <c:v>127</c:v>
                </c:pt>
              </c:numCache>
            </c:numRef>
          </c:val>
          <c:smooth val="0"/>
        </c:ser>
        <c:ser>
          <c:idx val="1"/>
          <c:order val="1"/>
          <c:tx>
            <c:strRef>
              <c:f>gest_3_marzo_1!$A$10</c:f>
              <c:strCache>
                <c:ptCount val="1"/>
                <c:pt idx="0">
                  <c:v># Gestantes (c/parto) c/ 4 atenciones con Supl Hierro y Ac. fólico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gest_3_marzo_1!$B$8:$AA$8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gest_3_marzo_1!$B$10:$AA$10</c:f>
              <c:numCache>
                <c:formatCode>0</c:formatCode>
                <c:ptCount val="26"/>
                <c:pt idx="0">
                  <c:v>162</c:v>
                </c:pt>
                <c:pt idx="1">
                  <c:v>171</c:v>
                </c:pt>
                <c:pt idx="2">
                  <c:v>144</c:v>
                </c:pt>
                <c:pt idx="3">
                  <c:v>154</c:v>
                </c:pt>
                <c:pt idx="4">
                  <c:v>177</c:v>
                </c:pt>
                <c:pt idx="5">
                  <c:v>171</c:v>
                </c:pt>
                <c:pt idx="6">
                  <c:v>180</c:v>
                </c:pt>
                <c:pt idx="7">
                  <c:v>200</c:v>
                </c:pt>
                <c:pt idx="8">
                  <c:v>186</c:v>
                </c:pt>
                <c:pt idx="9">
                  <c:v>172</c:v>
                </c:pt>
                <c:pt idx="10">
                  <c:v>157</c:v>
                </c:pt>
                <c:pt idx="11">
                  <c:v>184</c:v>
                </c:pt>
                <c:pt idx="12">
                  <c:v>169</c:v>
                </c:pt>
                <c:pt idx="13">
                  <c:v>167</c:v>
                </c:pt>
                <c:pt idx="14">
                  <c:v>196</c:v>
                </c:pt>
                <c:pt idx="15">
                  <c:v>193</c:v>
                </c:pt>
                <c:pt idx="16">
                  <c:v>204</c:v>
                </c:pt>
                <c:pt idx="17">
                  <c:v>218</c:v>
                </c:pt>
                <c:pt idx="18">
                  <c:v>210</c:v>
                </c:pt>
                <c:pt idx="19">
                  <c:v>228</c:v>
                </c:pt>
                <c:pt idx="20">
                  <c:v>220</c:v>
                </c:pt>
                <c:pt idx="21">
                  <c:v>119</c:v>
                </c:pt>
                <c:pt idx="22">
                  <c:v>129</c:v>
                </c:pt>
                <c:pt idx="23">
                  <c:v>159</c:v>
                </c:pt>
                <c:pt idx="24">
                  <c:v>85</c:v>
                </c:pt>
                <c:pt idx="25">
                  <c:v>50</c:v>
                </c:pt>
              </c:numCache>
            </c:numRef>
          </c:val>
          <c:smooth val="0"/>
        </c:ser>
        <c:ser>
          <c:idx val="2"/>
          <c:order val="2"/>
          <c:tx>
            <c:strRef>
              <c:f>gest_3_marzo_1!$A$11</c:f>
              <c:strCache>
                <c:ptCount val="1"/>
                <c:pt idx="0">
                  <c:v># Gest (c/parto) c/4 pruebas en el 1er trimestre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1.3118377113286797E-2"/>
                  <c:y val="-1.76369257310843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2879872851593433E-3"/>
                  <c:y val="-1.25978040936316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830389828127453E-3"/>
                  <c:y val="-1.25978040936316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3118377113286769E-2"/>
                  <c:y val="-1.76369257310843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3118377113286769E-2"/>
                  <c:y val="-1.00782432749054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1.4379084967320261E-2"/>
                  <c:y val="-1.88590259595236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1.8300653594771336E-2"/>
                  <c:y val="-1.88590259595234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1.4379084967320261E-2"/>
                  <c:y val="-1.50872207676187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1.699346405228758E-2"/>
                  <c:y val="-1.50872207676189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gest_3_marzo_1!$B$8:$AA$8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gest_3_marzo_1!$B$11:$AA$11</c:f>
              <c:numCache>
                <c:formatCode>0</c:formatCode>
                <c:ptCount val="26"/>
                <c:pt idx="0">
                  <c:v>3</c:v>
                </c:pt>
                <c:pt idx="1">
                  <c:v>5</c:v>
                </c:pt>
                <c:pt idx="2">
                  <c:v>4</c:v>
                </c:pt>
                <c:pt idx="3">
                  <c:v>7</c:v>
                </c:pt>
                <c:pt idx="4">
                  <c:v>3</c:v>
                </c:pt>
                <c:pt idx="5">
                  <c:v>4</c:v>
                </c:pt>
                <c:pt idx="6">
                  <c:v>3</c:v>
                </c:pt>
                <c:pt idx="7">
                  <c:v>7</c:v>
                </c:pt>
                <c:pt idx="8">
                  <c:v>4</c:v>
                </c:pt>
                <c:pt idx="9">
                  <c:v>8</c:v>
                </c:pt>
                <c:pt idx="10">
                  <c:v>2</c:v>
                </c:pt>
                <c:pt idx="11">
                  <c:v>5</c:v>
                </c:pt>
                <c:pt idx="12">
                  <c:v>10</c:v>
                </c:pt>
                <c:pt idx="13">
                  <c:v>11</c:v>
                </c:pt>
                <c:pt idx="14">
                  <c:v>9</c:v>
                </c:pt>
                <c:pt idx="15">
                  <c:v>13</c:v>
                </c:pt>
                <c:pt idx="16">
                  <c:v>12</c:v>
                </c:pt>
                <c:pt idx="17">
                  <c:v>9</c:v>
                </c:pt>
                <c:pt idx="18">
                  <c:v>13</c:v>
                </c:pt>
                <c:pt idx="19">
                  <c:v>6</c:v>
                </c:pt>
                <c:pt idx="20">
                  <c:v>20</c:v>
                </c:pt>
                <c:pt idx="21">
                  <c:v>42</c:v>
                </c:pt>
                <c:pt idx="22">
                  <c:v>43</c:v>
                </c:pt>
                <c:pt idx="23">
                  <c:v>31</c:v>
                </c:pt>
                <c:pt idx="24">
                  <c:v>22</c:v>
                </c:pt>
                <c:pt idx="25">
                  <c:v>11</c:v>
                </c:pt>
              </c:numCache>
            </c:numRef>
          </c:val>
          <c:smooth val="0"/>
        </c:ser>
        <c:ser>
          <c:idx val="3"/>
          <c:order val="3"/>
          <c:tx>
            <c:strRef>
              <c:f>gest_3_marzo_1!$A$12</c:f>
              <c:strCache>
                <c:ptCount val="1"/>
                <c:pt idx="0">
                  <c:v>#Gest (c/parto) c/4 atenciones Supl de Fe y Ac fólico &amp; c/4 pruebas en el 1er trimestre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1.3071895424836602E-2"/>
                  <c:y val="1.88590259595234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457516339869292E-2"/>
                  <c:y val="2.26308311514281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37271065382086E-2"/>
                  <c:y val="7.513449395811299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686274509803921E-2"/>
                  <c:y val="1.88590259595234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2879872851593433E-3"/>
                  <c:y val="1.25978040936314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764705882352941E-2"/>
                  <c:y val="1.13154155757140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8390977678329591E-3"/>
                  <c:y val="1.5064493813287755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layout>
                    <c:manualLayout>
                      <c:w val="1.6762370755866427E-2"/>
                      <c:h val="3.0600165338739081E-2"/>
                    </c:manualLayout>
                  </c15:layout>
                </c:ext>
              </c:extLst>
            </c:dLbl>
            <c:dLbl>
              <c:idx val="7"/>
              <c:layout>
                <c:manualLayout>
                  <c:x val="-1.4379084967320261E-2"/>
                  <c:y val="1.13154155757139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176470588235299E-2"/>
                  <c:y val="7.543610383809392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1764705882352941E-2"/>
                  <c:y val="1.50872207676186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1764705882352941E-2"/>
                  <c:y val="1.88590259595234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1764705882352941E-2"/>
                  <c:y val="1.13154155757140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1764705882352941E-2"/>
                  <c:y val="2.26308311514281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4379084967320261E-2"/>
                  <c:y val="1.50872207676186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045751633986928E-2"/>
                  <c:y val="1.13154155757139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5.2287581699346402E-3"/>
                  <c:y val="1.88590259595233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1.1764705882353036E-2"/>
                  <c:y val="1.50872207676186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5.2287581699347364E-3"/>
                  <c:y val="1.88590259595233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1.4379084967320261E-2"/>
                  <c:y val="1.50872207676186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9.1503267973857168E-3"/>
                  <c:y val="1.50872207676187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6.5359477124182046E-3"/>
                  <c:y val="1.50872207676187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1.30718954248366E-3"/>
                  <c:y val="1.50872207676187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0"/>
                  <c:y val="2.64026363433328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9.1503267973856214E-3"/>
                  <c:y val="2.26308311514281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9.1503267973856214E-3"/>
                  <c:y val="2.26308311514280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1.1764705882352941E-2"/>
                  <c:y val="2.263083115142817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gest_3_marzo_1!$B$8:$AA$8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gest_3_marzo_1!$B$12:$AA$12</c:f>
              <c:numCache>
                <c:formatCode>0</c:formatCode>
                <c:ptCount val="26"/>
                <c:pt idx="0">
                  <c:v>3</c:v>
                </c:pt>
                <c:pt idx="1">
                  <c:v>0</c:v>
                </c:pt>
                <c:pt idx="2">
                  <c:v>1</c:v>
                </c:pt>
                <c:pt idx="3">
                  <c:v>1</c:v>
                </c:pt>
                <c:pt idx="4">
                  <c:v>0</c:v>
                </c:pt>
                <c:pt idx="5">
                  <c:v>2</c:v>
                </c:pt>
                <c:pt idx="6">
                  <c:v>3</c:v>
                </c:pt>
                <c:pt idx="7">
                  <c:v>7</c:v>
                </c:pt>
                <c:pt idx="8">
                  <c:v>2</c:v>
                </c:pt>
                <c:pt idx="9">
                  <c:v>7</c:v>
                </c:pt>
                <c:pt idx="10">
                  <c:v>2</c:v>
                </c:pt>
                <c:pt idx="11">
                  <c:v>3</c:v>
                </c:pt>
                <c:pt idx="12">
                  <c:v>8</c:v>
                </c:pt>
                <c:pt idx="13">
                  <c:v>10</c:v>
                </c:pt>
                <c:pt idx="14">
                  <c:v>7</c:v>
                </c:pt>
                <c:pt idx="15">
                  <c:v>12</c:v>
                </c:pt>
                <c:pt idx="16">
                  <c:v>10</c:v>
                </c:pt>
                <c:pt idx="17">
                  <c:v>9</c:v>
                </c:pt>
                <c:pt idx="18">
                  <c:v>9</c:v>
                </c:pt>
                <c:pt idx="19">
                  <c:v>6</c:v>
                </c:pt>
                <c:pt idx="20">
                  <c:v>17</c:v>
                </c:pt>
                <c:pt idx="21">
                  <c:v>29</c:v>
                </c:pt>
                <c:pt idx="22">
                  <c:v>31</c:v>
                </c:pt>
                <c:pt idx="23">
                  <c:v>26</c:v>
                </c:pt>
                <c:pt idx="24">
                  <c:v>16</c:v>
                </c:pt>
                <c:pt idx="25">
                  <c:v>8</c:v>
                </c:pt>
              </c:numCache>
            </c:numRef>
          </c:val>
          <c:smooth val="0"/>
        </c:ser>
        <c:dLbls>
          <c:showLegendKey val="0"/>
          <c:showVal val="0"/>
          <c:showCatName val="0"/>
          <c:showSerName val="0"/>
          <c:showPercent val="0"/>
          <c:showBubbleSize val="0"/>
        </c:dLbls>
        <c:marker val="1"/>
        <c:smooth val="0"/>
        <c:axId val="27572096"/>
        <c:axId val="27573632"/>
      </c:lineChart>
      <c:catAx>
        <c:axId val="2757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PE"/>
          </a:p>
        </c:txPr>
        <c:crossAx val="27573632"/>
        <c:crosses val="autoZero"/>
        <c:auto val="1"/>
        <c:lblAlgn val="ctr"/>
        <c:lblOffset val="100"/>
        <c:noMultiLvlLbl val="0"/>
      </c:catAx>
      <c:valAx>
        <c:axId val="27573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7572096"/>
        <c:crosses val="autoZero"/>
        <c:crossBetween val="between"/>
      </c:valAx>
      <c:spPr>
        <a:noFill/>
        <a:ln>
          <a:noFill/>
        </a:ln>
        <a:effectLst/>
      </c:spPr>
    </c:plotArea>
    <c:legend>
      <c:legendPos val="b"/>
      <c:layout>
        <c:manualLayout>
          <c:xMode val="edge"/>
          <c:yMode val="edge"/>
          <c:x val="4.081272879689217E-2"/>
          <c:y val="0.79921143698092334"/>
          <c:w val="0.89186864912163111"/>
          <c:h val="0.16084885608161437"/>
        </c:manualLayout>
      </c:layout>
      <c:overlay val="0"/>
      <c:spPr>
        <a:noFill/>
        <a:ln>
          <a:noFill/>
        </a:ln>
        <a:effectLst/>
      </c:spPr>
      <c:txPr>
        <a:bodyPr rot="0" spcFirstLastPara="1" vertOverflow="ellipsis" vert="horz" wrap="square" anchor="ctr" anchorCtr="1"/>
        <a:lstStyle/>
        <a:p>
          <a:pPr algn="just">
            <a:defRPr sz="8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1400" b="1" i="0" baseline="0">
                <a:effectLst/>
              </a:rPr>
              <a:t>PROPORCIÓN DE GESTANTE  </a:t>
            </a:r>
            <a:r>
              <a:rPr lang="es-PE" sz="1400" b="1" i="0" baseline="0">
                <a:effectLst/>
              </a:rPr>
              <a:t>CON PARTO CON 4 ATENCIONES SUPL DE Fe Y ACIDO FOLICO  Y CON 4 PRUEBAS EN EL PRIMER TRIMESTRE </a:t>
            </a:r>
            <a:r>
              <a:rPr lang="es-ES" sz="1400" b="1" i="0" baseline="0">
                <a:effectLst/>
              </a:rPr>
              <a:t>AMBITO FED QUINTIL DE POBREZA 2</a:t>
            </a:r>
            <a:endParaRPr lang="es-PE" sz="1100">
              <a:effectLst/>
            </a:endParaRPr>
          </a:p>
          <a:p>
            <a:pPr>
              <a:defRPr sz="1400" b="0" i="0" u="none" strike="noStrike" kern="1200" spc="0" baseline="0">
                <a:solidFill>
                  <a:schemeClr val="tx1">
                    <a:lumMod val="65000"/>
                    <a:lumOff val="35000"/>
                  </a:schemeClr>
                </a:solidFill>
                <a:latin typeface="+mn-lt"/>
                <a:ea typeface="+mn-ea"/>
                <a:cs typeface="+mn-cs"/>
              </a:defRPr>
            </a:pPr>
            <a:r>
              <a:rPr lang="es-PE" sz="1400" b="1" i="0" baseline="0">
                <a:effectLst/>
              </a:rPr>
              <a:t>REGION CALLAO</a:t>
            </a:r>
            <a:endParaRPr lang="es-PE" sz="1100">
              <a:effectLst/>
            </a:endParaRPr>
          </a:p>
        </c:rich>
      </c:tx>
      <c:layout>
        <c:manualLayout>
          <c:xMode val="edge"/>
          <c:yMode val="edge"/>
          <c:x val="0.11532135728542914"/>
          <c:y val="0"/>
        </c:manualLayout>
      </c:layout>
      <c:overlay val="0"/>
      <c:spPr>
        <a:noFill/>
        <a:ln>
          <a:noFill/>
        </a:ln>
        <a:effectLst/>
      </c:spPr>
    </c:title>
    <c:autoTitleDeleted val="0"/>
    <c:plotArea>
      <c:layout/>
      <c:lineChart>
        <c:grouping val="standard"/>
        <c:varyColors val="0"/>
        <c:ser>
          <c:idx val="0"/>
          <c:order val="0"/>
          <c:tx>
            <c:strRef>
              <c:f>gest_4_marzo_1!$A$9</c:f>
              <c:strCache>
                <c:ptCount val="1"/>
                <c:pt idx="0">
                  <c:v>prop Gest (c/parto) c/ 4 atenciones con Supl Hierro y Ac. fólico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gest_4_marzo_1!$B$8:$AA$8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gest_4_marzo_1!$B$9:$AA$9</c:f>
              <c:numCache>
                <c:formatCode>0</c:formatCode>
                <c:ptCount val="26"/>
                <c:pt idx="0">
                  <c:v>58</c:v>
                </c:pt>
                <c:pt idx="1">
                  <c:v>53</c:v>
                </c:pt>
                <c:pt idx="2">
                  <c:v>49</c:v>
                </c:pt>
                <c:pt idx="3">
                  <c:v>54</c:v>
                </c:pt>
                <c:pt idx="4">
                  <c:v>55</c:v>
                </c:pt>
                <c:pt idx="5">
                  <c:v>55</c:v>
                </c:pt>
                <c:pt idx="6">
                  <c:v>58</c:v>
                </c:pt>
                <c:pt idx="7">
                  <c:v>61</c:v>
                </c:pt>
                <c:pt idx="8">
                  <c:v>58</c:v>
                </c:pt>
                <c:pt idx="9">
                  <c:v>66</c:v>
                </c:pt>
                <c:pt idx="10">
                  <c:v>61</c:v>
                </c:pt>
                <c:pt idx="11">
                  <c:v>59</c:v>
                </c:pt>
                <c:pt idx="12">
                  <c:v>56</c:v>
                </c:pt>
                <c:pt idx="13">
                  <c:v>60</c:v>
                </c:pt>
                <c:pt idx="14">
                  <c:v>63</c:v>
                </c:pt>
                <c:pt idx="15">
                  <c:v>59</c:v>
                </c:pt>
                <c:pt idx="16">
                  <c:v>60</c:v>
                </c:pt>
                <c:pt idx="17">
                  <c:v>60</c:v>
                </c:pt>
                <c:pt idx="18">
                  <c:v>70</c:v>
                </c:pt>
                <c:pt idx="19">
                  <c:v>75</c:v>
                </c:pt>
                <c:pt idx="20">
                  <c:v>66</c:v>
                </c:pt>
                <c:pt idx="21">
                  <c:v>44</c:v>
                </c:pt>
                <c:pt idx="22">
                  <c:v>51</c:v>
                </c:pt>
                <c:pt idx="23">
                  <c:v>63</c:v>
                </c:pt>
                <c:pt idx="24">
                  <c:v>47</c:v>
                </c:pt>
                <c:pt idx="25">
                  <c:v>39</c:v>
                </c:pt>
              </c:numCache>
            </c:numRef>
          </c:val>
          <c:smooth val="0"/>
        </c:ser>
        <c:ser>
          <c:idx val="1"/>
          <c:order val="1"/>
          <c:tx>
            <c:strRef>
              <c:f>gest_4_marzo_1!$A$10</c:f>
              <c:strCache>
                <c:ptCount val="1"/>
                <c:pt idx="0">
                  <c:v>prop Gest (c/parto) c/4 pruebas en el 1er trimestre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437125748502994E-2"/>
                  <c:y val="-3.04955486637453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5808383233532933E-3"/>
                  <c:y val="-2.7107154367773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7904191616766467E-3"/>
                  <c:y val="-3.04955486637453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37125748502994E-2"/>
                  <c:y val="-3.72723372556887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7564870259481037E-2"/>
                  <c:y val="-3.04955486637453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77445109780439E-2"/>
                  <c:y val="-3.72723372556887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9.5808383233532933E-3"/>
                  <c:y val="-3.04955486637453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7564870259481037E-2"/>
                  <c:y val="-4.06607315516604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77445109780439E-2"/>
                  <c:y val="-3.72723372556887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11776447105789E-2"/>
                  <c:y val="-3.72723372556887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9.5808383233533523E-3"/>
                  <c:y val="-4.74375201436038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11776447105789E-2"/>
                  <c:y val="-3.04955486637453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2774451097804449E-2"/>
                  <c:y val="-3.72723372556887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9.5808383233532933E-3"/>
                  <c:y val="-3.04955486637453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7.9840319361277438E-3"/>
                  <c:y val="-2.7107154367773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9.5808383233532933E-3"/>
                  <c:y val="-3.04955486637453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1.1177644710578843E-2"/>
                  <c:y val="-2.71071543677737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1.5968063872255488E-2"/>
                  <c:y val="-3.38839429597170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2.0758483033932136E-2"/>
                  <c:y val="-2.03303657758302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1.9161676646706705E-2"/>
                  <c:y val="-3.38839429597170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1.9161676646706587E-2"/>
                  <c:y val="-2.37187600718019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2.3952095808383349E-2"/>
                  <c:y val="-2.03303657758302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1.5968063872255606E-2"/>
                  <c:y val="-2.37187600718020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1.9161676646706587E-2"/>
                  <c:y val="-3.04955486637453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1.5968063872255606E-2"/>
                  <c:y val="-2.71071543677737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9.5808383233534113E-3"/>
                  <c:y val="-2.71071543677736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gest_4_marzo_1!$B$8:$AA$8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gest_4_marzo_1!$B$10:$AA$10</c:f>
              <c:numCache>
                <c:formatCode>0</c:formatCode>
                <c:ptCount val="26"/>
                <c:pt idx="0">
                  <c:v>1</c:v>
                </c:pt>
                <c:pt idx="1">
                  <c:v>2</c:v>
                </c:pt>
                <c:pt idx="2">
                  <c:v>1</c:v>
                </c:pt>
                <c:pt idx="3">
                  <c:v>2</c:v>
                </c:pt>
                <c:pt idx="4">
                  <c:v>1</c:v>
                </c:pt>
                <c:pt idx="5">
                  <c:v>1</c:v>
                </c:pt>
                <c:pt idx="6">
                  <c:v>1</c:v>
                </c:pt>
                <c:pt idx="7">
                  <c:v>2</c:v>
                </c:pt>
                <c:pt idx="8">
                  <c:v>1</c:v>
                </c:pt>
                <c:pt idx="9">
                  <c:v>3</c:v>
                </c:pt>
                <c:pt idx="10">
                  <c:v>1</c:v>
                </c:pt>
                <c:pt idx="11">
                  <c:v>2</c:v>
                </c:pt>
                <c:pt idx="12">
                  <c:v>3</c:v>
                </c:pt>
                <c:pt idx="13">
                  <c:v>4</c:v>
                </c:pt>
                <c:pt idx="14">
                  <c:v>3</c:v>
                </c:pt>
                <c:pt idx="15">
                  <c:v>4</c:v>
                </c:pt>
                <c:pt idx="16">
                  <c:v>4</c:v>
                </c:pt>
                <c:pt idx="17">
                  <c:v>2</c:v>
                </c:pt>
                <c:pt idx="18">
                  <c:v>4</c:v>
                </c:pt>
                <c:pt idx="19">
                  <c:v>2</c:v>
                </c:pt>
                <c:pt idx="20">
                  <c:v>6</c:v>
                </c:pt>
                <c:pt idx="21">
                  <c:v>16</c:v>
                </c:pt>
                <c:pt idx="22">
                  <c:v>17</c:v>
                </c:pt>
                <c:pt idx="23">
                  <c:v>12</c:v>
                </c:pt>
                <c:pt idx="24">
                  <c:v>12</c:v>
                </c:pt>
                <c:pt idx="25">
                  <c:v>9</c:v>
                </c:pt>
              </c:numCache>
            </c:numRef>
          </c:val>
          <c:smooth val="0"/>
        </c:ser>
        <c:ser>
          <c:idx val="2"/>
          <c:order val="2"/>
          <c:tx>
            <c:strRef>
              <c:f>gest_4_marzo_1!$A$11</c:f>
              <c:strCache>
                <c:ptCount val="1"/>
                <c:pt idx="0">
                  <c:v>prop Gest (c/parto) c/4 atenciones Supl de Fe y Ac fólico &amp; c/4 pruebas en el 1er trimestre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gest_4_marzo_1!$B$8:$AA$8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gest_4_marzo_1!$B$11:$AA$11</c:f>
              <c:numCache>
                <c:formatCode>0</c:formatCode>
                <c:ptCount val="26"/>
                <c:pt idx="0">
                  <c:v>1</c:v>
                </c:pt>
                <c:pt idx="1">
                  <c:v>0</c:v>
                </c:pt>
                <c:pt idx="2">
                  <c:v>0</c:v>
                </c:pt>
                <c:pt idx="3">
                  <c:v>0</c:v>
                </c:pt>
                <c:pt idx="4">
                  <c:v>0</c:v>
                </c:pt>
                <c:pt idx="5">
                  <c:v>1</c:v>
                </c:pt>
                <c:pt idx="6">
                  <c:v>1</c:v>
                </c:pt>
                <c:pt idx="7">
                  <c:v>2</c:v>
                </c:pt>
                <c:pt idx="8">
                  <c:v>1</c:v>
                </c:pt>
                <c:pt idx="9">
                  <c:v>3</c:v>
                </c:pt>
                <c:pt idx="10">
                  <c:v>1</c:v>
                </c:pt>
                <c:pt idx="11">
                  <c:v>1</c:v>
                </c:pt>
                <c:pt idx="12">
                  <c:v>3</c:v>
                </c:pt>
                <c:pt idx="13">
                  <c:v>4</c:v>
                </c:pt>
                <c:pt idx="14">
                  <c:v>2</c:v>
                </c:pt>
                <c:pt idx="15">
                  <c:v>4</c:v>
                </c:pt>
                <c:pt idx="16">
                  <c:v>3</c:v>
                </c:pt>
                <c:pt idx="17">
                  <c:v>2</c:v>
                </c:pt>
                <c:pt idx="18">
                  <c:v>3</c:v>
                </c:pt>
                <c:pt idx="19">
                  <c:v>2</c:v>
                </c:pt>
                <c:pt idx="20">
                  <c:v>5</c:v>
                </c:pt>
                <c:pt idx="21">
                  <c:v>11</c:v>
                </c:pt>
                <c:pt idx="22">
                  <c:v>12</c:v>
                </c:pt>
                <c:pt idx="23">
                  <c:v>10</c:v>
                </c:pt>
                <c:pt idx="24">
                  <c:v>9</c:v>
                </c:pt>
                <c:pt idx="25">
                  <c:v>6</c:v>
                </c:pt>
              </c:numCache>
            </c:numRef>
          </c:val>
          <c:smooth val="0"/>
        </c:ser>
        <c:dLbls>
          <c:showLegendKey val="0"/>
          <c:showVal val="0"/>
          <c:showCatName val="0"/>
          <c:showSerName val="0"/>
          <c:showPercent val="0"/>
          <c:showBubbleSize val="0"/>
        </c:dLbls>
        <c:marker val="1"/>
        <c:smooth val="0"/>
        <c:axId val="27938176"/>
        <c:axId val="27952256"/>
      </c:lineChart>
      <c:catAx>
        <c:axId val="2793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PE"/>
          </a:p>
        </c:txPr>
        <c:crossAx val="27952256"/>
        <c:crosses val="autoZero"/>
        <c:auto val="1"/>
        <c:lblAlgn val="ctr"/>
        <c:lblOffset val="100"/>
        <c:noMultiLvlLbl val="0"/>
      </c:catAx>
      <c:valAx>
        <c:axId val="27952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7938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PE" sz="1200" b="1" i="0" baseline="0">
                <a:effectLst/>
              </a:rPr>
              <a:t>NÚMERO DE NIÑOS MENORES DE UN AÑO </a:t>
            </a:r>
            <a:r>
              <a:rPr lang="es-ES" sz="1200" b="1" i="0" cap="all" baseline="0">
                <a:effectLst/>
              </a:rPr>
              <a:t>con CRED, Vacuna Rotavirus y Neumococo, MMN y DNI </a:t>
            </a:r>
            <a:r>
              <a:rPr lang="es-PE" sz="1200" b="1" i="0" cap="all" baseline="0">
                <a:effectLst/>
              </a:rPr>
              <a:t> </a:t>
            </a:r>
            <a:r>
              <a:rPr lang="es-ES" sz="1200" b="1" i="0" cap="all" baseline="0">
                <a:effectLst/>
              </a:rPr>
              <a:t>Ámbito </a:t>
            </a:r>
            <a:r>
              <a:rPr lang="es-ES" sz="1200" b="1" i="0" baseline="0">
                <a:effectLst/>
              </a:rPr>
              <a:t>FED QUINTIL DE POBREZA 2</a:t>
            </a:r>
            <a:endParaRPr lang="es-PE" sz="1200">
              <a:effectLst/>
            </a:endParaRPr>
          </a:p>
          <a:p>
            <a:pPr>
              <a:defRPr sz="1200" b="0" i="0" u="none" strike="noStrike" kern="1200" spc="0" baseline="0">
                <a:solidFill>
                  <a:schemeClr val="tx1">
                    <a:lumMod val="65000"/>
                    <a:lumOff val="35000"/>
                  </a:schemeClr>
                </a:solidFill>
                <a:latin typeface="+mn-lt"/>
                <a:ea typeface="+mn-ea"/>
                <a:cs typeface="+mn-cs"/>
              </a:defRPr>
            </a:pPr>
            <a:r>
              <a:rPr lang="es-ES" sz="1200" b="1" i="0" baseline="0">
                <a:effectLst/>
              </a:rPr>
              <a:t>DIRESA CALLAO</a:t>
            </a:r>
            <a:endParaRPr lang="es-PE" sz="1200">
              <a:effectLst/>
            </a:endParaRPr>
          </a:p>
          <a:p>
            <a:pPr>
              <a:defRPr sz="1200" b="0" i="0" u="none" strike="noStrike" kern="1200" spc="0" baseline="0">
                <a:solidFill>
                  <a:schemeClr val="tx1">
                    <a:lumMod val="65000"/>
                    <a:lumOff val="35000"/>
                  </a:schemeClr>
                </a:solidFill>
                <a:latin typeface="+mn-lt"/>
                <a:ea typeface="+mn-ea"/>
                <a:cs typeface="+mn-cs"/>
              </a:defRPr>
            </a:pPr>
            <a:endParaRPr lang="es-PE" sz="1200"/>
          </a:p>
        </c:rich>
      </c:tx>
      <c:layout>
        <c:manualLayout>
          <c:xMode val="edge"/>
          <c:yMode val="edge"/>
          <c:x val="0.12203946927471652"/>
          <c:y val="1.2698412698412698E-2"/>
        </c:manualLayout>
      </c:layout>
      <c:overlay val="0"/>
      <c:spPr>
        <a:noFill/>
        <a:ln>
          <a:noFill/>
        </a:ln>
        <a:effectLst/>
      </c:spPr>
    </c:title>
    <c:autoTitleDeleted val="0"/>
    <c:plotArea>
      <c:layout>
        <c:manualLayout>
          <c:layoutTarget val="inner"/>
          <c:xMode val="edge"/>
          <c:yMode val="edge"/>
          <c:x val="5.9921508757664513E-2"/>
          <c:y val="0.16382972128483936"/>
          <c:w val="0.93164856500419002"/>
          <c:h val="0.5991084157689992"/>
        </c:manualLayout>
      </c:layout>
      <c:lineChart>
        <c:grouping val="standard"/>
        <c:varyColors val="0"/>
        <c:ser>
          <c:idx val="0"/>
          <c:order val="0"/>
          <c:tx>
            <c:strRef>
              <c:f>infat_1_marzo_1!$A$9</c:f>
              <c:strCache>
                <c:ptCount val="1"/>
                <c:pt idx="0">
                  <c:v>Número de niños (f_nacim --&gt; 36 meses)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6859852476290831E-2"/>
                  <c:y val="-1.52380897530685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644889357218112E-2"/>
                  <c:y val="-2.43809436049096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049877063575694E-2"/>
                  <c:y val="-1.52380897530685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644889357218124E-2"/>
                  <c:y val="-2.13333256542959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859852476290859E-2"/>
                  <c:y val="-2.13333256542959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644889357218124E-2"/>
                  <c:y val="-1.52380897530685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2644889357218124E-2"/>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2644889357218124E-2"/>
                  <c:y val="-1.52380897530685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644889357218124E-2"/>
                  <c:y val="-1.82857077036822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9.8349139445030372E-3"/>
                  <c:y val="-1.82857077036822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2644889357218072E-2"/>
                  <c:y val="-2.43809436049096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1239901650860555E-2"/>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2644889357218124E-2"/>
                  <c:y val="-2.74285615555233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9.8349139445029852E-3"/>
                  <c:y val="-1.82857077036822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8.4299262381455197E-3"/>
                  <c:y val="-1.82857077036822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5.6199508254302774E-3"/>
                  <c:y val="-2.13333256542960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5.6199508254302774E-3"/>
                  <c:y val="-2.43809436049096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2.8099754127151387E-3"/>
                  <c:y val="-3.0476179506137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1.4049877063576723E-3"/>
                  <c:y val="-3.65714154073645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4.214963119072811E-3"/>
                  <c:y val="-2.13333256542959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5.6199508254303806E-3"/>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5.6199508254301742E-3"/>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7.0249385317878469E-3"/>
                  <c:y val="-1.21904718024548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5.6199508254302774E-3"/>
                  <c:y val="-2.13333256542959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5.6199508254302774E-3"/>
                  <c:y val="-2.13333256542959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2.8099754127153447E-3"/>
                  <c:y val="-2.133332565429600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infat_1_marzo_1!$B$8:$AA$8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infat_1_marzo_1!$B$9:$AA$9</c:f>
              <c:numCache>
                <c:formatCode>0</c:formatCode>
                <c:ptCount val="26"/>
                <c:pt idx="0">
                  <c:v>16803</c:v>
                </c:pt>
                <c:pt idx="1">
                  <c:v>16831</c:v>
                </c:pt>
                <c:pt idx="2">
                  <c:v>16924</c:v>
                </c:pt>
                <c:pt idx="3">
                  <c:v>16917</c:v>
                </c:pt>
                <c:pt idx="4">
                  <c:v>16957</c:v>
                </c:pt>
                <c:pt idx="5">
                  <c:v>17011</c:v>
                </c:pt>
                <c:pt idx="6">
                  <c:v>17029</c:v>
                </c:pt>
                <c:pt idx="7">
                  <c:v>17029</c:v>
                </c:pt>
                <c:pt idx="8">
                  <c:v>17059</c:v>
                </c:pt>
                <c:pt idx="9">
                  <c:v>17030</c:v>
                </c:pt>
                <c:pt idx="10">
                  <c:v>16965</c:v>
                </c:pt>
                <c:pt idx="11">
                  <c:v>16909</c:v>
                </c:pt>
                <c:pt idx="12">
                  <c:v>16870</c:v>
                </c:pt>
                <c:pt idx="13">
                  <c:v>16789</c:v>
                </c:pt>
                <c:pt idx="14">
                  <c:v>16717</c:v>
                </c:pt>
                <c:pt idx="15">
                  <c:v>16623</c:v>
                </c:pt>
                <c:pt idx="16">
                  <c:v>16556</c:v>
                </c:pt>
                <c:pt idx="17">
                  <c:v>16441</c:v>
                </c:pt>
                <c:pt idx="18">
                  <c:v>16269</c:v>
                </c:pt>
                <c:pt idx="19">
                  <c:v>16156</c:v>
                </c:pt>
                <c:pt idx="20">
                  <c:v>16011</c:v>
                </c:pt>
                <c:pt idx="21">
                  <c:v>15760</c:v>
                </c:pt>
                <c:pt idx="22">
                  <c:v>15473</c:v>
                </c:pt>
                <c:pt idx="23">
                  <c:v>15200</c:v>
                </c:pt>
                <c:pt idx="24">
                  <c:v>14981</c:v>
                </c:pt>
                <c:pt idx="25">
                  <c:v>14581</c:v>
                </c:pt>
              </c:numCache>
            </c:numRef>
          </c:val>
          <c:smooth val="0"/>
        </c:ser>
        <c:ser>
          <c:idx val="1"/>
          <c:order val="1"/>
          <c:tx>
            <c:strRef>
              <c:f>infat_1_marzo_1!$A$10</c:f>
              <c:strCache>
                <c:ptCount val="1"/>
                <c:pt idx="0">
                  <c:v>Niños c/ Dni (Reniec)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2644889357218124E-2"/>
                  <c:y val="-1.52380897530685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8.4299262381454156E-3"/>
                  <c:y val="1.52380897530685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4.2149631190727078E-3"/>
                  <c:y val="2.438094360490968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infat_1_marzo_1!$B$8:$AA$8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infat_1_marzo_1!$B$10:$AA$10</c:f>
              <c:numCache>
                <c:formatCode>0</c:formatCode>
                <c:ptCount val="26"/>
                <c:pt idx="0">
                  <c:v>5258</c:v>
                </c:pt>
                <c:pt idx="1">
                  <c:v>5800</c:v>
                </c:pt>
                <c:pt idx="2">
                  <c:v>6247</c:v>
                </c:pt>
                <c:pt idx="3">
                  <c:v>6784</c:v>
                </c:pt>
                <c:pt idx="4">
                  <c:v>7265</c:v>
                </c:pt>
                <c:pt idx="5">
                  <c:v>7879</c:v>
                </c:pt>
                <c:pt idx="6">
                  <c:v>8303</c:v>
                </c:pt>
                <c:pt idx="7">
                  <c:v>8880</c:v>
                </c:pt>
                <c:pt idx="8">
                  <c:v>9382</c:v>
                </c:pt>
                <c:pt idx="9">
                  <c:v>9947</c:v>
                </c:pt>
                <c:pt idx="10">
                  <c:v>10391</c:v>
                </c:pt>
                <c:pt idx="11">
                  <c:v>10659</c:v>
                </c:pt>
                <c:pt idx="12">
                  <c:v>11143</c:v>
                </c:pt>
                <c:pt idx="13">
                  <c:v>11680</c:v>
                </c:pt>
                <c:pt idx="14">
                  <c:v>12152</c:v>
                </c:pt>
                <c:pt idx="15">
                  <c:v>12550</c:v>
                </c:pt>
                <c:pt idx="16">
                  <c:v>12993</c:v>
                </c:pt>
                <c:pt idx="17">
                  <c:v>13378</c:v>
                </c:pt>
                <c:pt idx="18">
                  <c:v>13743</c:v>
                </c:pt>
                <c:pt idx="19">
                  <c:v>14025</c:v>
                </c:pt>
                <c:pt idx="20">
                  <c:v>14509</c:v>
                </c:pt>
                <c:pt idx="21">
                  <c:v>14885</c:v>
                </c:pt>
                <c:pt idx="22">
                  <c:v>14936</c:v>
                </c:pt>
                <c:pt idx="23">
                  <c:v>14585</c:v>
                </c:pt>
                <c:pt idx="24">
                  <c:v>14285</c:v>
                </c:pt>
                <c:pt idx="25">
                  <c:v>13893</c:v>
                </c:pt>
              </c:numCache>
            </c:numRef>
          </c:val>
          <c:smooth val="0"/>
        </c:ser>
        <c:ser>
          <c:idx val="2"/>
          <c:order val="2"/>
          <c:tx>
            <c:strRef>
              <c:f>infat_1_marzo_1!$A$11</c:f>
              <c:strCache>
                <c:ptCount val="1"/>
                <c:pt idx="0">
                  <c:v>Niños c/ atenciones de CRED de acuerdo con su edad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1.2644889357218124E-2"/>
                  <c:y val="1.21904718024548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644889357218112E-2"/>
                  <c:y val="9.142853851841020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8349139445030112E-3"/>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8349139445030112E-3"/>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239901650860555E-2"/>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1.52380897530685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1.21904718024547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infat_1_marzo_1!$B$8:$AA$8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infat_1_marzo_1!$B$11:$AA$11</c:f>
              <c:numCache>
                <c:formatCode>0</c:formatCode>
                <c:ptCount val="26"/>
                <c:pt idx="0">
                  <c:v>1092</c:v>
                </c:pt>
                <c:pt idx="1">
                  <c:v>1216</c:v>
                </c:pt>
                <c:pt idx="2">
                  <c:v>1345</c:v>
                </c:pt>
                <c:pt idx="3">
                  <c:v>1489</c:v>
                </c:pt>
                <c:pt idx="4">
                  <c:v>1543</c:v>
                </c:pt>
                <c:pt idx="5">
                  <c:v>1398</c:v>
                </c:pt>
                <c:pt idx="6">
                  <c:v>1489</c:v>
                </c:pt>
                <c:pt idx="7">
                  <c:v>1489</c:v>
                </c:pt>
                <c:pt idx="8">
                  <c:v>1392</c:v>
                </c:pt>
                <c:pt idx="9">
                  <c:v>1301</c:v>
                </c:pt>
                <c:pt idx="10">
                  <c:v>1163</c:v>
                </c:pt>
                <c:pt idx="11">
                  <c:v>1233</c:v>
                </c:pt>
                <c:pt idx="12">
                  <c:v>1197</c:v>
                </c:pt>
                <c:pt idx="13">
                  <c:v>1216</c:v>
                </c:pt>
                <c:pt idx="14">
                  <c:v>1310</c:v>
                </c:pt>
                <c:pt idx="15">
                  <c:v>1423</c:v>
                </c:pt>
                <c:pt idx="16">
                  <c:v>1498</c:v>
                </c:pt>
                <c:pt idx="17">
                  <c:v>1546</c:v>
                </c:pt>
                <c:pt idx="18">
                  <c:v>1565</c:v>
                </c:pt>
                <c:pt idx="19">
                  <c:v>1648</c:v>
                </c:pt>
                <c:pt idx="20">
                  <c:v>1742</c:v>
                </c:pt>
                <c:pt idx="21">
                  <c:v>1701</c:v>
                </c:pt>
                <c:pt idx="22">
                  <c:v>1619</c:v>
                </c:pt>
                <c:pt idx="23">
                  <c:v>1545</c:v>
                </c:pt>
                <c:pt idx="24">
                  <c:v>1530</c:v>
                </c:pt>
                <c:pt idx="25">
                  <c:v>1269</c:v>
                </c:pt>
              </c:numCache>
            </c:numRef>
          </c:val>
          <c:smooth val="0"/>
        </c:ser>
        <c:ser>
          <c:idx val="3"/>
          <c:order val="3"/>
          <c:tx>
            <c:strRef>
              <c:f>infat_1_marzo_1!$A$12</c:f>
              <c:strCache>
                <c:ptCount val="1"/>
                <c:pt idx="0">
                  <c:v>Niños c/ vacunac Rotavirus &amp; Neumococo</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infat_1_marzo_1!$B$8:$AA$8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infat_1_marzo_1!$B$12:$AA$12</c:f>
              <c:numCache>
                <c:formatCode>0</c:formatCode>
                <c:ptCount val="26"/>
                <c:pt idx="0">
                  <c:v>1259</c:v>
                </c:pt>
                <c:pt idx="1">
                  <c:v>1430</c:v>
                </c:pt>
                <c:pt idx="2">
                  <c:v>1477</c:v>
                </c:pt>
                <c:pt idx="3">
                  <c:v>1551</c:v>
                </c:pt>
                <c:pt idx="4">
                  <c:v>1639</c:v>
                </c:pt>
                <c:pt idx="5">
                  <c:v>1641</c:v>
                </c:pt>
                <c:pt idx="6">
                  <c:v>1828</c:v>
                </c:pt>
                <c:pt idx="7">
                  <c:v>1891</c:v>
                </c:pt>
                <c:pt idx="8">
                  <c:v>1899</c:v>
                </c:pt>
                <c:pt idx="9">
                  <c:v>1915</c:v>
                </c:pt>
                <c:pt idx="10">
                  <c:v>1755</c:v>
                </c:pt>
                <c:pt idx="11">
                  <c:v>1807</c:v>
                </c:pt>
                <c:pt idx="12">
                  <c:v>1893</c:v>
                </c:pt>
                <c:pt idx="13">
                  <c:v>1967</c:v>
                </c:pt>
                <c:pt idx="14">
                  <c:v>2073</c:v>
                </c:pt>
                <c:pt idx="15">
                  <c:v>2184</c:v>
                </c:pt>
                <c:pt idx="16">
                  <c:v>2257</c:v>
                </c:pt>
                <c:pt idx="17">
                  <c:v>2292</c:v>
                </c:pt>
                <c:pt idx="18">
                  <c:v>2238</c:v>
                </c:pt>
                <c:pt idx="19">
                  <c:v>2353</c:v>
                </c:pt>
                <c:pt idx="20">
                  <c:v>2545</c:v>
                </c:pt>
                <c:pt idx="21">
                  <c:v>2500</c:v>
                </c:pt>
                <c:pt idx="22">
                  <c:v>2376</c:v>
                </c:pt>
                <c:pt idx="23">
                  <c:v>2333</c:v>
                </c:pt>
                <c:pt idx="24">
                  <c:v>2369</c:v>
                </c:pt>
                <c:pt idx="25">
                  <c:v>2258</c:v>
                </c:pt>
              </c:numCache>
            </c:numRef>
          </c:val>
          <c:smooth val="0"/>
        </c:ser>
        <c:ser>
          <c:idx val="4"/>
          <c:order val="4"/>
          <c:tx>
            <c:strRef>
              <c:f>infat_1_marzo_1!$A$13</c:f>
              <c:strCache>
                <c:ptCount val="1"/>
                <c:pt idx="0">
                  <c:v>Niños c/ Supl micronutrientes de acuerdo con su edad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1"/>
              <c:layout>
                <c:manualLayout>
                  <c:x val="1.2878905196732554E-17"/>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2149631190727078E-3"/>
                  <c:y val="2.74285615555233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2.74285615555233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149631190727338E-3"/>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8099754127151387E-3"/>
                  <c:y val="-1.82857077036823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2149631190727078E-3"/>
                  <c:y val="-1.82857077036822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8099754127151387E-3"/>
                  <c:y val="-2.43809436049096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8099754127151387E-3"/>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8099754127151903E-3"/>
                  <c:y val="-2.13333256542960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5.1515620786930214E-17"/>
                  <c:y val="-1.82857077036823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
                  <c:y val="-1.82857077036823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5.6199508254302774E-3"/>
                  <c:y val="-2.74285615555233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4.2149631190726055E-3"/>
                  <c:y val="-1.82857077036823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8099754127151387E-3"/>
                  <c:y val="-2.13333256542960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8099754127151387E-3"/>
                  <c:y val="-2.43809436049096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4.214963119072811E-3"/>
                  <c:y val="-2.74285615555234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4.2149631190727078E-3"/>
                  <c:y val="-2.43809436049096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1.4049877063576723E-3"/>
                  <c:y val="-1.82857077036823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4.214963119072811E-3"/>
                  <c:y val="-1.82857077036823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1.4049877063576723E-3"/>
                  <c:y val="-2.43809436049096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1.0303124157386043E-16"/>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1.4049877063575693E-3"/>
                  <c:y val="-1.82857077036822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1.4049877063575693E-3"/>
                  <c:y val="-1.21904718024548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7.0249385317878469E-3"/>
                  <c:y val="-2.133332565429597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infat_1_marzo_1!$B$8:$AA$8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infat_1_marzo_1!$B$13:$AA$13</c:f>
              <c:numCache>
                <c:formatCode>0</c:formatCode>
                <c:ptCount val="26"/>
                <c:pt idx="0">
                  <c:v>4963</c:v>
                </c:pt>
                <c:pt idx="1">
                  <c:v>5182</c:v>
                </c:pt>
                <c:pt idx="2">
                  <c:v>5402</c:v>
                </c:pt>
                <c:pt idx="3">
                  <c:v>5613</c:v>
                </c:pt>
                <c:pt idx="4">
                  <c:v>5681</c:v>
                </c:pt>
                <c:pt idx="5">
                  <c:v>5613</c:v>
                </c:pt>
                <c:pt idx="6">
                  <c:v>5949</c:v>
                </c:pt>
                <c:pt idx="7">
                  <c:v>6023</c:v>
                </c:pt>
                <c:pt idx="8">
                  <c:v>6042</c:v>
                </c:pt>
                <c:pt idx="9">
                  <c:v>6028</c:v>
                </c:pt>
                <c:pt idx="10">
                  <c:v>5952</c:v>
                </c:pt>
                <c:pt idx="11">
                  <c:v>5921</c:v>
                </c:pt>
                <c:pt idx="12">
                  <c:v>5828</c:v>
                </c:pt>
                <c:pt idx="13">
                  <c:v>5766</c:v>
                </c:pt>
                <c:pt idx="14">
                  <c:v>5772</c:v>
                </c:pt>
                <c:pt idx="15">
                  <c:v>5815</c:v>
                </c:pt>
                <c:pt idx="16">
                  <c:v>5780</c:v>
                </c:pt>
                <c:pt idx="17">
                  <c:v>5781</c:v>
                </c:pt>
                <c:pt idx="18">
                  <c:v>5635</c:v>
                </c:pt>
                <c:pt idx="19">
                  <c:v>5656</c:v>
                </c:pt>
                <c:pt idx="20">
                  <c:v>5671</c:v>
                </c:pt>
                <c:pt idx="21">
                  <c:v>5499</c:v>
                </c:pt>
                <c:pt idx="22">
                  <c:v>5237</c:v>
                </c:pt>
                <c:pt idx="23">
                  <c:v>4956</c:v>
                </c:pt>
                <c:pt idx="24">
                  <c:v>4795</c:v>
                </c:pt>
                <c:pt idx="25">
                  <c:v>4351</c:v>
                </c:pt>
              </c:numCache>
            </c:numRef>
          </c:val>
          <c:smooth val="0"/>
        </c:ser>
        <c:dLbls>
          <c:showLegendKey val="0"/>
          <c:showVal val="0"/>
          <c:showCatName val="0"/>
          <c:showSerName val="0"/>
          <c:showPercent val="0"/>
          <c:showBubbleSize val="0"/>
        </c:dLbls>
        <c:marker val="1"/>
        <c:smooth val="0"/>
        <c:axId val="28006656"/>
        <c:axId val="28007808"/>
      </c:lineChart>
      <c:catAx>
        <c:axId val="2800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8007808"/>
        <c:crosses val="autoZero"/>
        <c:auto val="1"/>
        <c:lblAlgn val="ctr"/>
        <c:lblOffset val="100"/>
        <c:noMultiLvlLbl val="0"/>
      </c:catAx>
      <c:valAx>
        <c:axId val="28007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8006656"/>
        <c:crosses val="autoZero"/>
        <c:crossBetween val="between"/>
      </c:valAx>
      <c:spPr>
        <a:noFill/>
        <a:ln>
          <a:noFill/>
        </a:ln>
        <a:effectLst/>
      </c:spPr>
    </c:plotArea>
    <c:legend>
      <c:legendPos val="b"/>
      <c:layout>
        <c:manualLayout>
          <c:xMode val="edge"/>
          <c:yMode val="edge"/>
          <c:x val="0.1159275443514118"/>
          <c:y val="0.86717612699637425"/>
          <c:w val="0.75343004464782704"/>
          <c:h val="0.124762804649418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PE" sz="1200" b="1" i="0" baseline="0">
                <a:effectLst/>
              </a:rPr>
              <a:t>PROPORCIÓN DE NIÑOS MENORES DE UN AÑO </a:t>
            </a:r>
            <a:r>
              <a:rPr lang="es-ES" sz="1200" b="1" i="0" cap="all" baseline="0">
                <a:effectLst/>
              </a:rPr>
              <a:t>con CRED, Vacuna Rotavirus y Neumococo, MMN y DNI </a:t>
            </a:r>
            <a:r>
              <a:rPr lang="es-PE" sz="1200" b="1" i="0" cap="all" baseline="0">
                <a:effectLst/>
              </a:rPr>
              <a:t> </a:t>
            </a:r>
            <a:r>
              <a:rPr lang="es-ES" sz="1200" b="1" i="0" cap="all" baseline="0">
                <a:effectLst/>
              </a:rPr>
              <a:t>Ámbito FED quintil  DE POBREZA 2</a:t>
            </a:r>
            <a:endParaRPr lang="es-PE" sz="1200">
              <a:effectLst/>
            </a:endParaRPr>
          </a:p>
          <a:p>
            <a:pPr>
              <a:defRPr sz="1200" b="0" i="0" u="none" strike="noStrike" kern="1200" spc="0" baseline="0">
                <a:solidFill>
                  <a:schemeClr val="tx1">
                    <a:lumMod val="65000"/>
                    <a:lumOff val="35000"/>
                  </a:schemeClr>
                </a:solidFill>
                <a:latin typeface="+mn-lt"/>
                <a:ea typeface="+mn-ea"/>
                <a:cs typeface="+mn-cs"/>
              </a:defRPr>
            </a:pPr>
            <a:r>
              <a:rPr lang="es-ES" sz="1200" b="1" i="0" baseline="0">
                <a:effectLst/>
              </a:rPr>
              <a:t>DIRESA CALLAO</a:t>
            </a:r>
            <a:endParaRPr lang="es-PE" sz="1200">
              <a:effectLst/>
            </a:endParaRPr>
          </a:p>
        </c:rich>
      </c:tx>
      <c:layout>
        <c:manualLayout>
          <c:xMode val="edge"/>
          <c:yMode val="edge"/>
          <c:x val="0.10532020203079524"/>
          <c:y val="0"/>
        </c:manualLayout>
      </c:layout>
      <c:overlay val="0"/>
      <c:spPr>
        <a:noFill/>
        <a:ln>
          <a:noFill/>
        </a:ln>
        <a:effectLst/>
      </c:spPr>
    </c:title>
    <c:autoTitleDeleted val="0"/>
    <c:plotArea>
      <c:layout/>
      <c:lineChart>
        <c:grouping val="standard"/>
        <c:varyColors val="0"/>
        <c:ser>
          <c:idx val="0"/>
          <c:order val="0"/>
          <c:tx>
            <c:strRef>
              <c:f>infat_2_marzo_1!$A$9</c:f>
              <c:strCache>
                <c:ptCount val="1"/>
                <c:pt idx="0">
                  <c:v>% Niños con Supl de micronutrientes de acuerdo con su edad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infat_2_marzo_1!$B$8:$AA$8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infat_2_marzo_1!$B$9:$AA$9</c:f>
              <c:numCache>
                <c:formatCode>0</c:formatCode>
                <c:ptCount val="26"/>
                <c:pt idx="0">
                  <c:v>30</c:v>
                </c:pt>
                <c:pt idx="1">
                  <c:v>31</c:v>
                </c:pt>
                <c:pt idx="2">
                  <c:v>32</c:v>
                </c:pt>
                <c:pt idx="3">
                  <c:v>33</c:v>
                </c:pt>
                <c:pt idx="4">
                  <c:v>34</c:v>
                </c:pt>
                <c:pt idx="5">
                  <c:v>33</c:v>
                </c:pt>
                <c:pt idx="6">
                  <c:v>35</c:v>
                </c:pt>
                <c:pt idx="7">
                  <c:v>35</c:v>
                </c:pt>
                <c:pt idx="8">
                  <c:v>35</c:v>
                </c:pt>
                <c:pt idx="9">
                  <c:v>35</c:v>
                </c:pt>
                <c:pt idx="10">
                  <c:v>35</c:v>
                </c:pt>
                <c:pt idx="11">
                  <c:v>35</c:v>
                </c:pt>
                <c:pt idx="12">
                  <c:v>35</c:v>
                </c:pt>
                <c:pt idx="13">
                  <c:v>34</c:v>
                </c:pt>
                <c:pt idx="14">
                  <c:v>35</c:v>
                </c:pt>
                <c:pt idx="15">
                  <c:v>35</c:v>
                </c:pt>
                <c:pt idx="16">
                  <c:v>35</c:v>
                </c:pt>
                <c:pt idx="17">
                  <c:v>35</c:v>
                </c:pt>
                <c:pt idx="18">
                  <c:v>35</c:v>
                </c:pt>
                <c:pt idx="19">
                  <c:v>35</c:v>
                </c:pt>
                <c:pt idx="20">
                  <c:v>35</c:v>
                </c:pt>
                <c:pt idx="21">
                  <c:v>35</c:v>
                </c:pt>
                <c:pt idx="22">
                  <c:v>34</c:v>
                </c:pt>
                <c:pt idx="23">
                  <c:v>33</c:v>
                </c:pt>
                <c:pt idx="24">
                  <c:v>32</c:v>
                </c:pt>
                <c:pt idx="25">
                  <c:v>30</c:v>
                </c:pt>
              </c:numCache>
            </c:numRef>
          </c:val>
          <c:smooth val="0"/>
        </c:ser>
        <c:ser>
          <c:idx val="1"/>
          <c:order val="1"/>
          <c:tx>
            <c:strRef>
              <c:f>infat_2_marzo_1!$A$10</c:f>
              <c:strCache>
                <c:ptCount val="1"/>
                <c:pt idx="0">
                  <c:v>% Niños  con atenciones de CRED de acuerdo con su edad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686211630768978E-3"/>
                  <c:y val="1.09140471521211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029317446153467E-2"/>
                  <c:y val="1.45520628694949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581615507691972E-2"/>
                  <c:y val="1.45520628694949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029317446153495E-2"/>
                  <c:y val="1.45520628694949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133913569230475E-2"/>
                  <c:y val="1.09140471521211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133913569230475E-2"/>
                  <c:y val="1.09140471521211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686211630768978E-3"/>
                  <c:y val="1.45520628694949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133913569230475E-2"/>
                  <c:y val="1.09140471521211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1581615507691972E-2"/>
                  <c:y val="1.45520628694949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3029317446153467E-2"/>
                  <c:y val="7.276031434747461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infat_2_marzo_1!$B$8:$AA$8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infat_2_marzo_1!$B$10:$AA$10</c:f>
              <c:numCache>
                <c:formatCode>0</c:formatCode>
                <c:ptCount val="26"/>
                <c:pt idx="0">
                  <c:v>6</c:v>
                </c:pt>
                <c:pt idx="1">
                  <c:v>7</c:v>
                </c:pt>
                <c:pt idx="2">
                  <c:v>8</c:v>
                </c:pt>
                <c:pt idx="3">
                  <c:v>9</c:v>
                </c:pt>
                <c:pt idx="4">
                  <c:v>9</c:v>
                </c:pt>
                <c:pt idx="5">
                  <c:v>8</c:v>
                </c:pt>
                <c:pt idx="6">
                  <c:v>9</c:v>
                </c:pt>
                <c:pt idx="7">
                  <c:v>9</c:v>
                </c:pt>
                <c:pt idx="8">
                  <c:v>8</c:v>
                </c:pt>
                <c:pt idx="9">
                  <c:v>8</c:v>
                </c:pt>
                <c:pt idx="10">
                  <c:v>7</c:v>
                </c:pt>
                <c:pt idx="11">
                  <c:v>7</c:v>
                </c:pt>
                <c:pt idx="12">
                  <c:v>7</c:v>
                </c:pt>
                <c:pt idx="13">
                  <c:v>7</c:v>
                </c:pt>
                <c:pt idx="14">
                  <c:v>8</c:v>
                </c:pt>
                <c:pt idx="15">
                  <c:v>9</c:v>
                </c:pt>
                <c:pt idx="16">
                  <c:v>9</c:v>
                </c:pt>
                <c:pt idx="17">
                  <c:v>9</c:v>
                </c:pt>
                <c:pt idx="18">
                  <c:v>10</c:v>
                </c:pt>
                <c:pt idx="19">
                  <c:v>10</c:v>
                </c:pt>
                <c:pt idx="20">
                  <c:v>11</c:v>
                </c:pt>
                <c:pt idx="21">
                  <c:v>11</c:v>
                </c:pt>
                <c:pt idx="22">
                  <c:v>10</c:v>
                </c:pt>
                <c:pt idx="23">
                  <c:v>10</c:v>
                </c:pt>
                <c:pt idx="24">
                  <c:v>10</c:v>
                </c:pt>
                <c:pt idx="25">
                  <c:v>9</c:v>
                </c:pt>
              </c:numCache>
            </c:numRef>
          </c:val>
          <c:smooth val="0"/>
        </c:ser>
        <c:ser>
          <c:idx val="2"/>
          <c:order val="2"/>
          <c:tx>
            <c:strRef>
              <c:f>infat_2_marzo_1!$A$11</c:f>
              <c:strCache>
                <c:ptCount val="1"/>
                <c:pt idx="0">
                  <c:v>% Niños con vacunac Rotavirus y Neumococo de acuerdo con su edad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1.4477019384614971E-2"/>
                  <c:y val="-2.91041257389899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477019384614964E-2"/>
                  <c:y val="-2.91041257389898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029317446153467E-2"/>
                  <c:y val="-1.819007858686865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686211630769004E-3"/>
                  <c:y val="-1.819007858686865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3431058153845159E-3"/>
                  <c:y val="-2.18280943042423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924721323076485E-2"/>
                  <c:y val="-2.18280943042423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3029317446153467E-2"/>
                  <c:y val="-2.54661100216161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133913569230475E-2"/>
                  <c:y val="-2.18280943042423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0133913569230475E-2"/>
                  <c:y val="-2.54661100216161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3029317446153467E-2"/>
                  <c:y val="-2.18280943042423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3029317446153521E-2"/>
                  <c:y val="-2.546611002161611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infat_2_marzo_1!$B$8:$AA$8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infat_2_marzo_1!$B$11:$AA$11</c:f>
              <c:numCache>
                <c:formatCode>0</c:formatCode>
                <c:ptCount val="26"/>
                <c:pt idx="0">
                  <c:v>7</c:v>
                </c:pt>
                <c:pt idx="1">
                  <c:v>8</c:v>
                </c:pt>
                <c:pt idx="2">
                  <c:v>9</c:v>
                </c:pt>
                <c:pt idx="3">
                  <c:v>9</c:v>
                </c:pt>
                <c:pt idx="4">
                  <c:v>10</c:v>
                </c:pt>
                <c:pt idx="5">
                  <c:v>10</c:v>
                </c:pt>
                <c:pt idx="6">
                  <c:v>11</c:v>
                </c:pt>
                <c:pt idx="7">
                  <c:v>11</c:v>
                </c:pt>
                <c:pt idx="8">
                  <c:v>11</c:v>
                </c:pt>
                <c:pt idx="9">
                  <c:v>11</c:v>
                </c:pt>
                <c:pt idx="10">
                  <c:v>10</c:v>
                </c:pt>
                <c:pt idx="11">
                  <c:v>11</c:v>
                </c:pt>
                <c:pt idx="12">
                  <c:v>11</c:v>
                </c:pt>
                <c:pt idx="13">
                  <c:v>12</c:v>
                </c:pt>
                <c:pt idx="14">
                  <c:v>12</c:v>
                </c:pt>
                <c:pt idx="15">
                  <c:v>13</c:v>
                </c:pt>
                <c:pt idx="16">
                  <c:v>14</c:v>
                </c:pt>
                <c:pt idx="17">
                  <c:v>14</c:v>
                </c:pt>
                <c:pt idx="18">
                  <c:v>14</c:v>
                </c:pt>
                <c:pt idx="19">
                  <c:v>15</c:v>
                </c:pt>
                <c:pt idx="20">
                  <c:v>16</c:v>
                </c:pt>
                <c:pt idx="21">
                  <c:v>16</c:v>
                </c:pt>
                <c:pt idx="22">
                  <c:v>15</c:v>
                </c:pt>
                <c:pt idx="23">
                  <c:v>15</c:v>
                </c:pt>
                <c:pt idx="24">
                  <c:v>16</c:v>
                </c:pt>
                <c:pt idx="25">
                  <c:v>15</c:v>
                </c:pt>
              </c:numCache>
            </c:numRef>
          </c:val>
          <c:smooth val="0"/>
        </c:ser>
        <c:ser>
          <c:idx val="3"/>
          <c:order val="3"/>
          <c:tx>
            <c:strRef>
              <c:f>infat_2_marzo_1!$A$12</c:f>
              <c:strCache>
                <c:ptCount val="1"/>
                <c:pt idx="0">
                  <c:v>% Niños con DNI (Reniec)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infat_2_marzo_1!$B$8:$AA$8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infat_2_marzo_1!$B$12:$AA$12</c:f>
              <c:numCache>
                <c:formatCode>0</c:formatCode>
                <c:ptCount val="26"/>
                <c:pt idx="0">
                  <c:v>31</c:v>
                </c:pt>
                <c:pt idx="1">
                  <c:v>34</c:v>
                </c:pt>
                <c:pt idx="2">
                  <c:v>37</c:v>
                </c:pt>
                <c:pt idx="3">
                  <c:v>40</c:v>
                </c:pt>
                <c:pt idx="4">
                  <c:v>43</c:v>
                </c:pt>
                <c:pt idx="5">
                  <c:v>46</c:v>
                </c:pt>
                <c:pt idx="6">
                  <c:v>49</c:v>
                </c:pt>
                <c:pt idx="7">
                  <c:v>52</c:v>
                </c:pt>
                <c:pt idx="8">
                  <c:v>55</c:v>
                </c:pt>
                <c:pt idx="9">
                  <c:v>58</c:v>
                </c:pt>
                <c:pt idx="10">
                  <c:v>61</c:v>
                </c:pt>
                <c:pt idx="11">
                  <c:v>63</c:v>
                </c:pt>
                <c:pt idx="12">
                  <c:v>66</c:v>
                </c:pt>
                <c:pt idx="13">
                  <c:v>70</c:v>
                </c:pt>
                <c:pt idx="14">
                  <c:v>73</c:v>
                </c:pt>
                <c:pt idx="15">
                  <c:v>75</c:v>
                </c:pt>
                <c:pt idx="16">
                  <c:v>78</c:v>
                </c:pt>
                <c:pt idx="17">
                  <c:v>81</c:v>
                </c:pt>
                <c:pt idx="18">
                  <c:v>84</c:v>
                </c:pt>
                <c:pt idx="19">
                  <c:v>87</c:v>
                </c:pt>
                <c:pt idx="20">
                  <c:v>91</c:v>
                </c:pt>
                <c:pt idx="21">
                  <c:v>94</c:v>
                </c:pt>
                <c:pt idx="22">
                  <c:v>97</c:v>
                </c:pt>
                <c:pt idx="23">
                  <c:v>96</c:v>
                </c:pt>
                <c:pt idx="24">
                  <c:v>95</c:v>
                </c:pt>
                <c:pt idx="25">
                  <c:v>95</c:v>
                </c:pt>
              </c:numCache>
            </c:numRef>
          </c:val>
          <c:smooth val="0"/>
        </c:ser>
        <c:dLbls>
          <c:showLegendKey val="0"/>
          <c:showVal val="0"/>
          <c:showCatName val="0"/>
          <c:showSerName val="0"/>
          <c:showPercent val="0"/>
          <c:showBubbleSize val="0"/>
        </c:dLbls>
        <c:marker val="1"/>
        <c:smooth val="0"/>
        <c:axId val="28172672"/>
        <c:axId val="28174208"/>
      </c:lineChart>
      <c:catAx>
        <c:axId val="2817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8174208"/>
        <c:crosses val="autoZero"/>
        <c:auto val="1"/>
        <c:lblAlgn val="ctr"/>
        <c:lblOffset val="100"/>
        <c:noMultiLvlLbl val="0"/>
      </c:catAx>
      <c:valAx>
        <c:axId val="28174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8172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S" sz="1400" b="1" i="0" cap="small" baseline="0">
                <a:effectLst/>
              </a:rPr>
              <a:t>Número de niñas y niños &lt; de 1 año que reciben el paquete de atención integral Ámbito FED quintil DE POBREZA 2</a:t>
            </a:r>
            <a:br>
              <a:rPr lang="es-ES" sz="1400" b="1" i="0" cap="small" baseline="0">
                <a:effectLst/>
              </a:rPr>
            </a:br>
            <a:r>
              <a:rPr lang="es-ES" sz="1400" b="1" i="0" cap="small" baseline="0">
                <a:effectLst/>
              </a:rPr>
              <a:t> región Callao</a:t>
            </a:r>
            <a:r>
              <a:rPr lang="es-ES" sz="1400" b="0" i="0" cap="small" baseline="0">
                <a:effectLst/>
              </a:rPr>
              <a:t> </a:t>
            </a:r>
            <a:endParaRPr lang="es-PE" sz="1400">
              <a:effectLst/>
            </a:endParaRPr>
          </a:p>
        </c:rich>
      </c:tx>
      <c:layout/>
      <c:overlay val="0"/>
      <c:spPr>
        <a:noFill/>
        <a:ln>
          <a:noFill/>
        </a:ln>
        <a:effectLst/>
      </c:spPr>
    </c:title>
    <c:autoTitleDeleted val="0"/>
    <c:plotArea>
      <c:layout/>
      <c:lineChart>
        <c:grouping val="standard"/>
        <c:varyColors val="0"/>
        <c:ser>
          <c:idx val="0"/>
          <c:order val="0"/>
          <c:tx>
            <c:strRef>
              <c:f>infat_3_marzo_1!$A$9</c:f>
              <c:strCache>
                <c:ptCount val="1"/>
                <c:pt idx="0">
                  <c:v>Número de niños (f_nacim --&gt; 36 meses)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5978695073235703E-2"/>
                  <c:y val="-2.0125778190153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304926764314263E-2"/>
                  <c:y val="1.34171854601024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652463382157125E-2"/>
                  <c:y val="-2.01257781901538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5508211273857729E-3"/>
                  <c:y val="2.68343709202049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3262316910785944E-3"/>
                  <c:y val="-2.0125778190153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3262316910785623E-3"/>
                  <c:y val="2.34800745551793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5097635321966412E-17"/>
                  <c:y val="-2.0125778190153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3262316910786273E-3"/>
                  <c:y val="3.01886672852306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1016422547714158E-3"/>
                  <c:y val="3.01886672852306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5.3262316910785623E-3"/>
                  <c:y val="-3.35429636502562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6.5097635321966412E-17"/>
                  <c:y val="-1.0062889095076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0181979582778518E-2"/>
                  <c:y val="4.69601491103587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2427873945849977E-2"/>
                  <c:y val="-2.34800745551793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1304926764314249E-2"/>
                  <c:y val="2.68343709202049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1.0652463382157125E-2"/>
                  <c:y val="-3.0188667285230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2.6631158455392809E-2"/>
                  <c:y val="3.01886672852306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8.8770528184642702E-3"/>
                  <c:y val="-2.01257781901538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2.6631158455392809E-2"/>
                  <c:y val="2.68343709202049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1.0652463382157125E-2"/>
                  <c:y val="-2.0125778190153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2.4855747891699954E-2"/>
                  <c:y val="3.6897260015281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1.5978695073235686E-2"/>
                  <c:y val="-2.68343709202049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2.6631158455392941E-2"/>
                  <c:y val="2.0125778190153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1.4203284509542832E-2"/>
                  <c:y val="-2.0125778190153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3.6395986453757329E-2"/>
                  <c:y val="1.8448630007640868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layout>
                    <c:manualLayout>
                      <c:w val="6.0008877052818453E-2"/>
                      <c:h val="4.3555670358769727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infat_3_marzo_1!$B$8:$AA$8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infat_3_marzo_1!$B$9:$AA$9</c:f>
              <c:numCache>
                <c:formatCode>0</c:formatCode>
                <c:ptCount val="26"/>
                <c:pt idx="0">
                  <c:v>16803</c:v>
                </c:pt>
                <c:pt idx="1">
                  <c:v>16831</c:v>
                </c:pt>
                <c:pt idx="2">
                  <c:v>16924</c:v>
                </c:pt>
                <c:pt idx="3">
                  <c:v>16917</c:v>
                </c:pt>
                <c:pt idx="4">
                  <c:v>16957</c:v>
                </c:pt>
                <c:pt idx="5">
                  <c:v>17011</c:v>
                </c:pt>
                <c:pt idx="6">
                  <c:v>17029</c:v>
                </c:pt>
                <c:pt idx="7">
                  <c:v>17029</c:v>
                </c:pt>
                <c:pt idx="8">
                  <c:v>17059</c:v>
                </c:pt>
                <c:pt idx="9">
                  <c:v>17030</c:v>
                </c:pt>
                <c:pt idx="10">
                  <c:v>16965</c:v>
                </c:pt>
                <c:pt idx="11">
                  <c:v>16909</c:v>
                </c:pt>
                <c:pt idx="12">
                  <c:v>16870</c:v>
                </c:pt>
                <c:pt idx="13">
                  <c:v>16789</c:v>
                </c:pt>
                <c:pt idx="14">
                  <c:v>16717</c:v>
                </c:pt>
                <c:pt idx="15">
                  <c:v>16623</c:v>
                </c:pt>
                <c:pt idx="16">
                  <c:v>16556</c:v>
                </c:pt>
                <c:pt idx="17">
                  <c:v>16441</c:v>
                </c:pt>
                <c:pt idx="18">
                  <c:v>16269</c:v>
                </c:pt>
                <c:pt idx="19">
                  <c:v>16156</c:v>
                </c:pt>
                <c:pt idx="20">
                  <c:v>16011</c:v>
                </c:pt>
                <c:pt idx="21">
                  <c:v>15760</c:v>
                </c:pt>
                <c:pt idx="22">
                  <c:v>15473</c:v>
                </c:pt>
                <c:pt idx="23">
                  <c:v>15200</c:v>
                </c:pt>
                <c:pt idx="24">
                  <c:v>14981</c:v>
                </c:pt>
                <c:pt idx="25">
                  <c:v>14581</c:v>
                </c:pt>
              </c:numCache>
            </c:numRef>
          </c:val>
          <c:smooth val="0"/>
        </c:ser>
        <c:ser>
          <c:idx val="1"/>
          <c:order val="1"/>
          <c:tx>
            <c:strRef>
              <c:f>infat_3_marzo_1!$A$10</c:f>
              <c:strCache>
                <c:ptCount val="1"/>
                <c:pt idx="0">
                  <c:v>Niños con criterios FED (5 criterios)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infat_3_marzo_1!$B$8:$AA$8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infat_3_marzo_1!$B$10:$AA$10</c:f>
              <c:numCache>
                <c:formatCode>0</c:formatCode>
                <c:ptCount val="26"/>
                <c:pt idx="0">
                  <c:v>53</c:v>
                </c:pt>
                <c:pt idx="1">
                  <c:v>138</c:v>
                </c:pt>
                <c:pt idx="2">
                  <c:v>177</c:v>
                </c:pt>
                <c:pt idx="3">
                  <c:v>248</c:v>
                </c:pt>
                <c:pt idx="4">
                  <c:v>286</c:v>
                </c:pt>
                <c:pt idx="5">
                  <c:v>273</c:v>
                </c:pt>
                <c:pt idx="6">
                  <c:v>346</c:v>
                </c:pt>
                <c:pt idx="7">
                  <c:v>381</c:v>
                </c:pt>
                <c:pt idx="8">
                  <c:v>325</c:v>
                </c:pt>
                <c:pt idx="9">
                  <c:v>312</c:v>
                </c:pt>
                <c:pt idx="10">
                  <c:v>283</c:v>
                </c:pt>
                <c:pt idx="11">
                  <c:v>328</c:v>
                </c:pt>
                <c:pt idx="12">
                  <c:v>331</c:v>
                </c:pt>
                <c:pt idx="13">
                  <c:v>384</c:v>
                </c:pt>
                <c:pt idx="14">
                  <c:v>459</c:v>
                </c:pt>
                <c:pt idx="15">
                  <c:v>546</c:v>
                </c:pt>
                <c:pt idx="16">
                  <c:v>604</c:v>
                </c:pt>
                <c:pt idx="17">
                  <c:v>634</c:v>
                </c:pt>
                <c:pt idx="18">
                  <c:v>644</c:v>
                </c:pt>
                <c:pt idx="19">
                  <c:v>684</c:v>
                </c:pt>
                <c:pt idx="20">
                  <c:v>824</c:v>
                </c:pt>
                <c:pt idx="21">
                  <c:v>873</c:v>
                </c:pt>
                <c:pt idx="22">
                  <c:v>754</c:v>
                </c:pt>
                <c:pt idx="23">
                  <c:v>702</c:v>
                </c:pt>
                <c:pt idx="24">
                  <c:v>663</c:v>
                </c:pt>
                <c:pt idx="25">
                  <c:v>535</c:v>
                </c:pt>
              </c:numCache>
            </c:numRef>
          </c:val>
          <c:smooth val="0"/>
        </c:ser>
        <c:dLbls>
          <c:showLegendKey val="0"/>
          <c:showVal val="0"/>
          <c:showCatName val="0"/>
          <c:showSerName val="0"/>
          <c:showPercent val="0"/>
          <c:showBubbleSize val="0"/>
        </c:dLbls>
        <c:marker val="1"/>
        <c:smooth val="0"/>
        <c:axId val="30706688"/>
        <c:axId val="30708480"/>
      </c:lineChart>
      <c:catAx>
        <c:axId val="3070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30708480"/>
        <c:crosses val="autoZero"/>
        <c:auto val="1"/>
        <c:lblAlgn val="ctr"/>
        <c:lblOffset val="100"/>
        <c:noMultiLvlLbl val="0"/>
      </c:catAx>
      <c:valAx>
        <c:axId val="30708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30706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S" sz="1600" b="1" i="0" cap="small" baseline="0">
                <a:effectLst/>
              </a:rPr>
              <a:t>Proporción de niñas y niños &lt; de 1 año que reciben el paquete de atención integral Ámbito FED quintil DE POBREZA  2 </a:t>
            </a:r>
            <a:br>
              <a:rPr lang="es-ES" sz="1600" b="1" i="0" cap="small" baseline="0">
                <a:effectLst/>
              </a:rPr>
            </a:br>
            <a:r>
              <a:rPr lang="es-ES" sz="1600" b="1" i="0" cap="small" baseline="0">
                <a:effectLst/>
              </a:rPr>
              <a:t> región Callao</a:t>
            </a:r>
            <a:endParaRPr lang="es-PE" sz="1200">
              <a:effectLst/>
            </a:endParaRPr>
          </a:p>
        </c:rich>
      </c:tx>
      <c:layout>
        <c:manualLayout>
          <c:xMode val="edge"/>
          <c:yMode val="edge"/>
          <c:x val="0.111815623414959"/>
          <c:y val="4.9658587436064569E-3"/>
        </c:manualLayout>
      </c:layout>
      <c:overlay val="0"/>
      <c:spPr>
        <a:noFill/>
        <a:ln>
          <a:noFill/>
        </a:ln>
        <a:effectLst/>
      </c:spPr>
    </c:title>
    <c:autoTitleDeleted val="0"/>
    <c:plotArea>
      <c:layout/>
      <c:lineChart>
        <c:grouping val="standard"/>
        <c:varyColors val="0"/>
        <c:ser>
          <c:idx val="0"/>
          <c:order val="0"/>
          <c:tx>
            <c:strRef>
              <c:f>infat_4_marzo_1!$A$9</c:f>
              <c:strCache>
                <c:ptCount val="1"/>
                <c:pt idx="0">
                  <c:v>% Niños con criterios FED (5 criterios)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infat_4_marzo_1!$B$8:$AA$8</c:f>
              <c:strCache>
                <c:ptCount val="26"/>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strCache>
            </c:strRef>
          </c:cat>
          <c:val>
            <c:numRef>
              <c:f>infat_4_marzo_1!$B$9:$AA$9</c:f>
              <c:numCache>
                <c:formatCode>0</c:formatCode>
                <c:ptCount val="26"/>
                <c:pt idx="0">
                  <c:v>0</c:v>
                </c:pt>
                <c:pt idx="1">
                  <c:v>1</c:v>
                </c:pt>
                <c:pt idx="2">
                  <c:v>1</c:v>
                </c:pt>
                <c:pt idx="3">
                  <c:v>1</c:v>
                </c:pt>
                <c:pt idx="4">
                  <c:v>2</c:v>
                </c:pt>
                <c:pt idx="5">
                  <c:v>2</c:v>
                </c:pt>
                <c:pt idx="6">
                  <c:v>2</c:v>
                </c:pt>
                <c:pt idx="7">
                  <c:v>2</c:v>
                </c:pt>
                <c:pt idx="8">
                  <c:v>2</c:v>
                </c:pt>
                <c:pt idx="9">
                  <c:v>2</c:v>
                </c:pt>
                <c:pt idx="10">
                  <c:v>2</c:v>
                </c:pt>
                <c:pt idx="11">
                  <c:v>2</c:v>
                </c:pt>
                <c:pt idx="12">
                  <c:v>2</c:v>
                </c:pt>
                <c:pt idx="13">
                  <c:v>2</c:v>
                </c:pt>
                <c:pt idx="14">
                  <c:v>3</c:v>
                </c:pt>
                <c:pt idx="15">
                  <c:v>3</c:v>
                </c:pt>
                <c:pt idx="16">
                  <c:v>4</c:v>
                </c:pt>
                <c:pt idx="17">
                  <c:v>4</c:v>
                </c:pt>
                <c:pt idx="18">
                  <c:v>4</c:v>
                </c:pt>
                <c:pt idx="19">
                  <c:v>4</c:v>
                </c:pt>
                <c:pt idx="20">
                  <c:v>5</c:v>
                </c:pt>
                <c:pt idx="21">
                  <c:v>6</c:v>
                </c:pt>
                <c:pt idx="22">
                  <c:v>5</c:v>
                </c:pt>
                <c:pt idx="23">
                  <c:v>5</c:v>
                </c:pt>
                <c:pt idx="24">
                  <c:v>4</c:v>
                </c:pt>
                <c:pt idx="25">
                  <c:v>4</c:v>
                </c:pt>
              </c:numCache>
            </c:numRef>
          </c:val>
          <c:smooth val="0"/>
        </c:ser>
        <c:dLbls>
          <c:showLegendKey val="0"/>
          <c:showVal val="0"/>
          <c:showCatName val="0"/>
          <c:showSerName val="0"/>
          <c:showPercent val="0"/>
          <c:showBubbleSize val="0"/>
        </c:dLbls>
        <c:marker val="1"/>
        <c:smooth val="0"/>
        <c:axId val="32089984"/>
        <c:axId val="32091520"/>
      </c:lineChart>
      <c:catAx>
        <c:axId val="3208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32091520"/>
        <c:crosses val="autoZero"/>
        <c:auto val="1"/>
        <c:lblAlgn val="ctr"/>
        <c:lblOffset val="100"/>
        <c:noMultiLvlLbl val="0"/>
      </c:catAx>
      <c:valAx>
        <c:axId val="32091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32089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EDE86B0B-3843-4EB0-AE6A-2408A3738D4A}" type="datetimeFigureOut">
              <a:rPr lang="es-PE" smtClean="0"/>
              <a:pPr/>
              <a:t>02/05/2017</a:t>
            </a:fld>
            <a:endParaRPr lang="es-PE"/>
          </a:p>
        </p:txBody>
      </p:sp>
      <p:sp>
        <p:nvSpPr>
          <p:cNvPr id="8" name="Slide Number Placeholder 7"/>
          <p:cNvSpPr>
            <a:spLocks noGrp="1"/>
          </p:cNvSpPr>
          <p:nvPr>
            <p:ph type="sldNum" sz="quarter" idx="11"/>
          </p:nvPr>
        </p:nvSpPr>
        <p:spPr/>
        <p:txBody>
          <a:bodyPr/>
          <a:lstStyle/>
          <a:p>
            <a:fld id="{D294F6D3-F983-4DFF-973F-A456BDEB8615}" type="slidenum">
              <a:rPr lang="es-PE" smtClean="0"/>
              <a:pPr/>
              <a:t>‹Nº›</a:t>
            </a:fld>
            <a:endParaRPr lang="es-PE"/>
          </a:p>
        </p:txBody>
      </p:sp>
      <p:sp>
        <p:nvSpPr>
          <p:cNvPr id="9" name="Footer Placeholder 8"/>
          <p:cNvSpPr>
            <a:spLocks noGrp="1"/>
          </p:cNvSpPr>
          <p:nvPr>
            <p:ph type="ftr" sz="quarter" idx="12"/>
          </p:nvPr>
        </p:nvSpPr>
        <p:spPr/>
        <p:txBody>
          <a:bodyPr/>
          <a:lstStyle/>
          <a:p>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DE86B0B-3843-4EB0-AE6A-2408A3738D4A}" type="datetimeFigureOut">
              <a:rPr lang="es-PE" smtClean="0"/>
              <a:pPr/>
              <a:t>02/05/2017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DE86B0B-3843-4EB0-AE6A-2408A3738D4A}" type="datetimeFigureOut">
              <a:rPr lang="es-PE" smtClean="0"/>
              <a:pPr/>
              <a:t>02/05/2017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EDE86B0B-3843-4EB0-AE6A-2408A3738D4A}" type="datetimeFigureOut">
              <a:rPr lang="es-PE" smtClean="0"/>
              <a:pPr/>
              <a:t>02/05/2017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DE86B0B-3843-4EB0-AE6A-2408A3738D4A}" type="datetimeFigureOut">
              <a:rPr lang="es-PE" smtClean="0"/>
              <a:pPr/>
              <a:t>02/05/2017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94F6D3-F983-4DFF-973F-A456BDEB8615}" type="slidenum">
              <a:rPr lang="es-PE" smtClean="0"/>
              <a:pPr/>
              <a:t>‹Nº›</a:t>
            </a:fld>
            <a:endParaRPr lang="es-P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EDE86B0B-3843-4EB0-AE6A-2408A3738D4A}" type="datetimeFigureOut">
              <a:rPr lang="es-PE" smtClean="0"/>
              <a:pPr/>
              <a:t>02/05/2017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294F6D3-F983-4DFF-973F-A456BDEB8615}" type="slidenum">
              <a:rPr lang="es-PE" smtClean="0"/>
              <a:pPr/>
              <a:t>‹Nº›</a:t>
            </a:fld>
            <a:endParaRPr lang="es-PE"/>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EDE86B0B-3843-4EB0-AE6A-2408A3738D4A}" type="datetimeFigureOut">
              <a:rPr lang="es-PE" smtClean="0"/>
              <a:pPr/>
              <a:t>02/05/2017</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D294F6D3-F983-4DFF-973F-A456BDEB8615}" type="slidenum">
              <a:rPr lang="es-PE" smtClean="0"/>
              <a:pPr/>
              <a:t>‹Nº›</a:t>
            </a:fld>
            <a:endParaRPr lang="es-PE"/>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DE86B0B-3843-4EB0-AE6A-2408A3738D4A}" type="datetimeFigureOut">
              <a:rPr lang="es-PE" smtClean="0"/>
              <a:pPr/>
              <a:t>02/05/2017</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86B0B-3843-4EB0-AE6A-2408A3738D4A}" type="datetimeFigureOut">
              <a:rPr lang="es-PE" smtClean="0"/>
              <a:pPr/>
              <a:t>02/05/2017</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E86B0B-3843-4EB0-AE6A-2408A3738D4A}" type="datetimeFigureOut">
              <a:rPr lang="es-PE" smtClean="0"/>
              <a:pPr/>
              <a:t>02/05/2017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E86B0B-3843-4EB0-AE6A-2408A3738D4A}" type="datetimeFigureOut">
              <a:rPr lang="es-PE" smtClean="0"/>
              <a:pPr/>
              <a:t>02/05/2017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294F6D3-F983-4DFF-973F-A456BDEB8615}"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DE86B0B-3843-4EB0-AE6A-2408A3738D4A}" type="datetimeFigureOut">
              <a:rPr lang="es-PE" smtClean="0"/>
              <a:pPr/>
              <a:t>02/05/2017</a:t>
            </a:fld>
            <a:endParaRPr lang="es-P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PE"/>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294F6D3-F983-4DFF-973F-A456BDEB8615}" type="slidenum">
              <a:rPr lang="es-PE" smtClean="0"/>
              <a:pPr/>
              <a:t>‹Nº›</a:t>
            </a:fld>
            <a:endParaRPr lang="es-PE"/>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n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188913"/>
            <a:ext cx="755650" cy="746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PE" altLang="es-PE">
              <a:solidFill>
                <a:srgbClr val="FFFF99"/>
              </a:solidFill>
              <a:latin typeface="Century Gothic" panose="020B0502020202020204" pitchFamily="34" charset="0"/>
            </a:endParaRPr>
          </a:p>
        </p:txBody>
      </p:sp>
      <p:sp>
        <p:nvSpPr>
          <p:cNvPr id="28676" name="Rectangle 4"/>
          <p:cNvSpPr>
            <a:spLocks noChangeArrowheads="1"/>
          </p:cNvSpPr>
          <p:nvPr/>
        </p:nvSpPr>
        <p:spPr bwMode="auto">
          <a:xfrm>
            <a:off x="2771775" y="188913"/>
            <a:ext cx="49688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0" algn="ctr"/>
                <a:tab pos="5611813" algn="r"/>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0" algn="ctr"/>
                <a:tab pos="5611813" algn="r"/>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0" algn="ctr"/>
                <a:tab pos="5611813" algn="r"/>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0" algn="ctr"/>
                <a:tab pos="5611813" algn="r"/>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0" algn="ctr"/>
                <a:tab pos="5611813" algn="r"/>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0" algn="ctr"/>
                <a:tab pos="5611813" algn="r"/>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0" algn="ctr"/>
                <a:tab pos="5611813" algn="r"/>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0" algn="ctr"/>
                <a:tab pos="5611813" algn="r"/>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0" algn="ctr"/>
                <a:tab pos="5611813" algn="r"/>
              </a:tabLs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s-PE" sz="1400" b="1">
                <a:solidFill>
                  <a:srgbClr val="002060"/>
                </a:solidFill>
                <a:latin typeface="Aharoni" panose="02010803020104030203" pitchFamily="2" charset="-79"/>
                <a:ea typeface="MS Mincho" panose="02020609040205080304" pitchFamily="49" charset="-128"/>
                <a:cs typeface="Aharoni" panose="02010803020104030203" pitchFamily="2" charset="-79"/>
              </a:rPr>
              <a:t>        GOBIERNO REGIONAL DEL CALLAO</a:t>
            </a:r>
            <a:endParaRPr lang="es-PE" altLang="es-PE" sz="1400" b="1">
              <a:solidFill>
                <a:srgbClr val="002060"/>
              </a:solidFill>
              <a:latin typeface="Aharoni" panose="02010803020104030203" pitchFamily="2" charset="-79"/>
              <a:ea typeface="MS Mincho" panose="02020609040205080304" pitchFamily="49" charset="-128"/>
              <a:cs typeface="Aharoni" panose="02010803020104030203" pitchFamily="2" charset="-79"/>
            </a:endParaRPr>
          </a:p>
          <a:p>
            <a:pPr algn="ctr"/>
            <a:r>
              <a:rPr lang="es-ES" altLang="es-PE" sz="1400" b="1">
                <a:solidFill>
                  <a:srgbClr val="002060"/>
                </a:solidFill>
                <a:latin typeface="Aharoni" panose="02010803020104030203" pitchFamily="2" charset="-79"/>
                <a:ea typeface="MS Mincho" panose="02020609040205080304" pitchFamily="49" charset="-128"/>
                <a:cs typeface="Aharoni" panose="02010803020104030203" pitchFamily="2" charset="-79"/>
              </a:rPr>
              <a:t>              DIRECCION REGIONAL DE SALUD DEL CALLAO</a:t>
            </a:r>
          </a:p>
          <a:p>
            <a:pPr algn="ctr"/>
            <a:r>
              <a:rPr lang="es-ES" altLang="es-PE" sz="1400" b="1">
                <a:solidFill>
                  <a:srgbClr val="002060"/>
                </a:solidFill>
                <a:latin typeface="Aharoni" panose="02010803020104030203" pitchFamily="2" charset="-79"/>
                <a:ea typeface="MS Mincho" panose="02020609040205080304" pitchFamily="49" charset="-128"/>
                <a:cs typeface="Aharoni" panose="02010803020104030203" pitchFamily="2" charset="-79"/>
              </a:rPr>
              <a:t>               DIRECCION EJECUTIVA DE SALUD DE LAS PERSONAS</a:t>
            </a:r>
            <a:r>
              <a:rPr lang="es-ES" altLang="es-PE" sz="1400" b="1">
                <a:solidFill>
                  <a:srgbClr val="002060"/>
                </a:solidFill>
                <a:latin typeface="Aharoni" panose="02010803020104030203" pitchFamily="2" charset="-79"/>
                <a:ea typeface="Times New Roman" panose="02020603050405020304" pitchFamily="18" charset="0"/>
                <a:cs typeface="Aharoni" panose="02010803020104030203" pitchFamily="2" charset="-79"/>
              </a:rPr>
              <a:t> </a:t>
            </a:r>
            <a:endParaRPr lang="es-PE" altLang="es-PE" sz="1400" b="1">
              <a:solidFill>
                <a:srgbClr val="002060"/>
              </a:solidFill>
              <a:latin typeface="Aharoni" panose="02010803020104030203" pitchFamily="2" charset="-79"/>
              <a:cs typeface="Aharoni" panose="02010803020104030203" pitchFamily="2" charset="-79"/>
            </a:endParaRPr>
          </a:p>
          <a:p>
            <a:pPr algn="ctr"/>
            <a:endParaRPr lang="es-PE" altLang="es-PE" sz="1400" b="1">
              <a:solidFill>
                <a:srgbClr val="002060"/>
              </a:solidFill>
              <a:latin typeface="Aharoni" panose="02010803020104030203" pitchFamily="2" charset="-79"/>
              <a:cs typeface="Aharoni" panose="02010803020104030203" pitchFamily="2" charset="-79"/>
            </a:endParaRPr>
          </a:p>
        </p:txBody>
      </p:sp>
      <p:pic>
        <p:nvPicPr>
          <p:cNvPr id="286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510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76638"/>
            <a:ext cx="2051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46238"/>
            <a:ext cx="20510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376863"/>
            <a:ext cx="2051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7988" y="188913"/>
            <a:ext cx="817562" cy="746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2555875" y="1268413"/>
            <a:ext cx="5553075" cy="338137"/>
          </a:xfrm>
          <a:prstGeom prst="rect">
            <a:avLst/>
          </a:prstGeom>
        </p:spPr>
        <p:txBody>
          <a:bodyPr>
            <a:spAutoFit/>
          </a:bodyPr>
          <a:lstStyle/>
          <a:p>
            <a:pPr algn="ctr" defTabSz="914295" fontAlgn="auto">
              <a:spcBef>
                <a:spcPts val="0"/>
              </a:spcBef>
              <a:spcAft>
                <a:spcPts val="0"/>
              </a:spcAft>
              <a:defRPr/>
            </a:pPr>
            <a:r>
              <a:rPr lang="es-PE" sz="1600" b="1" dirty="0">
                <a:solidFill>
                  <a:srgbClr val="002060"/>
                </a:solidFill>
                <a:latin typeface="+mn-lt"/>
                <a:cs typeface="+mn-cs"/>
              </a:rPr>
              <a:t>DIRECCIÓN DE ATENCIÓN INTEGRAL DE SALUD</a:t>
            </a:r>
            <a:endParaRPr lang="es-PE" sz="1600" dirty="0">
              <a:solidFill>
                <a:srgbClr val="002060"/>
              </a:solidFill>
              <a:latin typeface="+mn-lt"/>
              <a:cs typeface="+mn-cs"/>
            </a:endParaRPr>
          </a:p>
        </p:txBody>
      </p:sp>
      <p:sp>
        <p:nvSpPr>
          <p:cNvPr id="17" name="1 Título"/>
          <p:cNvSpPr>
            <a:spLocks noGrp="1"/>
          </p:cNvSpPr>
          <p:nvPr>
            <p:ph type="ctrTitle"/>
          </p:nvPr>
        </p:nvSpPr>
        <p:spPr>
          <a:xfrm>
            <a:off x="1763688" y="1943461"/>
            <a:ext cx="7772400" cy="4267200"/>
          </a:xfrm>
        </p:spPr>
        <p:txBody>
          <a:bodyPr/>
          <a:lstStyle/>
          <a:p>
            <a:r>
              <a:rPr lang="es-MX" sz="7200" dirty="0" smtClean="0"/>
              <a:t>COMPROMISO </a:t>
            </a:r>
            <a:r>
              <a:rPr lang="es-MX" sz="7200" dirty="0"/>
              <a:t>14 DIRESA CALLAO</a:t>
            </a:r>
            <a:endParaRPr lang="es-PE" sz="7200" dirty="0"/>
          </a:p>
        </p:txBody>
      </p:sp>
    </p:spTree>
    <p:extLst>
      <p:ext uri="{BB962C8B-B14F-4D97-AF65-F5344CB8AC3E}">
        <p14:creationId xmlns:p14="http://schemas.microsoft.com/office/powerpoint/2010/main" val="2452309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167693164"/>
              </p:ext>
            </p:extLst>
          </p:nvPr>
        </p:nvGraphicFramePr>
        <p:xfrm>
          <a:off x="323528" y="6021288"/>
          <a:ext cx="2389386" cy="502920"/>
        </p:xfrm>
        <a:graphic>
          <a:graphicData uri="http://schemas.openxmlformats.org/drawingml/2006/table">
            <a:tbl>
              <a:tblPr>
                <a:tableStyleId>{5C22544A-7EE6-4342-B048-85BDC9FD1C3A}</a:tableStyleId>
              </a:tblPr>
              <a:tblGrid>
                <a:gridCol w="2389386"/>
              </a:tblGrid>
              <a:tr h="28803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PE" sz="1100" u="none" strike="noStrike" dirty="0">
                          <a:effectLst/>
                        </a:rPr>
                        <a:t>Fuente</a:t>
                      </a:r>
                      <a:r>
                        <a:rPr lang="es-PE" sz="1100" u="none" strike="noStrike" dirty="0" smtClean="0">
                          <a:effectLst/>
                        </a:rPr>
                        <a:t>: </a:t>
                      </a:r>
                      <a:r>
                        <a:rPr lang="es-PE" sz="1100" dirty="0" smtClean="0"/>
                        <a:t>: SIS 2015 _2016_2017</a:t>
                      </a:r>
                    </a:p>
                    <a:p>
                      <a:pPr marL="0" marR="0" indent="0" algn="l" defTabSz="914400" rtl="0" eaLnBrk="1" fontAlgn="b" latinLnBrk="0" hangingPunct="1">
                        <a:lnSpc>
                          <a:spcPct val="100000"/>
                        </a:lnSpc>
                        <a:spcBef>
                          <a:spcPts val="0"/>
                        </a:spcBef>
                        <a:spcAft>
                          <a:spcPts val="0"/>
                        </a:spcAft>
                        <a:buClrTx/>
                        <a:buSzTx/>
                        <a:buFontTx/>
                        <a:buNone/>
                        <a:tabLst/>
                        <a:defRPr/>
                      </a:pPr>
                      <a:r>
                        <a:rPr lang="es-PE" sz="1100" dirty="0" smtClean="0"/>
                        <a:t>Cubo:  05Infant_201702v0</a:t>
                      </a:r>
                    </a:p>
                    <a:p>
                      <a:pPr marL="0" marR="0" indent="0" algn="l" defTabSz="914400" rtl="0" eaLnBrk="1" fontAlgn="b" latinLnBrk="0" hangingPunct="1">
                        <a:lnSpc>
                          <a:spcPct val="100000"/>
                        </a:lnSpc>
                        <a:spcBef>
                          <a:spcPts val="0"/>
                        </a:spcBef>
                        <a:spcAft>
                          <a:spcPts val="0"/>
                        </a:spcAft>
                        <a:buClrTx/>
                        <a:buSzTx/>
                        <a:buFontTx/>
                        <a:buNone/>
                        <a:tabLst/>
                        <a:defRPr/>
                      </a:pPr>
                      <a:r>
                        <a:rPr lang="es-PE" sz="1100" dirty="0" smtClean="0">
                          <a:latin typeface="Calibri"/>
                        </a:rPr>
                        <a:t>Procesado:</a:t>
                      </a:r>
                      <a:r>
                        <a:rPr lang="es-PE" sz="1100" baseline="0" dirty="0" smtClean="0">
                          <a:latin typeface="Calibri"/>
                        </a:rPr>
                        <a:t> Abril 2017</a:t>
                      </a:r>
                      <a:endParaRPr lang="es-PE" sz="1100" dirty="0" smtClean="0"/>
                    </a:p>
                  </a:txBody>
                  <a:tcPr marL="0" marR="0" marT="0" marB="0" anchor="b"/>
                </a:tc>
              </a:tr>
            </a:tbl>
          </a:graphicData>
        </a:graphic>
      </p:graphicFrame>
      <p:graphicFrame>
        <p:nvGraphicFramePr>
          <p:cNvPr id="4" name="Gráfico 3"/>
          <p:cNvGraphicFramePr>
            <a:graphicFrameLocks/>
          </p:cNvGraphicFramePr>
          <p:nvPr>
            <p:extLst>
              <p:ext uri="{D42A27DB-BD31-4B8C-83A1-F6EECF244321}">
                <p14:modId xmlns:p14="http://schemas.microsoft.com/office/powerpoint/2010/main" val="3992110813"/>
              </p:ext>
            </p:extLst>
          </p:nvPr>
        </p:nvGraphicFramePr>
        <p:xfrm>
          <a:off x="179512" y="260648"/>
          <a:ext cx="8659440"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377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5 Tabla"/>
          <p:cNvGraphicFramePr>
            <a:graphicFrameLocks noGrp="1"/>
          </p:cNvGraphicFramePr>
          <p:nvPr>
            <p:extLst>
              <p:ext uri="{D42A27DB-BD31-4B8C-83A1-F6EECF244321}">
                <p14:modId xmlns:p14="http://schemas.microsoft.com/office/powerpoint/2010/main" val="710015919"/>
              </p:ext>
            </p:extLst>
          </p:nvPr>
        </p:nvGraphicFramePr>
        <p:xfrm>
          <a:off x="323528" y="6021288"/>
          <a:ext cx="2389386" cy="502920"/>
        </p:xfrm>
        <a:graphic>
          <a:graphicData uri="http://schemas.openxmlformats.org/drawingml/2006/table">
            <a:tbl>
              <a:tblPr>
                <a:tableStyleId>{5C22544A-7EE6-4342-B048-85BDC9FD1C3A}</a:tableStyleId>
              </a:tblPr>
              <a:tblGrid>
                <a:gridCol w="2389386"/>
              </a:tblGrid>
              <a:tr h="28803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PE" sz="1100" u="none" strike="noStrike" dirty="0" smtClean="0">
                          <a:effectLst/>
                        </a:rPr>
                        <a:t>Fuente: </a:t>
                      </a:r>
                      <a:r>
                        <a:rPr lang="es-PE" sz="1100" dirty="0" smtClean="0"/>
                        <a:t>: SIS 2015 _2016_2017</a:t>
                      </a:r>
                    </a:p>
                    <a:p>
                      <a:pPr marL="0" marR="0" indent="0" algn="l" defTabSz="914400" rtl="0" eaLnBrk="1" fontAlgn="b" latinLnBrk="0" hangingPunct="1">
                        <a:lnSpc>
                          <a:spcPct val="100000"/>
                        </a:lnSpc>
                        <a:spcBef>
                          <a:spcPts val="0"/>
                        </a:spcBef>
                        <a:spcAft>
                          <a:spcPts val="0"/>
                        </a:spcAft>
                        <a:buClrTx/>
                        <a:buSzTx/>
                        <a:buFontTx/>
                        <a:buNone/>
                        <a:tabLst/>
                        <a:defRPr/>
                      </a:pPr>
                      <a:r>
                        <a:rPr lang="es-PE" sz="1100" dirty="0" smtClean="0"/>
                        <a:t>Cubo:  05Infant_201702v0</a:t>
                      </a:r>
                    </a:p>
                    <a:p>
                      <a:pPr marL="0" marR="0" indent="0" algn="l" defTabSz="914400" rtl="0" eaLnBrk="1" fontAlgn="b" latinLnBrk="0" hangingPunct="1">
                        <a:lnSpc>
                          <a:spcPct val="100000"/>
                        </a:lnSpc>
                        <a:spcBef>
                          <a:spcPts val="0"/>
                        </a:spcBef>
                        <a:spcAft>
                          <a:spcPts val="0"/>
                        </a:spcAft>
                        <a:buClrTx/>
                        <a:buSzTx/>
                        <a:buFontTx/>
                        <a:buNone/>
                        <a:tabLst/>
                        <a:defRPr/>
                      </a:pPr>
                      <a:r>
                        <a:rPr lang="es-PE" sz="1100" dirty="0" smtClean="0">
                          <a:latin typeface="Calibri"/>
                        </a:rPr>
                        <a:t>Procesado:</a:t>
                      </a:r>
                      <a:r>
                        <a:rPr lang="es-PE" sz="1100" baseline="0" dirty="0" smtClean="0">
                          <a:latin typeface="Calibri"/>
                        </a:rPr>
                        <a:t> Abril 2017</a:t>
                      </a:r>
                      <a:endParaRPr lang="es-PE" sz="1100" dirty="0" smtClean="0"/>
                    </a:p>
                  </a:txBody>
                  <a:tcPr marL="0" marR="0" marT="0" marB="0" anchor="b"/>
                </a:tc>
              </a:tr>
            </a:tbl>
          </a:graphicData>
        </a:graphic>
      </p:graphicFrame>
      <p:graphicFrame>
        <p:nvGraphicFramePr>
          <p:cNvPr id="4" name="Gráfico 3"/>
          <p:cNvGraphicFramePr>
            <a:graphicFrameLocks/>
          </p:cNvGraphicFramePr>
          <p:nvPr>
            <p:extLst>
              <p:ext uri="{D42A27DB-BD31-4B8C-83A1-F6EECF244321}">
                <p14:modId xmlns:p14="http://schemas.microsoft.com/office/powerpoint/2010/main" val="1305074564"/>
              </p:ext>
            </p:extLst>
          </p:nvPr>
        </p:nvGraphicFramePr>
        <p:xfrm>
          <a:off x="185738" y="692696"/>
          <a:ext cx="8850758" cy="48294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6974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813" y="260648"/>
            <a:ext cx="8229600" cy="836712"/>
          </a:xfrm>
        </p:spPr>
        <p:txBody>
          <a:bodyPr/>
          <a:lstStyle/>
          <a:p>
            <a:r>
              <a:rPr lang="es-PE" dirty="0" smtClean="0"/>
              <a:t>Análisis</a:t>
            </a:r>
            <a:endParaRPr lang="es-PE" dirty="0"/>
          </a:p>
        </p:txBody>
      </p:sp>
      <p:sp>
        <p:nvSpPr>
          <p:cNvPr id="3" name="Marcador de contenido 2"/>
          <p:cNvSpPr>
            <a:spLocks noGrp="1"/>
          </p:cNvSpPr>
          <p:nvPr>
            <p:ph idx="1"/>
          </p:nvPr>
        </p:nvSpPr>
        <p:spPr>
          <a:xfrm>
            <a:off x="443813" y="1097360"/>
            <a:ext cx="8229600" cy="5501208"/>
          </a:xfrm>
        </p:spPr>
        <p:txBody>
          <a:bodyPr>
            <a:normAutofit/>
          </a:bodyPr>
          <a:lstStyle/>
          <a:p>
            <a:pPr algn="just"/>
            <a:r>
              <a:rPr lang="es-PE" sz="1800" dirty="0" smtClean="0">
                <a:solidFill>
                  <a:schemeClr val="tx1"/>
                </a:solidFill>
              </a:rPr>
              <a:t>Al mes de febrero del 2017 encontramos que de 14581 niños(as)menores de 12 meses(100%) el 95% cuenta con documento de identidad(DNI).</a:t>
            </a:r>
          </a:p>
          <a:p>
            <a:pPr algn="just"/>
            <a:r>
              <a:rPr lang="es-PE" sz="1800" dirty="0" smtClean="0">
                <a:solidFill>
                  <a:schemeClr val="tx1"/>
                </a:solidFill>
              </a:rPr>
              <a:t>En relación al indicador Control CRED de acuerdo a la edad,  se observa 1269 niños cuenta con atenciones CRED de manera oportuna acuerdo a su edad correspondiente a el 9% del total de la población menor de 36 meses.</a:t>
            </a:r>
          </a:p>
          <a:p>
            <a:pPr algn="just"/>
            <a:r>
              <a:rPr lang="es-PE" sz="1800" dirty="0" smtClean="0">
                <a:solidFill>
                  <a:schemeClr val="tx1"/>
                </a:solidFill>
              </a:rPr>
              <a:t>Para la mejora de este indicador es importante considerar la característica propia de la población chalaca que según ultima información de la ENDES 2015 identifica que el 58% de las Mujeres trabajan actualmente, propiciando esto que el cuidado de la salud del niño(a) se desplace a un segundo plano o que la persona que quede al cuidado de este no se sienta 100% responsable del  cuidado de la salud. Lo cual genera la inasistencia o asistencia inoportuna a los Servicios de CRED brindado en los EE.SS. Para ello es  indispensable seguir reforzando la captación oportuna de los menores a través de las VISITAS DOMICILIARIAS, priorizando el trabajo del personal asignado a el logro de dicho indicador en los EE.SS.</a:t>
            </a:r>
          </a:p>
        </p:txBody>
      </p:sp>
    </p:spTree>
    <p:extLst>
      <p:ext uri="{BB962C8B-B14F-4D97-AF65-F5344CB8AC3E}">
        <p14:creationId xmlns:p14="http://schemas.microsoft.com/office/powerpoint/2010/main" val="2803016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813" y="260648"/>
            <a:ext cx="8229600" cy="836712"/>
          </a:xfrm>
        </p:spPr>
        <p:txBody>
          <a:bodyPr/>
          <a:lstStyle/>
          <a:p>
            <a:r>
              <a:rPr lang="es-PE" dirty="0" smtClean="0"/>
              <a:t>Análisis</a:t>
            </a:r>
            <a:endParaRPr lang="es-PE" dirty="0"/>
          </a:p>
        </p:txBody>
      </p:sp>
      <p:sp>
        <p:nvSpPr>
          <p:cNvPr id="3" name="Marcador de contenido 2"/>
          <p:cNvSpPr>
            <a:spLocks noGrp="1"/>
          </p:cNvSpPr>
          <p:nvPr>
            <p:ph idx="1"/>
          </p:nvPr>
        </p:nvSpPr>
        <p:spPr>
          <a:xfrm>
            <a:off x="443813" y="1097360"/>
            <a:ext cx="8229600" cy="5501208"/>
          </a:xfrm>
        </p:spPr>
        <p:txBody>
          <a:bodyPr>
            <a:normAutofit/>
          </a:bodyPr>
          <a:lstStyle/>
          <a:p>
            <a:r>
              <a:rPr lang="es-PE" sz="1800" dirty="0" smtClean="0">
                <a:solidFill>
                  <a:schemeClr val="tx1"/>
                </a:solidFill>
              </a:rPr>
              <a:t>En relación a al indicador suplementación con micronutriente de acuerdo a la edad en el mes de Febrero se alcanzo el 30% del total esperado, las estrategias implementadas de seguimiento y entrega de suplemento de micronutriente en la Región callao para el alcance de esta variable brindan  sostenibilidad en los resultados. </a:t>
            </a:r>
          </a:p>
          <a:p>
            <a:r>
              <a:rPr lang="es-PE" sz="1800" dirty="0" smtClean="0">
                <a:solidFill>
                  <a:schemeClr val="tx1"/>
                </a:solidFill>
              </a:rPr>
              <a:t>La vacunación de Rotavirus y Neumococo de acuerdo a la edad obtuvo un 15% del total de niños(as) menores de 36 meses</a:t>
            </a:r>
          </a:p>
          <a:p>
            <a:r>
              <a:rPr lang="es-PE" sz="1800" dirty="0" smtClean="0">
                <a:solidFill>
                  <a:schemeClr val="tx1"/>
                </a:solidFill>
              </a:rPr>
              <a:t>Como resultado, </a:t>
            </a:r>
            <a:r>
              <a:rPr lang="es-PE" sz="1800" dirty="0">
                <a:solidFill>
                  <a:schemeClr val="tx1"/>
                </a:solidFill>
              </a:rPr>
              <a:t>e</a:t>
            </a:r>
            <a:r>
              <a:rPr lang="es-PE" sz="1800" dirty="0" smtClean="0">
                <a:solidFill>
                  <a:schemeClr val="tx1"/>
                </a:solidFill>
              </a:rPr>
              <a:t>l paquete de atención  de los 5 criterios FED en el  grupo poblacional de niños menores de 36 meses, encontramos que  4% logro contar con el paquete completo de atención. De las 5 </a:t>
            </a:r>
            <a:r>
              <a:rPr lang="es-PE" sz="1800" dirty="0">
                <a:solidFill>
                  <a:schemeClr val="tx1"/>
                </a:solidFill>
              </a:rPr>
              <a:t>variables, </a:t>
            </a:r>
            <a:r>
              <a:rPr lang="es-PE" sz="1800" dirty="0" smtClean="0">
                <a:solidFill>
                  <a:schemeClr val="tx1"/>
                </a:solidFill>
              </a:rPr>
              <a:t>el indicador CRED </a:t>
            </a:r>
            <a:r>
              <a:rPr lang="es-PE" sz="1800" dirty="0">
                <a:solidFill>
                  <a:schemeClr val="tx1"/>
                </a:solidFill>
              </a:rPr>
              <a:t>de acuerdo a la edad, </a:t>
            </a:r>
            <a:r>
              <a:rPr lang="es-PE" sz="1800" dirty="0" smtClean="0">
                <a:solidFill>
                  <a:schemeClr val="tx1"/>
                </a:solidFill>
              </a:rPr>
              <a:t>es el que conlleva </a:t>
            </a:r>
            <a:r>
              <a:rPr lang="es-PE" sz="1800" dirty="0">
                <a:solidFill>
                  <a:schemeClr val="tx1"/>
                </a:solidFill>
              </a:rPr>
              <a:t>a </a:t>
            </a:r>
            <a:r>
              <a:rPr lang="es-PE" sz="1800" dirty="0" smtClean="0">
                <a:solidFill>
                  <a:schemeClr val="tx1"/>
                </a:solidFill>
              </a:rPr>
              <a:t>reformular estrategias y maximizar acciones </a:t>
            </a:r>
            <a:r>
              <a:rPr lang="es-PE" sz="1800" dirty="0">
                <a:solidFill>
                  <a:schemeClr val="tx1"/>
                </a:solidFill>
              </a:rPr>
              <a:t>que permitan </a:t>
            </a:r>
            <a:r>
              <a:rPr lang="es-PE" sz="1800" dirty="0" smtClean="0">
                <a:solidFill>
                  <a:schemeClr val="tx1"/>
                </a:solidFill>
              </a:rPr>
              <a:t>sensibilizar a la población, priorizando madres y padres de familia, que </a:t>
            </a:r>
            <a:r>
              <a:rPr lang="es-PE" sz="1800" dirty="0">
                <a:solidFill>
                  <a:schemeClr val="tx1"/>
                </a:solidFill>
              </a:rPr>
              <a:t>presentan características que limiten o conlleven a la inasistencia o asistencia inoportuna a los servicios CRED brindado en los EE.SS.</a:t>
            </a:r>
          </a:p>
          <a:p>
            <a:endParaRPr lang="es-PE" sz="1800" dirty="0">
              <a:solidFill>
                <a:schemeClr val="tx1"/>
              </a:solidFill>
            </a:endParaRPr>
          </a:p>
          <a:p>
            <a:pPr marL="0" indent="0">
              <a:buNone/>
            </a:pPr>
            <a:endParaRPr lang="es-PE" sz="1800" dirty="0" smtClean="0"/>
          </a:p>
        </p:txBody>
      </p:sp>
    </p:spTree>
    <p:extLst>
      <p:ext uri="{BB962C8B-B14F-4D97-AF65-F5344CB8AC3E}">
        <p14:creationId xmlns:p14="http://schemas.microsoft.com/office/powerpoint/2010/main" val="3738444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5 Tabla"/>
          <p:cNvGraphicFramePr>
            <a:graphicFrameLocks noGrp="1"/>
          </p:cNvGraphicFramePr>
          <p:nvPr>
            <p:extLst>
              <p:ext uri="{D42A27DB-BD31-4B8C-83A1-F6EECF244321}">
                <p14:modId xmlns:p14="http://schemas.microsoft.com/office/powerpoint/2010/main" val="2915725008"/>
              </p:ext>
            </p:extLst>
          </p:nvPr>
        </p:nvGraphicFramePr>
        <p:xfrm>
          <a:off x="323528" y="5949280"/>
          <a:ext cx="2389386" cy="502920"/>
        </p:xfrm>
        <a:graphic>
          <a:graphicData uri="http://schemas.openxmlformats.org/drawingml/2006/table">
            <a:tbl>
              <a:tblPr>
                <a:tableStyleId>{5C22544A-7EE6-4342-B048-85BDC9FD1C3A}</a:tableStyleId>
              </a:tblPr>
              <a:tblGrid>
                <a:gridCol w="2389386"/>
              </a:tblGrid>
              <a:tr h="7200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PE" sz="1100" u="none" strike="noStrike" dirty="0" smtClean="0">
                          <a:effectLst/>
                        </a:rPr>
                        <a:t>Fuente: </a:t>
                      </a:r>
                      <a:r>
                        <a:rPr lang="es-PE" sz="1100" dirty="0" smtClean="0"/>
                        <a:t>: SIS 2015 _2016_2017</a:t>
                      </a:r>
                    </a:p>
                    <a:p>
                      <a:pPr marL="0" marR="0" indent="0" algn="l" defTabSz="914400" rtl="0" eaLnBrk="1" fontAlgn="b" latinLnBrk="0" hangingPunct="1">
                        <a:lnSpc>
                          <a:spcPct val="100000"/>
                        </a:lnSpc>
                        <a:spcBef>
                          <a:spcPts val="0"/>
                        </a:spcBef>
                        <a:spcAft>
                          <a:spcPts val="0"/>
                        </a:spcAft>
                        <a:buClrTx/>
                        <a:buSzTx/>
                        <a:buFontTx/>
                        <a:buNone/>
                        <a:tabLst/>
                        <a:defRPr/>
                      </a:pPr>
                      <a:r>
                        <a:rPr lang="es-PE" sz="1100" dirty="0" smtClean="0"/>
                        <a:t>Cubo:  05Infant_201702v0</a:t>
                      </a:r>
                    </a:p>
                    <a:p>
                      <a:pPr marL="0" marR="0" indent="0" algn="l" defTabSz="914400" rtl="0" eaLnBrk="1" fontAlgn="b" latinLnBrk="0" hangingPunct="1">
                        <a:lnSpc>
                          <a:spcPct val="100000"/>
                        </a:lnSpc>
                        <a:spcBef>
                          <a:spcPts val="0"/>
                        </a:spcBef>
                        <a:spcAft>
                          <a:spcPts val="0"/>
                        </a:spcAft>
                        <a:buClrTx/>
                        <a:buSzTx/>
                        <a:buFontTx/>
                        <a:buNone/>
                        <a:tabLst/>
                        <a:defRPr/>
                      </a:pPr>
                      <a:r>
                        <a:rPr lang="es-PE" sz="1100" dirty="0" smtClean="0">
                          <a:latin typeface="Calibri"/>
                        </a:rPr>
                        <a:t>Procesado:</a:t>
                      </a:r>
                      <a:r>
                        <a:rPr lang="es-PE" sz="1100" baseline="0" dirty="0" smtClean="0">
                          <a:latin typeface="Calibri"/>
                        </a:rPr>
                        <a:t> Abril 2017</a:t>
                      </a:r>
                      <a:endParaRPr lang="es-PE" sz="1100" dirty="0" smtClean="0"/>
                    </a:p>
                  </a:txBody>
                  <a:tcPr marL="0" marR="0" marT="0" marB="0" anchor="b"/>
                </a:tc>
              </a:tr>
            </a:tbl>
          </a:graphicData>
        </a:graphic>
      </p:graphicFrame>
      <p:graphicFrame>
        <p:nvGraphicFramePr>
          <p:cNvPr id="4" name="Gráfico 3"/>
          <p:cNvGraphicFramePr>
            <a:graphicFrameLocks/>
          </p:cNvGraphicFramePr>
          <p:nvPr>
            <p:extLst>
              <p:ext uri="{D42A27DB-BD31-4B8C-83A1-F6EECF244321}">
                <p14:modId xmlns:p14="http://schemas.microsoft.com/office/powerpoint/2010/main" val="2896888812"/>
              </p:ext>
            </p:extLst>
          </p:nvPr>
        </p:nvGraphicFramePr>
        <p:xfrm>
          <a:off x="35496" y="404664"/>
          <a:ext cx="8784976" cy="53285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9700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5 Tabla"/>
          <p:cNvGraphicFramePr>
            <a:graphicFrameLocks noGrp="1"/>
          </p:cNvGraphicFramePr>
          <p:nvPr>
            <p:extLst>
              <p:ext uri="{D42A27DB-BD31-4B8C-83A1-F6EECF244321}">
                <p14:modId xmlns:p14="http://schemas.microsoft.com/office/powerpoint/2010/main" val="4060364202"/>
              </p:ext>
            </p:extLst>
          </p:nvPr>
        </p:nvGraphicFramePr>
        <p:xfrm>
          <a:off x="323528" y="6021288"/>
          <a:ext cx="2389386" cy="502920"/>
        </p:xfrm>
        <a:graphic>
          <a:graphicData uri="http://schemas.openxmlformats.org/drawingml/2006/table">
            <a:tbl>
              <a:tblPr>
                <a:tableStyleId>{5C22544A-7EE6-4342-B048-85BDC9FD1C3A}</a:tableStyleId>
              </a:tblPr>
              <a:tblGrid>
                <a:gridCol w="2389386"/>
              </a:tblGrid>
              <a:tr h="28803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PE" sz="1100" u="none" strike="noStrike" dirty="0" smtClean="0">
                          <a:effectLst/>
                        </a:rPr>
                        <a:t>Fuente: </a:t>
                      </a:r>
                      <a:r>
                        <a:rPr lang="es-PE" sz="1100" dirty="0" smtClean="0"/>
                        <a:t>: SIS 2015 _2016_2017</a:t>
                      </a:r>
                    </a:p>
                    <a:p>
                      <a:pPr marL="0" marR="0" indent="0" algn="l" defTabSz="914400" rtl="0" eaLnBrk="1" fontAlgn="b" latinLnBrk="0" hangingPunct="1">
                        <a:lnSpc>
                          <a:spcPct val="100000"/>
                        </a:lnSpc>
                        <a:spcBef>
                          <a:spcPts val="0"/>
                        </a:spcBef>
                        <a:spcAft>
                          <a:spcPts val="0"/>
                        </a:spcAft>
                        <a:buClrTx/>
                        <a:buSzTx/>
                        <a:buFontTx/>
                        <a:buNone/>
                        <a:tabLst/>
                        <a:defRPr/>
                      </a:pPr>
                      <a:r>
                        <a:rPr lang="es-PE" sz="1100" dirty="0" smtClean="0"/>
                        <a:t>Cubo:  05Infant_201702v0</a:t>
                      </a:r>
                    </a:p>
                    <a:p>
                      <a:pPr marL="0" marR="0" indent="0" algn="l" defTabSz="914400" rtl="0" eaLnBrk="1" fontAlgn="b" latinLnBrk="0" hangingPunct="1">
                        <a:lnSpc>
                          <a:spcPct val="100000"/>
                        </a:lnSpc>
                        <a:spcBef>
                          <a:spcPts val="0"/>
                        </a:spcBef>
                        <a:spcAft>
                          <a:spcPts val="0"/>
                        </a:spcAft>
                        <a:buClrTx/>
                        <a:buSzTx/>
                        <a:buFontTx/>
                        <a:buNone/>
                        <a:tabLst/>
                        <a:defRPr/>
                      </a:pPr>
                      <a:r>
                        <a:rPr lang="es-PE" sz="1100" dirty="0" smtClean="0">
                          <a:latin typeface="Calibri"/>
                        </a:rPr>
                        <a:t>Procesado:</a:t>
                      </a:r>
                      <a:r>
                        <a:rPr lang="es-PE" sz="1100" baseline="0" dirty="0" smtClean="0">
                          <a:latin typeface="Calibri"/>
                        </a:rPr>
                        <a:t> Abril 2017</a:t>
                      </a:r>
                      <a:endParaRPr lang="es-PE" sz="1100" dirty="0" smtClean="0"/>
                    </a:p>
                  </a:txBody>
                  <a:tcPr marL="0" marR="0" marT="0" marB="0" anchor="b"/>
                </a:tc>
              </a:tr>
            </a:tbl>
          </a:graphicData>
        </a:graphic>
      </p:graphicFrame>
      <p:graphicFrame>
        <p:nvGraphicFramePr>
          <p:cNvPr id="4" name="Gráfico 3"/>
          <p:cNvGraphicFramePr>
            <a:graphicFrameLocks/>
          </p:cNvGraphicFramePr>
          <p:nvPr>
            <p:extLst>
              <p:ext uri="{D42A27DB-BD31-4B8C-83A1-F6EECF244321}">
                <p14:modId xmlns:p14="http://schemas.microsoft.com/office/powerpoint/2010/main" val="2063479851"/>
              </p:ext>
            </p:extLst>
          </p:nvPr>
        </p:nvGraphicFramePr>
        <p:xfrm>
          <a:off x="251520" y="548680"/>
          <a:ext cx="8784976"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2519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87824" y="3356992"/>
            <a:ext cx="5688632" cy="1600200"/>
          </a:xfrm>
        </p:spPr>
        <p:txBody>
          <a:bodyPr/>
          <a:lstStyle/>
          <a:p>
            <a:r>
              <a:rPr lang="es-MX" sz="8000" dirty="0" smtClean="0"/>
              <a:t>PAQUETE</a:t>
            </a:r>
            <a:br>
              <a:rPr lang="es-MX" sz="8000" dirty="0" smtClean="0"/>
            </a:br>
            <a:r>
              <a:rPr lang="es-MX" sz="8000" dirty="0"/>
              <a:t/>
            </a:r>
            <a:br>
              <a:rPr lang="es-MX" sz="8000" dirty="0"/>
            </a:br>
            <a:r>
              <a:rPr lang="es-MX" sz="8000" dirty="0" smtClean="0"/>
              <a:t> GESTANTE</a:t>
            </a:r>
            <a:endParaRPr lang="es-PE" sz="8000" dirty="0"/>
          </a:p>
        </p:txBody>
      </p:sp>
      <p:pic>
        <p:nvPicPr>
          <p:cNvPr id="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3" y="0"/>
            <a:ext cx="240030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3506788"/>
            <a:ext cx="241458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5084763"/>
            <a:ext cx="24018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l="37970"/>
          <a:stretch>
            <a:fillRect/>
          </a:stretch>
        </p:blipFill>
        <p:spPr bwMode="auto">
          <a:xfrm>
            <a:off x="-11113" y="1905000"/>
            <a:ext cx="2389188"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061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67544" y="5733256"/>
            <a:ext cx="2736304" cy="600164"/>
          </a:xfrm>
          <a:prstGeom prst="rect">
            <a:avLst/>
          </a:prstGeom>
          <a:noFill/>
        </p:spPr>
        <p:txBody>
          <a:bodyPr wrap="square">
            <a:spAutoFit/>
          </a:bodyPr>
          <a:lstStyle/>
          <a:p>
            <a:pPr fontAlgn="b"/>
            <a:r>
              <a:rPr lang="es-PE" sz="1100" dirty="0"/>
              <a:t>Fuente: SIS 2015 </a:t>
            </a:r>
            <a:r>
              <a:rPr lang="es-PE" sz="1100" dirty="0" smtClean="0"/>
              <a:t>_2016_2017</a:t>
            </a:r>
          </a:p>
          <a:p>
            <a:pPr fontAlgn="b"/>
            <a:r>
              <a:rPr lang="es-PE" sz="1100" dirty="0" smtClean="0"/>
              <a:t>Cubo</a:t>
            </a:r>
            <a:r>
              <a:rPr lang="es-PE" sz="1100" dirty="0"/>
              <a:t>:  </a:t>
            </a:r>
            <a:r>
              <a:rPr lang="es-PE" sz="1100" dirty="0" smtClean="0"/>
              <a:t>03gest02_apn_201702v1</a:t>
            </a:r>
          </a:p>
          <a:p>
            <a:pPr fontAlgn="b"/>
            <a:r>
              <a:rPr lang="es-PE" sz="1100" dirty="0" smtClean="0">
                <a:latin typeface="Calibri"/>
              </a:rPr>
              <a:t>Procesado: Abril 2017</a:t>
            </a:r>
          </a:p>
        </p:txBody>
      </p:sp>
      <p:graphicFrame>
        <p:nvGraphicFramePr>
          <p:cNvPr id="4" name="Gráfico 3"/>
          <p:cNvGraphicFramePr>
            <a:graphicFrameLocks/>
          </p:cNvGraphicFramePr>
          <p:nvPr>
            <p:extLst>
              <p:ext uri="{D42A27DB-BD31-4B8C-83A1-F6EECF244321}">
                <p14:modId xmlns:p14="http://schemas.microsoft.com/office/powerpoint/2010/main" val="3457029179"/>
              </p:ext>
            </p:extLst>
          </p:nvPr>
        </p:nvGraphicFramePr>
        <p:xfrm>
          <a:off x="251520" y="692696"/>
          <a:ext cx="8784976"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2076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5661248"/>
            <a:ext cx="2952328" cy="769441"/>
          </a:xfrm>
          <a:prstGeom prst="rect">
            <a:avLst/>
          </a:prstGeom>
        </p:spPr>
        <p:txBody>
          <a:bodyPr wrap="square">
            <a:spAutoFit/>
          </a:bodyPr>
          <a:lstStyle/>
          <a:p>
            <a:pPr fontAlgn="b"/>
            <a:r>
              <a:rPr lang="es-PE" sz="1100" dirty="0"/>
              <a:t>Fuente: SIS 2015 _2016_2017</a:t>
            </a:r>
          </a:p>
          <a:p>
            <a:pPr fontAlgn="b"/>
            <a:r>
              <a:rPr lang="es-PE" sz="1100" dirty="0"/>
              <a:t>Cubo:  03gest02_apn_201702v1</a:t>
            </a:r>
          </a:p>
          <a:p>
            <a:pPr fontAlgn="b"/>
            <a:r>
              <a:rPr lang="es-PE" sz="1100" dirty="0">
                <a:latin typeface="Calibri"/>
              </a:rPr>
              <a:t>Procesado: Abril 2017</a:t>
            </a:r>
          </a:p>
          <a:p>
            <a:pPr fontAlgn="b"/>
            <a:endParaRPr lang="es-PE" sz="1100" dirty="0">
              <a:latin typeface="Calibri"/>
            </a:endParaRPr>
          </a:p>
        </p:txBody>
      </p:sp>
      <p:graphicFrame>
        <p:nvGraphicFramePr>
          <p:cNvPr id="4" name="Gráfico 3"/>
          <p:cNvGraphicFramePr>
            <a:graphicFrameLocks/>
          </p:cNvGraphicFramePr>
          <p:nvPr>
            <p:extLst>
              <p:ext uri="{D42A27DB-BD31-4B8C-83A1-F6EECF244321}">
                <p14:modId xmlns:p14="http://schemas.microsoft.com/office/powerpoint/2010/main" val="2497138972"/>
              </p:ext>
            </p:extLst>
          </p:nvPr>
        </p:nvGraphicFramePr>
        <p:xfrm>
          <a:off x="107504" y="548681"/>
          <a:ext cx="8784976"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8154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Análisis</a:t>
            </a:r>
            <a:endParaRPr lang="es-PE" dirty="0"/>
          </a:p>
        </p:txBody>
      </p:sp>
      <p:sp>
        <p:nvSpPr>
          <p:cNvPr id="3" name="2 Marcador de contenido"/>
          <p:cNvSpPr>
            <a:spLocks noGrp="1"/>
          </p:cNvSpPr>
          <p:nvPr>
            <p:ph idx="1"/>
          </p:nvPr>
        </p:nvSpPr>
        <p:spPr/>
        <p:txBody>
          <a:bodyPr>
            <a:normAutofit fontScale="85000" lnSpcReduction="10000"/>
          </a:bodyPr>
          <a:lstStyle/>
          <a:p>
            <a:pPr algn="just"/>
            <a:r>
              <a:rPr lang="es-PE" sz="2800" dirty="0" smtClean="0">
                <a:solidFill>
                  <a:schemeClr val="tx1"/>
                </a:solidFill>
              </a:rPr>
              <a:t>Se observa que en el último trimestre del año 2016 hubo un incremento en el logro del indicador gestante con atención prenatal reenfocada teniendo el punto máximo en el mes de noviembre un 12%, siendo este un porcentaje representativo para el trabajo realizado el 2016.</a:t>
            </a:r>
          </a:p>
          <a:p>
            <a:pPr algn="just"/>
            <a:r>
              <a:rPr lang="es-PE" sz="2800" dirty="0" smtClean="0">
                <a:solidFill>
                  <a:schemeClr val="tx1"/>
                </a:solidFill>
              </a:rPr>
              <a:t>Iniciamos el año 2017 con el indicador </a:t>
            </a:r>
            <a:r>
              <a:rPr lang="es-PE" sz="2800" dirty="0">
                <a:solidFill>
                  <a:schemeClr val="tx1"/>
                </a:solidFill>
              </a:rPr>
              <a:t>atención prenatal reenfocada </a:t>
            </a:r>
            <a:r>
              <a:rPr lang="es-PE" sz="2800" dirty="0" smtClean="0">
                <a:solidFill>
                  <a:schemeClr val="tx1"/>
                </a:solidFill>
              </a:rPr>
              <a:t>en 9% para el mes de enero, es indispensable seguir manteniendo las medidas constantes de  control </a:t>
            </a:r>
            <a:r>
              <a:rPr lang="es-PE" sz="2800" dirty="0">
                <a:solidFill>
                  <a:schemeClr val="tx1"/>
                </a:solidFill>
              </a:rPr>
              <a:t>de calidad y consistencia de los FUAS, </a:t>
            </a:r>
            <a:r>
              <a:rPr lang="es-PE" sz="2800" dirty="0" smtClean="0">
                <a:solidFill>
                  <a:schemeClr val="tx1"/>
                </a:solidFill>
              </a:rPr>
              <a:t>así como el </a:t>
            </a:r>
            <a:r>
              <a:rPr lang="es-PE" sz="2800" dirty="0">
                <a:solidFill>
                  <a:schemeClr val="tx1"/>
                </a:solidFill>
              </a:rPr>
              <a:t>envío oportuno a los puntos de </a:t>
            </a:r>
            <a:r>
              <a:rPr lang="es-PE" sz="2800" dirty="0" smtClean="0">
                <a:solidFill>
                  <a:schemeClr val="tx1"/>
                </a:solidFill>
              </a:rPr>
              <a:t>digitación.</a:t>
            </a:r>
          </a:p>
        </p:txBody>
      </p:sp>
    </p:spTree>
    <p:extLst>
      <p:ext uri="{BB962C8B-B14F-4D97-AF65-F5344CB8AC3E}">
        <p14:creationId xmlns:p14="http://schemas.microsoft.com/office/powerpoint/2010/main" val="68482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5949280"/>
            <a:ext cx="2952328" cy="769441"/>
          </a:xfrm>
          <a:prstGeom prst="rect">
            <a:avLst/>
          </a:prstGeom>
        </p:spPr>
        <p:txBody>
          <a:bodyPr wrap="square">
            <a:spAutoFit/>
          </a:bodyPr>
          <a:lstStyle/>
          <a:p>
            <a:pPr fontAlgn="b"/>
            <a:r>
              <a:rPr lang="es-PE" sz="1100" dirty="0"/>
              <a:t>Fuente: SIS 2015 _2016_2017</a:t>
            </a:r>
          </a:p>
          <a:p>
            <a:pPr fontAlgn="b"/>
            <a:r>
              <a:rPr lang="es-PE" sz="1100" dirty="0"/>
              <a:t>Cubo:  03gest02_apn_201702v1</a:t>
            </a:r>
          </a:p>
          <a:p>
            <a:pPr fontAlgn="b"/>
            <a:r>
              <a:rPr lang="es-PE" sz="1100" dirty="0">
                <a:latin typeface="Calibri"/>
              </a:rPr>
              <a:t>Procesado: Abril 2017</a:t>
            </a:r>
          </a:p>
          <a:p>
            <a:pPr fontAlgn="b"/>
            <a:endParaRPr lang="es-PE" sz="1100" dirty="0">
              <a:latin typeface="Calibri"/>
            </a:endParaRPr>
          </a:p>
        </p:txBody>
      </p:sp>
      <p:graphicFrame>
        <p:nvGraphicFramePr>
          <p:cNvPr id="5" name="Gráfico 4"/>
          <p:cNvGraphicFramePr>
            <a:graphicFrameLocks/>
          </p:cNvGraphicFramePr>
          <p:nvPr>
            <p:extLst>
              <p:ext uri="{D42A27DB-BD31-4B8C-83A1-F6EECF244321}">
                <p14:modId xmlns:p14="http://schemas.microsoft.com/office/powerpoint/2010/main" val="3201762664"/>
              </p:ext>
            </p:extLst>
          </p:nvPr>
        </p:nvGraphicFramePr>
        <p:xfrm>
          <a:off x="179512" y="332656"/>
          <a:ext cx="8712968" cy="50405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0977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5733256"/>
            <a:ext cx="2952328" cy="769441"/>
          </a:xfrm>
          <a:prstGeom prst="rect">
            <a:avLst/>
          </a:prstGeom>
        </p:spPr>
        <p:txBody>
          <a:bodyPr wrap="square">
            <a:spAutoFit/>
          </a:bodyPr>
          <a:lstStyle/>
          <a:p>
            <a:pPr fontAlgn="b"/>
            <a:r>
              <a:rPr lang="es-PE" sz="1100" dirty="0"/>
              <a:t>Fuente: SIS 2015 _2016_2017</a:t>
            </a:r>
          </a:p>
          <a:p>
            <a:pPr fontAlgn="b"/>
            <a:r>
              <a:rPr lang="es-PE" sz="1100" dirty="0"/>
              <a:t>Cubo:  03gest02_apn_201702v1</a:t>
            </a:r>
          </a:p>
          <a:p>
            <a:pPr fontAlgn="b"/>
            <a:r>
              <a:rPr lang="es-PE" sz="1100" dirty="0">
                <a:latin typeface="Calibri"/>
              </a:rPr>
              <a:t>Procesado: Abril 2017</a:t>
            </a:r>
          </a:p>
          <a:p>
            <a:pPr fontAlgn="b"/>
            <a:endParaRPr lang="es-PE" sz="1100" dirty="0">
              <a:latin typeface="Calibri"/>
            </a:endParaRPr>
          </a:p>
        </p:txBody>
      </p:sp>
      <p:graphicFrame>
        <p:nvGraphicFramePr>
          <p:cNvPr id="5" name="Gráfico 4"/>
          <p:cNvGraphicFramePr>
            <a:graphicFrameLocks/>
          </p:cNvGraphicFramePr>
          <p:nvPr>
            <p:extLst>
              <p:ext uri="{D42A27DB-BD31-4B8C-83A1-F6EECF244321}">
                <p14:modId xmlns:p14="http://schemas.microsoft.com/office/powerpoint/2010/main" val="1691475353"/>
              </p:ext>
            </p:extLst>
          </p:nvPr>
        </p:nvGraphicFramePr>
        <p:xfrm>
          <a:off x="323528" y="260648"/>
          <a:ext cx="8640960"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6069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1762" y="332656"/>
            <a:ext cx="8075240" cy="1051520"/>
          </a:xfrm>
        </p:spPr>
        <p:txBody>
          <a:bodyPr/>
          <a:lstStyle/>
          <a:p>
            <a:r>
              <a:rPr lang="es-PE" dirty="0" smtClean="0"/>
              <a:t>Análisis</a:t>
            </a:r>
            <a:endParaRPr lang="es-PE" dirty="0"/>
          </a:p>
        </p:txBody>
      </p:sp>
      <p:sp>
        <p:nvSpPr>
          <p:cNvPr id="3" name="2 Marcador de contenido"/>
          <p:cNvSpPr>
            <a:spLocks noGrp="1"/>
          </p:cNvSpPr>
          <p:nvPr>
            <p:ph idx="1"/>
          </p:nvPr>
        </p:nvSpPr>
        <p:spPr>
          <a:xfrm>
            <a:off x="457200" y="1384176"/>
            <a:ext cx="8291264" cy="5069160"/>
          </a:xfrm>
        </p:spPr>
        <p:txBody>
          <a:bodyPr>
            <a:normAutofit fontScale="77500" lnSpcReduction="20000"/>
          </a:bodyPr>
          <a:lstStyle/>
          <a:p>
            <a:pPr algn="just"/>
            <a:r>
              <a:rPr lang="es-PE" dirty="0" smtClean="0">
                <a:solidFill>
                  <a:schemeClr val="tx1"/>
                </a:solidFill>
              </a:rPr>
              <a:t>Al mes de febrero del 2017 se observa que la proporción de gestantes con 4 CPN y 4 entrega de  hierro y ácido fólico tiene un promedio de 39%  </a:t>
            </a:r>
            <a:r>
              <a:rPr lang="es-PE" dirty="0">
                <a:solidFill>
                  <a:schemeClr val="tx1"/>
                </a:solidFill>
              </a:rPr>
              <a:t>según data Cubo: </a:t>
            </a:r>
            <a:r>
              <a:rPr lang="es-PE" dirty="0" smtClean="0">
                <a:solidFill>
                  <a:schemeClr val="tx1"/>
                </a:solidFill>
              </a:rPr>
              <a:t>03gest02_apn_201610v0</a:t>
            </a:r>
            <a:endParaRPr lang="es-PE" dirty="0">
              <a:solidFill>
                <a:schemeClr val="tx1"/>
              </a:solidFill>
            </a:endParaRPr>
          </a:p>
          <a:p>
            <a:pPr algn="just"/>
            <a:r>
              <a:rPr lang="es-PE" dirty="0" smtClean="0">
                <a:solidFill>
                  <a:schemeClr val="tx1"/>
                </a:solidFill>
              </a:rPr>
              <a:t>Al mes de Febrero 2017 la información de gestantes con las 4 pruebas de laboratorio se encuentra en un 9%.</a:t>
            </a:r>
          </a:p>
          <a:p>
            <a:pPr algn="just"/>
            <a:r>
              <a:rPr lang="es-PE" dirty="0" smtClean="0">
                <a:solidFill>
                  <a:schemeClr val="tx1"/>
                </a:solidFill>
              </a:rPr>
              <a:t>Si bien ha habido un incremento significativo en el último trimestre del año 2016 en el </a:t>
            </a:r>
            <a:r>
              <a:rPr lang="es-PE" dirty="0">
                <a:solidFill>
                  <a:schemeClr val="tx1"/>
                </a:solidFill>
              </a:rPr>
              <a:t>indicador   en proporción de gestantes con 4 CPN y 4 entrega de  hierro y ácido </a:t>
            </a:r>
            <a:r>
              <a:rPr lang="es-PE" dirty="0" smtClean="0">
                <a:solidFill>
                  <a:schemeClr val="tx1"/>
                </a:solidFill>
              </a:rPr>
              <a:t>fólico y 4 pruebas de laboratorio realizadas en el primer trimestre de la gestación, es </a:t>
            </a:r>
            <a:r>
              <a:rPr lang="es-PE" dirty="0">
                <a:solidFill>
                  <a:schemeClr val="tx1"/>
                </a:solidFill>
              </a:rPr>
              <a:t>imprescindible seguir reforzando el seguimiento de gestantes que no acuden al CPN oportuno y realizar la captación oportuna a través de visitas domiciliarias. Para ello es de suma importancia continuar manejando el padrón de gestantes debidamente actualizado que nos sirva como instrumento de monitoreo y seguimiento efectivo.</a:t>
            </a:r>
          </a:p>
          <a:p>
            <a:pPr algn="just"/>
            <a:r>
              <a:rPr lang="es-PE" dirty="0">
                <a:solidFill>
                  <a:schemeClr val="tx1"/>
                </a:solidFill>
              </a:rPr>
              <a:t>Se debe dar continuidad a la sensibilización del personal y al compromiso de los responsables de la parte operativa y de gestión, para, de esta manera dar sostenibilidad a los compromisos establecidos en el marco del logro de los indicadores del paquete gestante del convenio FED. </a:t>
            </a:r>
          </a:p>
          <a:p>
            <a:pPr algn="just"/>
            <a:endParaRPr lang="es-PE" dirty="0" smtClean="0">
              <a:solidFill>
                <a:schemeClr val="tx1"/>
              </a:solidFill>
            </a:endParaRPr>
          </a:p>
        </p:txBody>
      </p:sp>
    </p:spTree>
    <p:extLst>
      <p:ext uri="{BB962C8B-B14F-4D97-AF65-F5344CB8AC3E}">
        <p14:creationId xmlns:p14="http://schemas.microsoft.com/office/powerpoint/2010/main" val="3535535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8229600" cy="1600200"/>
          </a:xfrm>
        </p:spPr>
        <p:txBody>
          <a:bodyPr/>
          <a:lstStyle/>
          <a:p>
            <a:r>
              <a:rPr lang="es-MX" dirty="0" smtClean="0"/>
              <a:t>PAQUETE NIÑO MENOR DE UN AÑO</a:t>
            </a:r>
            <a:endParaRPr lang="es-PE" dirty="0"/>
          </a:p>
        </p:txBody>
      </p:sp>
      <p:pic>
        <p:nvPicPr>
          <p:cNvPr id="3" name="Picture 2" descr="http://t3.gstatic.com/images?q=tbn:ANd9GcSy-8BKBsiOCqXKFPxsGc6_JC1DQhGv2X8JTVbBa5xpvcZNum_olQ"/>
          <p:cNvPicPr>
            <a:picLocks noChangeAspect="1" noChangeArrowheads="1"/>
          </p:cNvPicPr>
          <p:nvPr/>
        </p:nvPicPr>
        <p:blipFill>
          <a:blip r:embed="rId2" cstate="print"/>
          <a:srcRect/>
          <a:stretch>
            <a:fillRect/>
          </a:stretch>
        </p:blipFill>
        <p:spPr bwMode="auto">
          <a:xfrm>
            <a:off x="0" y="2420888"/>
            <a:ext cx="9143999" cy="3865632"/>
          </a:xfrm>
          <a:prstGeom prst="rect">
            <a:avLst/>
          </a:prstGeom>
          <a:noFill/>
          <a:ln w="9525">
            <a:noFill/>
            <a:miter lim="800000"/>
            <a:headEnd/>
            <a:tailEnd/>
          </a:ln>
        </p:spPr>
      </p:pic>
    </p:spTree>
    <p:extLst>
      <p:ext uri="{BB962C8B-B14F-4D97-AF65-F5344CB8AC3E}">
        <p14:creationId xmlns:p14="http://schemas.microsoft.com/office/powerpoint/2010/main" val="997426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1905</TotalTime>
  <Words>1168</Words>
  <Application>Microsoft Office PowerPoint</Application>
  <PresentationFormat>Presentación en pantalla (4:3)</PresentationFormat>
  <Paragraphs>231</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Ejecutivo</vt:lpstr>
      <vt:lpstr>COMPROMISO 14 DIRESA CALLAO</vt:lpstr>
      <vt:lpstr>PAQUETE   GESTANTE</vt:lpstr>
      <vt:lpstr>Presentación de PowerPoint</vt:lpstr>
      <vt:lpstr>Presentación de PowerPoint</vt:lpstr>
      <vt:lpstr>Análisis</vt:lpstr>
      <vt:lpstr>Presentación de PowerPoint</vt:lpstr>
      <vt:lpstr>Presentación de PowerPoint</vt:lpstr>
      <vt:lpstr>Análisis</vt:lpstr>
      <vt:lpstr>PAQUETE NIÑO MENOR DE UN AÑO</vt:lpstr>
      <vt:lpstr>Presentación de PowerPoint</vt:lpstr>
      <vt:lpstr>Presentación de PowerPoint</vt:lpstr>
      <vt:lpstr>Análisis</vt:lpstr>
      <vt:lpstr>Análisis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Rosana Lidia Ballon Reyes</cp:lastModifiedBy>
  <cp:revision>120</cp:revision>
  <dcterms:created xsi:type="dcterms:W3CDTF">2016-04-29T19:17:01Z</dcterms:created>
  <dcterms:modified xsi:type="dcterms:W3CDTF">2017-05-02T13:34:48Z</dcterms:modified>
</cp:coreProperties>
</file>